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B032-67CB-4486-8A05-43AAB847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5A0E1-BF57-4421-9CAC-C877838B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5CEC-00CD-46BA-B16A-52CACC94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E30D-3A0B-4763-B6B5-FD9DCD2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5D17-8F81-41D3-BEC4-71184CC5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6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A20F-1394-450D-AA41-C2B9687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94E9D-8722-4296-BFCC-BAE75B4B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B703-1DD5-46B4-A32A-A80CA6C5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2E06-024B-4CC3-B642-42AC7D03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7E9E-6DAA-41AE-9DB2-F372A908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EDAF6-6321-4C25-B02F-14702F1E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3B1ED-47D6-4372-B188-6A6D27BB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EDA9-5851-4304-8A1F-28630E6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0CDB-BC06-483D-8D60-016FCB0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B410-815E-441B-9F47-3C047FD2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2C62-15BE-4846-A747-16299336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9D55-5AC2-4B86-B140-BA64C50A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1141-3AB5-486E-89D1-C6ADAD7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2D93-273D-4AEC-A1A2-A693FD9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B08F-64CA-44DB-995E-8E0E692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8943-D2EF-4D37-9437-569D2413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94CD-A911-445E-B59F-63C6D61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4DEA-E96C-4306-BC6B-768CA55A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1271-C8FC-4BD6-B84E-552EFECF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6AF0-7119-4BB6-8D20-F8FF7374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E339-67BD-4ED8-B2A6-DB7EC958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16A4-6EF2-424E-90C3-8AED5E99E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F8322-FCB1-4351-99F6-B6CC8F65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7991-54D9-4EEB-9CAF-1465473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488E-4A77-482D-A729-38870492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40BD-B099-45F1-8763-94194EEC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7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5BAC-F9B2-4F2F-8132-3A49B7C3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DD4E-A8F0-49C0-A7EE-A98C2FC4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FD8C-2554-4808-B761-49B82130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16053-053B-4B6E-AF5C-AC0CDC6BE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8CB0A-4FB3-4D4A-82FA-615D7585C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58B7F-F8E7-4F25-94D6-A6D2FB03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D68A7-2F66-40A8-BC96-5D4D954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BB3E5-D215-4858-9A61-E82A7E42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4A34-B334-4115-91E3-8F90B78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9D674-D720-462E-A786-48B9CDCC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8AE8C-7F6C-4335-B083-84DBD97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3DAB-9135-40A7-AF44-0BC353F7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62213-6CC7-4594-AC3F-7B51446A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EBDB-B65D-42A3-AC3D-7DFD8AD5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86A59-8A61-415E-BE16-4C524067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BD85-74AE-40A0-931B-F5A3C745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301C-6BE1-499D-9F8D-239F6A76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8CF4D-CE79-4BA6-A729-CCA4FEAF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8813-5028-4611-A580-A5040142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44863-CA1B-406A-8E7D-D8AF4AF2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78D5-87F3-41E4-B33A-B546B5BB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49A1-43E1-4D8E-8DA1-0ADDB2B5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F00FA-4764-4B12-8D76-60C5D420D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0FCF-37AA-46D0-9A63-79B13AE35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53BC-4F36-46D9-9209-4C31CF57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8EBB2-9A80-44E2-858C-50A31F93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B273-4EC0-4617-B84E-EF4C5C59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5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8F63-DD64-40A3-B249-81798F08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9E40E-5206-41DD-8C99-114F9AD5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80D3-2A6C-4767-84B7-9ECB1A284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44D6-89D3-4925-B9CF-8AD1B838B2D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602D-6DC3-48C5-A080-D7EEDFC9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64A7-BF89-46BB-A646-476FE3EE2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CA75-9EBF-4DEA-AF41-2CCE58C1D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1D7FC-C07F-41BB-BCB3-1D8E66F734FB}"/>
              </a:ext>
            </a:extLst>
          </p:cNvPr>
          <p:cNvSpPr txBox="1"/>
          <p:nvPr/>
        </p:nvSpPr>
        <p:spPr>
          <a:xfrm>
            <a:off x="1090569" y="2138436"/>
            <a:ext cx="1005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AlexNet</a:t>
            </a:r>
            <a:r>
              <a:rPr lang="en-US" b="0" dirty="0">
                <a:effectLst/>
                <a:latin typeface="Consolas" panose="020B0609020204030204" pitchFamily="49" charset="0"/>
              </a:rPr>
              <a:t> was designed by Hinton, winner of the 2012 ImageNet competition, and his student Alex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Krizhevsky</a:t>
            </a:r>
            <a:r>
              <a:rPr lang="en-US" b="0" dirty="0">
                <a:effectLst/>
                <a:latin typeface="Consolas" panose="020B0609020204030204" pitchFamily="49" charset="0"/>
              </a:rPr>
              <a:t>. It was also after that year that more and deeper neural networks were proposed, such as the excellent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vgg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GoogleLeNet</a:t>
            </a:r>
            <a:r>
              <a:rPr lang="en-US" b="0" dirty="0">
                <a:effectLst/>
                <a:latin typeface="Consolas" panose="020B0609020204030204" pitchFamily="49" charset="0"/>
              </a:rPr>
              <a:t>. Its official data model has an accuracy rate of 57.1% and top 1-5 reaches 80.2%. This is already quite outstanding for traditional machine learning classification algorithms.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EA617-7407-43C2-9B6F-226E156111DC}"/>
              </a:ext>
            </a:extLst>
          </p:cNvPr>
          <p:cNvSpPr txBox="1"/>
          <p:nvPr/>
        </p:nvSpPr>
        <p:spPr>
          <a:xfrm>
            <a:off x="748717" y="55356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AlexNet</a:t>
            </a:r>
            <a:endParaRPr lang="en-IN" sz="3600" b="1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6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AC27A-B9BA-473C-B24D-1B6BB3F5C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2"/>
            <a:ext cx="1219200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3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6CABE-A343-40F5-9000-072DBB179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9" y="483153"/>
            <a:ext cx="10474121" cy="58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5162A-9E43-4D3C-AC83-1CFA4CEA24B0}"/>
              </a:ext>
            </a:extLst>
          </p:cNvPr>
          <p:cNvSpPr txBox="1"/>
          <p:nvPr/>
        </p:nvSpPr>
        <p:spPr>
          <a:xfrm>
            <a:off x="362124" y="56138"/>
            <a:ext cx="11467751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Söhne"/>
              </a:rPr>
              <a:t>AlexNet</a:t>
            </a:r>
            <a:r>
              <a:rPr lang="en-US" sz="2000" b="1" dirty="0">
                <a:latin typeface="Söhne"/>
              </a:rPr>
              <a:t> </a:t>
            </a:r>
            <a:r>
              <a:rPr lang="en-US" sz="2000" b="1" i="0" dirty="0">
                <a:effectLst/>
                <a:latin typeface="Söhne"/>
              </a:rPr>
              <a:t>is composed of 8 layers, including 5 convolutional layers, 2 fully connected layers, and 1 </a:t>
            </a:r>
            <a:r>
              <a:rPr lang="en-US" sz="2000" b="1" i="0" dirty="0" err="1">
                <a:effectLst/>
                <a:latin typeface="Söhne"/>
              </a:rPr>
              <a:t>softmax</a:t>
            </a:r>
            <a:r>
              <a:rPr lang="en-US" sz="2000" b="1" i="0" dirty="0">
                <a:effectLst/>
                <a:latin typeface="Söhne"/>
              </a:rPr>
              <a:t> layer.</a:t>
            </a:r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b="0" i="0" dirty="0">
                <a:effectLst/>
                <a:latin typeface="Söhne"/>
              </a:rPr>
              <a:t>Here's a pointwise explanation of the </a:t>
            </a:r>
            <a:r>
              <a:rPr lang="en-US" b="0" i="0" dirty="0" err="1">
                <a:effectLst/>
                <a:latin typeface="Söhne"/>
              </a:rPr>
              <a:t>AlexNet</a:t>
            </a:r>
            <a:r>
              <a:rPr lang="en-US" b="0" i="0" dirty="0">
                <a:effectLst/>
                <a:latin typeface="Söhne"/>
              </a:rPr>
              <a:t> architecture: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Input Layer: The input to the network is a 227x227x3 RGB image.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Convolutional Layer 1: The first layer consists of 96 filters of size 11x11x3, with a stride of 4 and no padding.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Max Pooling Layer 1: The output of the first convolutional layer is passed through a max pooling layer with a filter size of 3x3 and a stride of 2.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Local Response Normalization Layer 1: After the first pooling layer, a local response normalization (LRN) layer is applied to improve the generalization of the model.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Convolutional Layer 2: The second convolutional layer consists of 256 filters of size 5x5x48, with a stride of 1 and padding of 2.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Max Pooling Layer 2: The output of the second convolutional layer is passed through a max pooling layer with a filter size of 3x3 and a stride of 2.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Local Response Normalization Layer 2: Similar to the first LRN layer, a second LRN layer is applied to the output of the second pooling layer.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181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D30CB-C7D6-437B-A986-297F99813B80}"/>
              </a:ext>
            </a:extLst>
          </p:cNvPr>
          <p:cNvSpPr txBox="1"/>
          <p:nvPr/>
        </p:nvSpPr>
        <p:spPr>
          <a:xfrm>
            <a:off x="285226" y="335845"/>
            <a:ext cx="1140902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Söhne"/>
              </a:rPr>
              <a:t>8. Convolutional Layer 3: The third convolutional layer consists of 384 filters of size 3x3x256, with a stride of 1 and padding of 1.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b="0" i="0" dirty="0">
                <a:effectLst/>
                <a:latin typeface="Söhne"/>
              </a:rPr>
              <a:t>9. Convolutional Layer 4: The fourth convolutional layer consists of 384 filters of size 3x3x192, with a stride of 1 and padding of 1.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dirty="0">
                <a:latin typeface="Söhne"/>
              </a:rPr>
              <a:t>10. </a:t>
            </a:r>
            <a:r>
              <a:rPr lang="en-US" b="0" i="0" dirty="0">
                <a:effectLst/>
                <a:latin typeface="Söhne"/>
              </a:rPr>
              <a:t>Convolutional Layer 5: The fifth convolutional layer consists of 256 filters of size 3x3x192, with a stride of 1 and padding of 1.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dirty="0">
                <a:latin typeface="Söhne"/>
              </a:rPr>
              <a:t>11. </a:t>
            </a:r>
            <a:r>
              <a:rPr lang="en-US" b="0" i="0" dirty="0">
                <a:effectLst/>
                <a:latin typeface="Söhne"/>
              </a:rPr>
              <a:t>Max Pooling Layer 3: The output of the fifth convolutional layer is passed through a max pooling layer with a filter size of 3x3 and a stride of 2.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dirty="0">
                <a:latin typeface="Söhne"/>
              </a:rPr>
              <a:t>12. </a:t>
            </a:r>
            <a:r>
              <a:rPr lang="en-US" b="0" i="0" dirty="0">
                <a:effectLst/>
                <a:latin typeface="Söhne"/>
              </a:rPr>
              <a:t>Flatten Layer: The output of the last pooling layer is flattened into a 1D vector.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b="0" i="0" dirty="0">
                <a:effectLst/>
                <a:latin typeface="Söhne"/>
              </a:rPr>
              <a:t>13. Fully Connected Layer 1: The first fully connected layer consists of 4096 neurons, with a dropout probability of 0.5.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b="0" i="0" dirty="0">
                <a:effectLst/>
                <a:latin typeface="Söhne"/>
              </a:rPr>
              <a:t>14. Fully Connected Layer 2: The second fully connected layer consists of 4096 neurons, with a dropout probability of 0.5. The activation function used is </a:t>
            </a: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just"/>
            <a:endParaRPr lang="en-US" b="0" i="0" dirty="0">
              <a:effectLst/>
              <a:latin typeface="Söhne"/>
            </a:endParaRPr>
          </a:p>
          <a:p>
            <a:pPr algn="just"/>
            <a:r>
              <a:rPr lang="en-US" b="0" i="0" dirty="0">
                <a:effectLst/>
                <a:latin typeface="Söhne"/>
              </a:rPr>
              <a:t>15. </a:t>
            </a:r>
            <a:r>
              <a:rPr lang="en-US" b="0" i="0" dirty="0" err="1">
                <a:effectLst/>
                <a:latin typeface="Söhne"/>
              </a:rPr>
              <a:t>Softmax</a:t>
            </a:r>
            <a:r>
              <a:rPr lang="en-US" b="0" i="0" dirty="0">
                <a:effectLst/>
                <a:latin typeface="Söhne"/>
              </a:rPr>
              <a:t> Layer: The output of the last fully connected layer is passed through a </a:t>
            </a:r>
            <a:r>
              <a:rPr lang="en-US" b="0" i="0" dirty="0" err="1">
                <a:effectLst/>
                <a:latin typeface="Söhne"/>
              </a:rPr>
              <a:t>softmax</a:t>
            </a:r>
            <a:r>
              <a:rPr lang="en-US" b="0" i="0" dirty="0">
                <a:effectLst/>
                <a:latin typeface="Söhne"/>
              </a:rPr>
              <a:t> layer to produce the class probabilities. The number of neurons in the </a:t>
            </a:r>
            <a:r>
              <a:rPr lang="en-US" b="0" i="0" dirty="0" err="1">
                <a:effectLst/>
                <a:latin typeface="Söhne"/>
              </a:rPr>
              <a:t>softmax</a:t>
            </a:r>
            <a:r>
              <a:rPr lang="en-US" b="0" i="0" dirty="0">
                <a:effectLst/>
                <a:latin typeface="Söhne"/>
              </a:rPr>
              <a:t> layer is equal to the number of classes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620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0146FA-85FD-476E-8BB6-823C2F09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9"/>
          <a:stretch/>
        </p:blipFill>
        <p:spPr>
          <a:xfrm>
            <a:off x="2047875" y="661988"/>
            <a:ext cx="8096250" cy="49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Sheiphan Joseph</dc:creator>
  <cp:lastModifiedBy>Sheiphan Joseph</cp:lastModifiedBy>
  <cp:revision>3</cp:revision>
  <dcterms:created xsi:type="dcterms:W3CDTF">2023-04-29T13:53:28Z</dcterms:created>
  <dcterms:modified xsi:type="dcterms:W3CDTF">2023-04-29T14:15:10Z</dcterms:modified>
</cp:coreProperties>
</file>