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5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9CB9-7A4F-4987-8C73-7E3F20E97E97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6733-99EA-406A-B7E0-263D4C6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 smtClean="0"/>
              <a:t>Neural Network Training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Mini-Batch </a:t>
            </a:r>
            <a:r>
              <a:rPr lang="en-US" b="1" dirty="0"/>
              <a:t>L</a:t>
            </a:r>
            <a:r>
              <a:rPr lang="en-US" b="1" dirty="0" smtClean="0"/>
              <a:t>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training the NN, update </a:t>
            </a:r>
            <a:r>
              <a:rPr lang="en-US" dirty="0"/>
              <a:t>the training weights several times over the course of a single epoch.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Here, </a:t>
            </a:r>
            <a:r>
              <a:rPr lang="en-US" dirty="0"/>
              <a:t>we are </a:t>
            </a:r>
            <a:r>
              <a:rPr lang="en-US" dirty="0" smtClean="0"/>
              <a:t>not computing </a:t>
            </a:r>
            <a:r>
              <a:rPr lang="en-US" dirty="0"/>
              <a:t>the true gradient; instead we are computing an </a:t>
            </a:r>
            <a:r>
              <a:rPr lang="en-US" i="1" dirty="0"/>
              <a:t>approximation</a:t>
            </a:r>
            <a:r>
              <a:rPr lang="en-US" dirty="0"/>
              <a:t> of the true gradient, </a:t>
            </a:r>
            <a:r>
              <a:rPr lang="en-US" dirty="0" smtClean="0"/>
              <a:t>by using many </a:t>
            </a:r>
            <a:r>
              <a:rPr lang="en-US" dirty="0"/>
              <a:t>training </a:t>
            </a:r>
            <a:r>
              <a:rPr lang="en-US" dirty="0" smtClean="0"/>
              <a:t>samples which </a:t>
            </a:r>
            <a:r>
              <a:rPr lang="en-US" dirty="0"/>
              <a:t>are included in each split of the epoch. This is known as </a:t>
            </a:r>
            <a:r>
              <a:rPr lang="en-US" b="1" dirty="0"/>
              <a:t>mini-batch learning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5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 </a:t>
            </a:r>
            <a:r>
              <a:rPr lang="en-US" dirty="0"/>
              <a:t>for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An </a:t>
            </a:r>
            <a:r>
              <a:rPr lang="en-US" dirty="0"/>
              <a:t>optimization algorithm used to train machine learning models by minimizing errors between predicted and actual results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Learning </a:t>
            </a:r>
            <a:r>
              <a:rPr lang="en-US" b="1" dirty="0" smtClean="0"/>
              <a:t>rate (</a:t>
            </a:r>
            <a:r>
              <a:rPr lang="en-US" dirty="0"/>
              <a:t> step </a:t>
            </a:r>
            <a:r>
              <a:rPr lang="en-US" dirty="0" smtClean="0"/>
              <a:t>size) : </a:t>
            </a:r>
            <a:r>
              <a:rPr lang="en-US" dirty="0"/>
              <a:t>the size of the steps that are taken to reach the minimum</a:t>
            </a:r>
            <a:r>
              <a:rPr lang="en-US" dirty="0" smtClean="0"/>
              <a:t>.</a:t>
            </a:r>
          </a:p>
          <a:p>
            <a:r>
              <a:rPr lang="en-US" b="1" dirty="0"/>
              <a:t>The cost (or loss) function</a:t>
            </a:r>
            <a:r>
              <a:rPr lang="en-US" dirty="0"/>
              <a:t> measures the difference, or error, between actual y and predicted y at its current position. This improves the machine learning model's efficacy by providing feedback to the model so that it can adjust the parameters to minimize the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411"/>
            <a:ext cx="10515600" cy="483275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dirty="0" smtClean="0"/>
              <a:t>Batch</a:t>
            </a:r>
            <a:r>
              <a:rPr lang="en-US" b="1" dirty="0"/>
              <a:t> gradient </a:t>
            </a:r>
            <a:r>
              <a:rPr lang="en-US" b="1" dirty="0" smtClean="0"/>
              <a:t>descent: </a:t>
            </a:r>
            <a:r>
              <a:rPr lang="en-US" dirty="0"/>
              <a:t> sums the error for each point in a training set, updating the model only after all training examples have been evaluated. This process referred to as a training </a:t>
            </a:r>
            <a:r>
              <a:rPr lang="en-US" dirty="0" smtClean="0"/>
              <a:t>epoch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b="1" dirty="0" smtClean="0"/>
              <a:t>Mini-batch</a:t>
            </a:r>
            <a:r>
              <a:rPr lang="en-US" b="1" dirty="0"/>
              <a:t> gradient </a:t>
            </a:r>
            <a:r>
              <a:rPr lang="en-US" b="1" dirty="0" smtClean="0"/>
              <a:t>descent: </a:t>
            </a:r>
            <a:r>
              <a:rPr lang="en-US" dirty="0"/>
              <a:t>Mini-batch gradient descent combines concepts from both batch gradient descent and stochastic gradient descent. It splits the training dataset into small batch sizes and performs updates on each of those </a:t>
            </a:r>
            <a:r>
              <a:rPr lang="en-US" dirty="0" smtClean="0"/>
              <a:t>batches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b="1"/>
              <a:t>Stochastic gradient descent: </a:t>
            </a:r>
            <a:r>
              <a:rPr lang="en-US"/>
              <a:t>Stochastic gradient descent (SGD) runs a training epoch for each example within the dataset and it updates each training example's parameters one at a time. </a:t>
            </a:r>
          </a:p>
        </p:txBody>
      </p:sp>
    </p:spTree>
    <p:extLst>
      <p:ext uri="{BB962C8B-B14F-4D97-AF65-F5344CB8AC3E}">
        <p14:creationId xmlns:p14="http://schemas.microsoft.com/office/powerpoint/2010/main" val="32123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57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loss function</a:t>
            </a:r>
            <a:r>
              <a:rPr lang="en-US" dirty="0"/>
              <a:t> is a function that </a:t>
            </a:r>
            <a:r>
              <a:rPr lang="en-US" b="1" dirty="0"/>
              <a:t>compares</a:t>
            </a:r>
            <a:r>
              <a:rPr lang="en-US" dirty="0"/>
              <a:t> the target and predicted output values</a:t>
            </a:r>
          </a:p>
        </p:txBody>
      </p:sp>
    </p:spTree>
    <p:extLst>
      <p:ext uri="{BB962C8B-B14F-4D97-AF65-F5344CB8AC3E}">
        <p14:creationId xmlns:p14="http://schemas.microsoft.com/office/powerpoint/2010/main" val="3407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10" y="13777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Hyperparameters</a:t>
            </a:r>
            <a:r>
              <a:rPr lang="en-US" sz="3200" dirty="0"/>
              <a:t> are adjusted to minimize the average loss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417" y="2703277"/>
            <a:ext cx="5736231" cy="17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Loss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/>
              <a:t>Regression Loss </a:t>
            </a:r>
            <a:r>
              <a:rPr lang="en-US" dirty="0" smtClean="0"/>
              <a:t>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/>
              <a:t>Classification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15250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Squared Error (MSE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37" y="2359775"/>
            <a:ext cx="6886541" cy="20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5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Absolute Error (MAE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968" y="2385532"/>
            <a:ext cx="6315016" cy="19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Squared Error (SSE)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-25000" dirty="0"/>
              <a:t> </a:t>
            </a:r>
            <a:r>
              <a:rPr lang="en-US" dirty="0"/>
              <a:t>– the observed value</a:t>
            </a:r>
          </a:p>
          <a:p>
            <a:r>
              <a:rPr lang="en-US" dirty="0" err="1"/>
              <a:t>ŷ</a:t>
            </a:r>
            <a:r>
              <a:rPr lang="en-US" baseline="-25000" dirty="0" err="1"/>
              <a:t>i</a:t>
            </a:r>
            <a:r>
              <a:rPr lang="en-US" baseline="-25000" dirty="0"/>
              <a:t> </a:t>
            </a:r>
            <a:r>
              <a:rPr lang="en-US" dirty="0"/>
              <a:t>– the value estimated by the regression </a:t>
            </a:r>
            <a:r>
              <a:rPr lang="en-US" dirty="0" smtClean="0"/>
              <a:t>line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375" y="2180688"/>
            <a:ext cx="6780691" cy="284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 sum of </a:t>
            </a:r>
            <a:r>
              <a:rPr lang="en-US" b="1" dirty="0" smtClean="0"/>
              <a:t>squares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37" y="2667794"/>
            <a:ext cx="6410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2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Cross-Entropy Error /Log Loss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egative </a:t>
            </a:r>
            <a:r>
              <a:rPr lang="en-US" dirty="0"/>
              <a:t>average of corrected </a:t>
            </a:r>
            <a:r>
              <a:rPr lang="en-US" dirty="0" smtClean="0"/>
              <a:t>probabilities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Cross-Entropy Error </a:t>
            </a:r>
            <a:r>
              <a:rPr lang="en-US" dirty="0" smtClean="0"/>
              <a:t>(Log loss)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04" y="2408539"/>
            <a:ext cx="3798195" cy="1429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696" y="4726545"/>
            <a:ext cx="7652302" cy="14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5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394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Unit - 2</vt:lpstr>
      <vt:lpstr>Loss Function</vt:lpstr>
      <vt:lpstr>Hyperparameters are adjusted to minimize the average loss</vt:lpstr>
      <vt:lpstr>Types of Loss Functions</vt:lpstr>
      <vt:lpstr>Mean Squared Error (MSE)</vt:lpstr>
      <vt:lpstr>Mean Absolute Error (MAE)</vt:lpstr>
      <vt:lpstr>Sum of Squared Error (SSE)</vt:lpstr>
      <vt:lpstr>Regression sum of squares</vt:lpstr>
      <vt:lpstr>Cross-Entropy Error /Log Loss</vt:lpstr>
      <vt:lpstr>Mini-Batch Learning</vt:lpstr>
      <vt:lpstr>Gradients for neural network</vt:lpstr>
      <vt:lpstr>Types of Gradient Descent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- 2</dc:title>
  <dc:creator>Windows User</dc:creator>
  <cp:lastModifiedBy>Veena</cp:lastModifiedBy>
  <cp:revision>17</cp:revision>
  <dcterms:created xsi:type="dcterms:W3CDTF">2023-02-13T05:16:15Z</dcterms:created>
  <dcterms:modified xsi:type="dcterms:W3CDTF">2023-02-22T06:01:29Z</dcterms:modified>
</cp:coreProperties>
</file>