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9" r:id="rId4"/>
    <p:sldId id="275" r:id="rId5"/>
    <p:sldId id="276" r:id="rId6"/>
    <p:sldId id="257" r:id="rId7"/>
    <p:sldId id="258" r:id="rId8"/>
    <p:sldId id="259" r:id="rId9"/>
    <p:sldId id="260" r:id="rId10"/>
    <p:sldId id="263" r:id="rId11"/>
    <p:sldId id="262" r:id="rId12"/>
    <p:sldId id="264" r:id="rId13"/>
    <p:sldId id="265" r:id="rId14"/>
    <p:sldId id="266" r:id="rId15"/>
    <p:sldId id="267" r:id="rId16"/>
    <p:sldId id="268" r:id="rId17"/>
    <p:sldId id="269" r:id="rId18"/>
    <p:sldId id="270" r:id="rId19"/>
    <p:sldId id="271" r:id="rId20"/>
    <p:sldId id="272" r:id="rId21"/>
    <p:sldId id="27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236629-7BFA-4443-9E4A-9C56B4A6535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232315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36629-7BFA-4443-9E4A-9C56B4A6535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5550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36629-7BFA-4443-9E4A-9C56B4A6535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394093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36629-7BFA-4443-9E4A-9C56B4A6535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40644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36629-7BFA-4443-9E4A-9C56B4A6535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59876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236629-7BFA-4443-9E4A-9C56B4A6535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49785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236629-7BFA-4443-9E4A-9C56B4A65353}"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363625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36629-7BFA-4443-9E4A-9C56B4A65353}"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85520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36629-7BFA-4443-9E4A-9C56B4A65353}"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240361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36629-7BFA-4443-9E4A-9C56B4A6535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363210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36629-7BFA-4443-9E4A-9C56B4A6535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AD705-72AB-4F92-88AE-D1174BF4CFBD}" type="slidenum">
              <a:rPr lang="en-US" smtClean="0"/>
              <a:t>‹#›</a:t>
            </a:fld>
            <a:endParaRPr lang="en-US"/>
          </a:p>
        </p:txBody>
      </p:sp>
    </p:spTree>
    <p:extLst>
      <p:ext uri="{BB962C8B-B14F-4D97-AF65-F5344CB8AC3E}">
        <p14:creationId xmlns:p14="http://schemas.microsoft.com/office/powerpoint/2010/main" val="358900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36629-7BFA-4443-9E4A-9C56B4A65353}"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AD705-72AB-4F92-88AE-D1174BF4CFBD}" type="slidenum">
              <a:rPr lang="en-US" smtClean="0"/>
              <a:t>‹#›</a:t>
            </a:fld>
            <a:endParaRPr lang="en-US"/>
          </a:p>
        </p:txBody>
      </p:sp>
    </p:spTree>
    <p:extLst>
      <p:ext uri="{BB962C8B-B14F-4D97-AF65-F5344CB8AC3E}">
        <p14:creationId xmlns:p14="http://schemas.microsoft.com/office/powerpoint/2010/main" val="15010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ml-stochastic-gradient-descent-sg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intuition-behind-adagrad-optimiz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intuition-of-adam-optimiz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ai.net/p/machine-learning/best-datasets-for-machine-learning-and-data-science-d80e9f030279" TargetMode="External"/><Relationship Id="rId2" Type="http://schemas.openxmlformats.org/officeDocument/2006/relationships/hyperlink" Target="https://towardsai.net/p/machine-learning/building-neural-networks-from-scratch-with-python-code-and-math-in-detail-i-536fae5d7bb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wardsai.net/ai/deep-learn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- 4</a:t>
            </a:r>
            <a:endParaRPr lang="en-US" dirty="0"/>
          </a:p>
        </p:txBody>
      </p:sp>
      <p:sp>
        <p:nvSpPr>
          <p:cNvPr id="3" name="Subtitle 2"/>
          <p:cNvSpPr>
            <a:spLocks noGrp="1"/>
          </p:cNvSpPr>
          <p:nvPr>
            <p:ph type="subTitle" idx="1"/>
          </p:nvPr>
        </p:nvSpPr>
        <p:spPr/>
        <p:txBody>
          <a:bodyPr/>
          <a:lstStyle/>
          <a:p>
            <a:r>
              <a:rPr lang="en-US" sz="5400" dirty="0" smtClean="0"/>
              <a:t>Training Techniques</a:t>
            </a:r>
            <a:endParaRPr lang="en-US" dirty="0"/>
          </a:p>
        </p:txBody>
      </p:sp>
    </p:spTree>
    <p:extLst>
      <p:ext uri="{BB962C8B-B14F-4D97-AF65-F5344CB8AC3E}">
        <p14:creationId xmlns:p14="http://schemas.microsoft.com/office/powerpoint/2010/main" val="399973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fitted network</a:t>
            </a:r>
            <a:endParaRPr lang="en-US" dirty="0"/>
          </a:p>
        </p:txBody>
      </p:sp>
      <p:pic>
        <p:nvPicPr>
          <p:cNvPr id="4" name="Content Placeholder 3"/>
          <p:cNvPicPr>
            <a:picLocks noGrp="1" noChangeAspect="1"/>
          </p:cNvPicPr>
          <p:nvPr>
            <p:ph idx="1"/>
          </p:nvPr>
        </p:nvPicPr>
        <p:blipFill>
          <a:blip r:embed="rId2"/>
          <a:stretch>
            <a:fillRect/>
          </a:stretch>
        </p:blipFill>
        <p:spPr>
          <a:xfrm>
            <a:off x="2001885" y="2207254"/>
            <a:ext cx="7780587" cy="3470215"/>
          </a:xfrm>
          <a:prstGeom prst="rect">
            <a:avLst/>
          </a:prstGeom>
        </p:spPr>
      </p:pic>
    </p:spTree>
    <p:extLst>
      <p:ext uri="{BB962C8B-B14F-4D97-AF65-F5344CB8AC3E}">
        <p14:creationId xmlns:p14="http://schemas.microsoft.com/office/powerpoint/2010/main" val="383259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a:t>
            </a:r>
            <a:r>
              <a:rPr lang="en-US" dirty="0" smtClean="0"/>
              <a:t>helps to </a:t>
            </a:r>
            <a:r>
              <a:rPr lang="en-US" dirty="0"/>
              <a:t>reduce </a:t>
            </a:r>
            <a:r>
              <a:rPr lang="en-US" dirty="0" err="1" smtClean="0"/>
              <a:t>Overfitting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R</a:t>
            </a:r>
            <a:r>
              <a:rPr lang="en-US" b="1" dirty="0" smtClean="0"/>
              <a:t>egularization </a:t>
            </a:r>
            <a:r>
              <a:rPr lang="en-US" b="1" dirty="0"/>
              <a:t>penalizes the </a:t>
            </a:r>
            <a:r>
              <a:rPr lang="en-US" b="1" dirty="0" smtClean="0"/>
              <a:t>coefficients</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a:t>Such a large value of the regularization coefficient is not </a:t>
            </a:r>
            <a:r>
              <a:rPr lang="en-US" dirty="0" smtClean="0"/>
              <a:t>useful</a:t>
            </a:r>
            <a:endParaRPr lang="en-US" b="1" dirty="0" smtClean="0"/>
          </a:p>
          <a:p>
            <a:endParaRPr lang="en-US" dirty="0"/>
          </a:p>
        </p:txBody>
      </p:sp>
      <p:pic>
        <p:nvPicPr>
          <p:cNvPr id="4" name="Picture 3"/>
          <p:cNvPicPr>
            <a:picLocks noChangeAspect="1"/>
          </p:cNvPicPr>
          <p:nvPr/>
        </p:nvPicPr>
        <p:blipFill>
          <a:blip r:embed="rId2"/>
          <a:stretch>
            <a:fillRect/>
          </a:stretch>
        </p:blipFill>
        <p:spPr>
          <a:xfrm>
            <a:off x="2209514" y="2371949"/>
            <a:ext cx="7125553" cy="2841495"/>
          </a:xfrm>
          <a:prstGeom prst="rect">
            <a:avLst/>
          </a:prstGeom>
        </p:spPr>
      </p:pic>
    </p:spTree>
    <p:extLst>
      <p:ext uri="{BB962C8B-B14F-4D97-AF65-F5344CB8AC3E}">
        <p14:creationId xmlns:p14="http://schemas.microsoft.com/office/powerpoint/2010/main" val="411758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a:t>We need to optimize the value of regularization coefficient in order to obtain a well-fitted </a:t>
            </a:r>
            <a:r>
              <a:rPr lang="en-US" dirty="0" smtClean="0"/>
              <a:t>model</a:t>
            </a:r>
          </a:p>
          <a:p>
            <a:endParaRPr lang="en-US" dirty="0"/>
          </a:p>
        </p:txBody>
      </p:sp>
      <p:pic>
        <p:nvPicPr>
          <p:cNvPr id="4" name="Picture 3"/>
          <p:cNvPicPr>
            <a:picLocks noChangeAspect="1"/>
          </p:cNvPicPr>
          <p:nvPr/>
        </p:nvPicPr>
        <p:blipFill>
          <a:blip r:embed="rId2"/>
          <a:stretch>
            <a:fillRect/>
          </a:stretch>
        </p:blipFill>
        <p:spPr>
          <a:xfrm>
            <a:off x="4192494" y="2958506"/>
            <a:ext cx="3218239" cy="3089976"/>
          </a:xfrm>
          <a:prstGeom prst="rect">
            <a:avLst/>
          </a:prstGeom>
        </p:spPr>
      </p:pic>
    </p:spTree>
    <p:extLst>
      <p:ext uri="{BB962C8B-B14F-4D97-AF65-F5344CB8AC3E}">
        <p14:creationId xmlns:p14="http://schemas.microsoft.com/office/powerpoint/2010/main" val="363486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Regularization Techniques in Deep </a:t>
            </a:r>
            <a:r>
              <a:rPr lang="en-US" dirty="0" smtClean="0"/>
              <a:t>Learning</a:t>
            </a:r>
            <a:endParaRPr lang="en-US" dirty="0"/>
          </a:p>
        </p:txBody>
      </p:sp>
      <p:sp>
        <p:nvSpPr>
          <p:cNvPr id="3" name="Content Placeholder 2"/>
          <p:cNvSpPr>
            <a:spLocks noGrp="1"/>
          </p:cNvSpPr>
          <p:nvPr>
            <p:ph idx="1"/>
          </p:nvPr>
        </p:nvSpPr>
        <p:spPr/>
        <p:txBody>
          <a:bodyPr/>
          <a:lstStyle/>
          <a:p>
            <a:r>
              <a:rPr lang="en-US" dirty="0"/>
              <a:t>L2 &amp; L1 regularization</a:t>
            </a:r>
          </a:p>
          <a:p>
            <a:r>
              <a:rPr lang="en-US" dirty="0"/>
              <a:t>Dropout</a:t>
            </a:r>
          </a:p>
          <a:p>
            <a:pPr marL="0" indent="0">
              <a:buNone/>
            </a:pPr>
            <a:endParaRPr lang="en-US" dirty="0"/>
          </a:p>
        </p:txBody>
      </p:sp>
    </p:spTree>
    <p:extLst>
      <p:ext uri="{BB962C8B-B14F-4D97-AF65-F5344CB8AC3E}">
        <p14:creationId xmlns:p14="http://schemas.microsoft.com/office/powerpoint/2010/main" val="34145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L2 &amp; L1 regularization</a:t>
            </a:r>
          </a:p>
        </p:txBody>
      </p:sp>
      <p:sp>
        <p:nvSpPr>
          <p:cNvPr id="3" name="Content Placeholder 2"/>
          <p:cNvSpPr>
            <a:spLocks noGrp="1"/>
          </p:cNvSpPr>
          <p:nvPr>
            <p:ph idx="1"/>
          </p:nvPr>
        </p:nvSpPr>
        <p:spPr/>
        <p:txBody>
          <a:bodyPr/>
          <a:lstStyle/>
          <a:p>
            <a:pPr marL="0" indent="0">
              <a:buNone/>
            </a:pPr>
            <a:r>
              <a:rPr lang="en-US" dirty="0" smtClean="0"/>
              <a:t> </a:t>
            </a:r>
            <a:r>
              <a:rPr lang="en-US" sz="3600" dirty="0" smtClean="0"/>
              <a:t>Cost function = Loss + Regularization</a:t>
            </a:r>
            <a:endParaRPr lang="en-US" sz="3600" dirty="0"/>
          </a:p>
        </p:txBody>
      </p:sp>
    </p:spTree>
    <p:extLst>
      <p:ext uri="{BB962C8B-B14F-4D97-AF65-F5344CB8AC3E}">
        <p14:creationId xmlns:p14="http://schemas.microsoft.com/office/powerpoint/2010/main" val="319012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L2:</a:t>
            </a:r>
            <a:br>
              <a:rPr lang="en-US" dirty="0" smtClean="0"/>
            </a:br>
            <a:r>
              <a:rPr lang="en-US" dirty="0" smtClean="0"/>
              <a:t>(Weight Decay)</a:t>
            </a:r>
            <a:endParaRPr lang="en-US" dirty="0"/>
          </a:p>
        </p:txBody>
      </p:sp>
      <p:pic>
        <p:nvPicPr>
          <p:cNvPr id="4" name="Content Placeholder 3"/>
          <p:cNvPicPr>
            <a:picLocks noGrp="1" noChangeAspect="1"/>
          </p:cNvPicPr>
          <p:nvPr>
            <p:ph idx="1"/>
          </p:nvPr>
        </p:nvPicPr>
        <p:blipFill>
          <a:blip r:embed="rId2"/>
          <a:stretch>
            <a:fillRect/>
          </a:stretch>
        </p:blipFill>
        <p:spPr>
          <a:xfrm>
            <a:off x="2190803" y="2035589"/>
            <a:ext cx="7810400" cy="1349056"/>
          </a:xfrm>
          <a:prstGeom prst="rect">
            <a:avLst/>
          </a:prstGeom>
        </p:spPr>
      </p:pic>
    </p:spTree>
    <p:extLst>
      <p:ext uri="{BB962C8B-B14F-4D97-AF65-F5344CB8AC3E}">
        <p14:creationId xmlns:p14="http://schemas.microsoft.com/office/powerpoint/2010/main" val="387974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L1</a:t>
            </a:r>
          </a:p>
        </p:txBody>
      </p:sp>
      <p:pic>
        <p:nvPicPr>
          <p:cNvPr id="4" name="Content Placeholder 3"/>
          <p:cNvPicPr>
            <a:picLocks noGrp="1" noChangeAspect="1"/>
          </p:cNvPicPr>
          <p:nvPr>
            <p:ph idx="1"/>
          </p:nvPr>
        </p:nvPicPr>
        <p:blipFill>
          <a:blip r:embed="rId2"/>
          <a:stretch>
            <a:fillRect/>
          </a:stretch>
        </p:blipFill>
        <p:spPr>
          <a:xfrm>
            <a:off x="2362626" y="2408202"/>
            <a:ext cx="6605990" cy="1344932"/>
          </a:xfrm>
          <a:prstGeom prst="rect">
            <a:avLst/>
          </a:prstGeom>
        </p:spPr>
      </p:pic>
    </p:spTree>
    <p:extLst>
      <p:ext uri="{BB962C8B-B14F-4D97-AF65-F5344CB8AC3E}">
        <p14:creationId xmlns:p14="http://schemas.microsoft.com/office/powerpoint/2010/main" val="144333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pic>
        <p:nvPicPr>
          <p:cNvPr id="4" name="Content Placeholder 3"/>
          <p:cNvPicPr>
            <a:picLocks noGrp="1" noChangeAspect="1"/>
          </p:cNvPicPr>
          <p:nvPr>
            <p:ph idx="1"/>
          </p:nvPr>
        </p:nvPicPr>
        <p:blipFill>
          <a:blip r:embed="rId2"/>
          <a:stretch>
            <a:fillRect/>
          </a:stretch>
        </p:blipFill>
        <p:spPr>
          <a:xfrm>
            <a:off x="3727047" y="1504819"/>
            <a:ext cx="4203109" cy="3708626"/>
          </a:xfrm>
          <a:prstGeom prst="rect">
            <a:avLst/>
          </a:prstGeom>
        </p:spPr>
      </p:pic>
    </p:spTree>
    <p:extLst>
      <p:ext uri="{BB962C8B-B14F-4D97-AF65-F5344CB8AC3E}">
        <p14:creationId xmlns:p14="http://schemas.microsoft.com/office/powerpoint/2010/main" val="337952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pic>
        <p:nvPicPr>
          <p:cNvPr id="4" name="Content Placeholder 3"/>
          <p:cNvPicPr>
            <a:picLocks noGrp="1" noChangeAspect="1"/>
          </p:cNvPicPr>
          <p:nvPr>
            <p:ph idx="1"/>
          </p:nvPr>
        </p:nvPicPr>
        <p:blipFill>
          <a:blip r:embed="rId2"/>
          <a:stretch>
            <a:fillRect/>
          </a:stretch>
        </p:blipFill>
        <p:spPr>
          <a:xfrm>
            <a:off x="4362449" y="2529681"/>
            <a:ext cx="3997459" cy="3393447"/>
          </a:xfrm>
          <a:prstGeom prst="rect">
            <a:avLst/>
          </a:prstGeom>
        </p:spPr>
      </p:pic>
    </p:spTree>
    <p:extLst>
      <p:ext uri="{BB962C8B-B14F-4D97-AF65-F5344CB8AC3E}">
        <p14:creationId xmlns:p14="http://schemas.microsoft.com/office/powerpoint/2010/main" val="357948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Cross-Validation and </a:t>
            </a:r>
            <a:r>
              <a:rPr lang="en-US" b="1" dirty="0" err="1"/>
              <a:t>Hyperparameter</a:t>
            </a:r>
            <a:r>
              <a:rPr lang="en-US" b="1" dirty="0"/>
              <a:t> </a:t>
            </a:r>
            <a:r>
              <a:rPr lang="en-US" b="1" dirty="0" smtClean="0"/>
              <a:t>Tuning:</a:t>
            </a:r>
            <a:endParaRPr lang="en-US" b="1" dirty="0"/>
          </a:p>
        </p:txBody>
      </p:sp>
      <p:sp>
        <p:nvSpPr>
          <p:cNvPr id="3" name="Content Placeholder 2"/>
          <p:cNvSpPr>
            <a:spLocks noGrp="1"/>
          </p:cNvSpPr>
          <p:nvPr>
            <p:ph idx="1"/>
          </p:nvPr>
        </p:nvSpPr>
        <p:spPr/>
        <p:txBody>
          <a:bodyPr/>
          <a:lstStyle/>
          <a:p>
            <a:r>
              <a:rPr lang="en-US" b="1" dirty="0"/>
              <a:t>Purpose of Cross Validation</a:t>
            </a:r>
            <a:r>
              <a:rPr lang="en-US" b="1" dirty="0" smtClean="0"/>
              <a:t>:</a:t>
            </a:r>
          </a:p>
          <a:p>
            <a:pPr marL="0" indent="0">
              <a:buNone/>
            </a:pPr>
            <a:r>
              <a:rPr lang="en-US" dirty="0"/>
              <a:t>The purpose of cross validation is to assess how your prediction model performs with an unknown dataset. </a:t>
            </a:r>
          </a:p>
        </p:txBody>
      </p:sp>
    </p:spTree>
    <p:extLst>
      <p:ext uri="{BB962C8B-B14F-4D97-AF65-F5344CB8AC3E}">
        <p14:creationId xmlns:p14="http://schemas.microsoft.com/office/powerpoint/2010/main" val="304841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 (SGD):</a:t>
            </a:r>
            <a:endParaRPr lang="en-US" dirty="0"/>
          </a:p>
        </p:txBody>
      </p:sp>
      <p:sp>
        <p:nvSpPr>
          <p:cNvPr id="3" name="Content Placeholder 2"/>
          <p:cNvSpPr>
            <a:spLocks noGrp="1"/>
          </p:cNvSpPr>
          <p:nvPr>
            <p:ph idx="1"/>
          </p:nvPr>
        </p:nvSpPr>
        <p:spPr/>
        <p:txBody>
          <a:bodyPr/>
          <a:lstStyle/>
          <a:p>
            <a:pPr marL="0" indent="0">
              <a:buNone/>
            </a:pPr>
            <a:r>
              <a:rPr lang="en-US" dirty="0" smtClean="0"/>
              <a:t>Refer this link:</a:t>
            </a:r>
          </a:p>
          <a:p>
            <a:r>
              <a:rPr lang="en-US" dirty="0">
                <a:hlinkClick r:id="rId2"/>
              </a:rPr>
              <a:t>https://www.geeksforgeeks.org/ml-stochastic-gradient-descent-sgd</a:t>
            </a:r>
            <a:r>
              <a:rPr lang="en-US" dirty="0" smtClean="0">
                <a:hlinkClick r:id="rId2"/>
              </a:rPr>
              <a:t>/</a:t>
            </a:r>
            <a:endParaRPr lang="en-US" dirty="0" smtClean="0"/>
          </a:p>
          <a:p>
            <a:pPr marL="0" indent="0">
              <a:buNone/>
            </a:pPr>
            <a:r>
              <a:rPr lang="en-US" dirty="0" smtClean="0"/>
              <a:t>Points to be </a:t>
            </a:r>
            <a:r>
              <a:rPr lang="en-US" dirty="0" err="1" smtClean="0"/>
              <a:t>refered</a:t>
            </a:r>
            <a:r>
              <a:rPr lang="en-US" dirty="0" smtClean="0"/>
              <a:t>:</a:t>
            </a:r>
          </a:p>
          <a:p>
            <a:pPr lvl="1"/>
            <a:r>
              <a:rPr lang="en-US" b="1" dirty="0"/>
              <a:t>Gradient Descent in </a:t>
            </a:r>
            <a:r>
              <a:rPr lang="en-US" b="1" dirty="0" smtClean="0"/>
              <a:t>Brief</a:t>
            </a:r>
          </a:p>
          <a:p>
            <a:pPr lvl="1"/>
            <a:r>
              <a:rPr lang="en-US" b="1" dirty="0"/>
              <a:t>Types of Gradient Descent:</a:t>
            </a:r>
            <a:r>
              <a:rPr lang="en-US" dirty="0"/>
              <a:t> </a:t>
            </a:r>
            <a:endParaRPr lang="en-US" dirty="0" smtClean="0"/>
          </a:p>
          <a:p>
            <a:pPr lvl="1"/>
            <a:r>
              <a:rPr lang="en-US" b="1" dirty="0"/>
              <a:t>Stochastic Gradient Descent (SGD</a:t>
            </a:r>
            <a:r>
              <a:rPr lang="en-US" b="1" dirty="0" smtClean="0"/>
              <a:t>):</a:t>
            </a:r>
          </a:p>
          <a:p>
            <a:pPr lvl="1"/>
            <a:r>
              <a:rPr lang="en-US" b="1" dirty="0"/>
              <a:t>Advantages</a:t>
            </a:r>
            <a:r>
              <a:rPr lang="en-US" dirty="0" smtClean="0"/>
              <a:t>:</a:t>
            </a:r>
          </a:p>
          <a:p>
            <a:pPr lvl="1"/>
            <a:r>
              <a:rPr lang="en-US" b="1" dirty="0"/>
              <a:t>Disadvantages:</a:t>
            </a:r>
          </a:p>
          <a:p>
            <a:pPr lvl="1"/>
            <a:endParaRPr lang="en-US" dirty="0" smtClean="0"/>
          </a:p>
          <a:p>
            <a:endParaRPr lang="en-US" dirty="0"/>
          </a:p>
        </p:txBody>
      </p:sp>
    </p:spTree>
    <p:extLst>
      <p:ext uri="{BB962C8B-B14F-4D97-AF65-F5344CB8AC3E}">
        <p14:creationId xmlns:p14="http://schemas.microsoft.com/office/powerpoint/2010/main" val="1632567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K-fold </a:t>
            </a:r>
            <a:r>
              <a:rPr lang="en-US" b="1" dirty="0" smtClean="0"/>
              <a:t>Cross-Validation:</a:t>
            </a:r>
            <a:endParaRPr lang="en-US" dirty="0"/>
          </a:p>
        </p:txBody>
      </p:sp>
      <p:pic>
        <p:nvPicPr>
          <p:cNvPr id="4" name="Content Placeholder 3"/>
          <p:cNvPicPr>
            <a:picLocks noGrp="1" noChangeAspect="1"/>
          </p:cNvPicPr>
          <p:nvPr>
            <p:ph idx="1"/>
          </p:nvPr>
        </p:nvPicPr>
        <p:blipFill>
          <a:blip r:embed="rId2"/>
          <a:stretch>
            <a:fillRect/>
          </a:stretch>
        </p:blipFill>
        <p:spPr>
          <a:xfrm>
            <a:off x="2832407" y="1906291"/>
            <a:ext cx="5808697" cy="3853064"/>
          </a:xfrm>
          <a:prstGeom prst="rect">
            <a:avLst/>
          </a:prstGeom>
        </p:spPr>
      </p:pic>
    </p:spTree>
    <p:extLst>
      <p:ext uri="{BB962C8B-B14F-4D97-AF65-F5344CB8AC3E}">
        <p14:creationId xmlns:p14="http://schemas.microsoft.com/office/powerpoint/2010/main" val="188118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Hyperparameter</a:t>
            </a:r>
            <a:r>
              <a:rPr lang="en-US" b="1" dirty="0"/>
              <a:t> </a:t>
            </a:r>
            <a:r>
              <a:rPr lang="en-US" b="1" dirty="0" smtClean="0"/>
              <a:t>Tuning:</a:t>
            </a:r>
            <a:endParaRPr lang="en-US" dirty="0"/>
          </a:p>
        </p:txBody>
      </p:sp>
      <p:sp>
        <p:nvSpPr>
          <p:cNvPr id="3" name="Content Placeholder 2"/>
          <p:cNvSpPr>
            <a:spLocks noGrp="1"/>
          </p:cNvSpPr>
          <p:nvPr>
            <p:ph idx="1"/>
          </p:nvPr>
        </p:nvSpPr>
        <p:spPr/>
        <p:txBody>
          <a:bodyPr/>
          <a:lstStyle/>
          <a:p>
            <a:r>
              <a:rPr lang="en-US" dirty="0" err="1"/>
              <a:t>H</a:t>
            </a:r>
            <a:r>
              <a:rPr lang="en-US" dirty="0" err="1" smtClean="0"/>
              <a:t>yperparameters</a:t>
            </a:r>
            <a:r>
              <a:rPr lang="en-US" dirty="0" smtClean="0"/>
              <a:t> </a:t>
            </a:r>
            <a:r>
              <a:rPr lang="en-US" dirty="0"/>
              <a:t>are parameters that can be set by the user before training a Machine Learning model. </a:t>
            </a:r>
            <a:endParaRPr lang="en-US" dirty="0" smtClean="0"/>
          </a:p>
          <a:p>
            <a:pPr marL="0" indent="0">
              <a:buNone/>
            </a:pPr>
            <a:endParaRPr lang="en-US" dirty="0" smtClean="0"/>
          </a:p>
          <a:p>
            <a:r>
              <a:rPr lang="en-US" dirty="0" smtClean="0"/>
              <a:t>Examples </a:t>
            </a:r>
            <a:r>
              <a:rPr lang="en-US" dirty="0"/>
              <a:t>of </a:t>
            </a:r>
            <a:r>
              <a:rPr lang="en-US" dirty="0" err="1"/>
              <a:t>hyperparameters</a:t>
            </a:r>
            <a:r>
              <a:rPr lang="en-US" dirty="0"/>
              <a:t> </a:t>
            </a:r>
            <a:r>
              <a:rPr lang="en-US" dirty="0" smtClean="0"/>
              <a:t>are </a:t>
            </a:r>
          </a:p>
          <a:p>
            <a:pPr lvl="1"/>
            <a:r>
              <a:rPr lang="en-US" dirty="0" smtClean="0"/>
              <a:t>the </a:t>
            </a:r>
            <a:r>
              <a:rPr lang="en-US" dirty="0"/>
              <a:t>number of decision trees to </a:t>
            </a:r>
            <a:r>
              <a:rPr lang="en-US" dirty="0" smtClean="0"/>
              <a:t>have, </a:t>
            </a:r>
          </a:p>
          <a:p>
            <a:pPr lvl="1"/>
            <a:r>
              <a:rPr lang="en-US" dirty="0" smtClean="0"/>
              <a:t>the </a:t>
            </a:r>
            <a:r>
              <a:rPr lang="en-US" dirty="0"/>
              <a:t>maximum number of features to consider at each split or </a:t>
            </a:r>
            <a:endParaRPr lang="en-US" dirty="0" smtClean="0"/>
          </a:p>
          <a:p>
            <a:pPr lvl="1"/>
            <a:r>
              <a:rPr lang="en-US" dirty="0" smtClean="0"/>
              <a:t>the </a:t>
            </a:r>
            <a:r>
              <a:rPr lang="en-US" dirty="0"/>
              <a:t>maximum depth of the tree</a:t>
            </a:r>
          </a:p>
        </p:txBody>
      </p:sp>
    </p:spTree>
    <p:extLst>
      <p:ext uri="{BB962C8B-B14F-4D97-AF65-F5344CB8AC3E}">
        <p14:creationId xmlns:p14="http://schemas.microsoft.com/office/powerpoint/2010/main" val="354139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800" dirty="0" smtClean="0"/>
          </a:p>
          <a:p>
            <a:pPr marL="0" indent="0" algn="ctr">
              <a:buNone/>
            </a:pPr>
            <a:r>
              <a:rPr lang="en-US" sz="4800" dirty="0" smtClean="0"/>
              <a:t>Thank you</a:t>
            </a:r>
            <a:endParaRPr lang="en-US" sz="4800" dirty="0"/>
          </a:p>
        </p:txBody>
      </p:sp>
    </p:spTree>
    <p:extLst>
      <p:ext uri="{BB962C8B-B14F-4D97-AF65-F5344CB8AC3E}">
        <p14:creationId xmlns:p14="http://schemas.microsoft.com/office/powerpoint/2010/main" val="362374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AdaGrad</a:t>
            </a:r>
            <a:r>
              <a:rPr lang="en-US" dirty="0" smtClean="0"/>
              <a:t>:</a:t>
            </a:r>
            <a:endParaRPr lang="en-US" dirty="0"/>
          </a:p>
        </p:txBody>
      </p:sp>
      <p:sp>
        <p:nvSpPr>
          <p:cNvPr id="3" name="Content Placeholder 2"/>
          <p:cNvSpPr>
            <a:spLocks noGrp="1"/>
          </p:cNvSpPr>
          <p:nvPr>
            <p:ph idx="1"/>
          </p:nvPr>
        </p:nvSpPr>
        <p:spPr/>
        <p:txBody>
          <a:bodyPr/>
          <a:lstStyle/>
          <a:p>
            <a:pPr fontAlgn="base"/>
            <a:r>
              <a:rPr lang="en-US" dirty="0"/>
              <a:t>A limitation of gradient descent is that it uses the same step size (learning rate) for each input variable. This can be a problem on objective functions that have different amounts of curvature in different dimensions, and in turn, may require a different sized step to a new point.</a:t>
            </a:r>
          </a:p>
          <a:p>
            <a:pPr fontAlgn="base"/>
            <a:r>
              <a:rPr lang="en-US" b="1" dirty="0"/>
              <a:t>Adaptive Gradients</a:t>
            </a:r>
            <a:r>
              <a:rPr lang="en-US" dirty="0"/>
              <a:t>, or </a:t>
            </a:r>
            <a:r>
              <a:rPr lang="en-US" b="1" dirty="0" err="1"/>
              <a:t>AdaGrad</a:t>
            </a:r>
            <a:r>
              <a:rPr lang="en-US" dirty="0"/>
              <a:t> for short, is an extension of the gradient descent optimization algorithm that allows the step size in each dimension used by the optimization algorithm to be automatically adapted based on the gradients seen for the variable (partial derivatives)</a:t>
            </a:r>
          </a:p>
          <a:p>
            <a:endParaRPr lang="en-US" dirty="0"/>
          </a:p>
        </p:txBody>
      </p:sp>
    </p:spTree>
    <p:extLst>
      <p:ext uri="{BB962C8B-B14F-4D97-AF65-F5344CB8AC3E}">
        <p14:creationId xmlns:p14="http://schemas.microsoft.com/office/powerpoint/2010/main" val="266419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Refer </a:t>
            </a:r>
            <a:r>
              <a:rPr lang="en-US" dirty="0"/>
              <a:t>this link</a:t>
            </a:r>
            <a:r>
              <a:rPr lang="en-US" dirty="0" smtClean="0"/>
              <a:t>:</a:t>
            </a:r>
          </a:p>
          <a:p>
            <a:r>
              <a:rPr lang="en-US" dirty="0" smtClean="0">
                <a:hlinkClick r:id="rId2"/>
              </a:rPr>
              <a:t>https</a:t>
            </a:r>
            <a:r>
              <a:rPr lang="en-US" dirty="0">
                <a:hlinkClick r:id="rId2"/>
              </a:rPr>
              <a:t>://www.geeksforgeeks.org/intuition-behind-adagrad-optimizer</a:t>
            </a:r>
            <a:r>
              <a:rPr lang="en-US" dirty="0" smtClean="0">
                <a:hlinkClick r:id="rId2"/>
              </a:rPr>
              <a:t>/</a:t>
            </a:r>
            <a:endParaRPr lang="en-US" dirty="0" smtClean="0"/>
          </a:p>
          <a:p>
            <a:pPr marL="0" indent="0">
              <a:buNone/>
            </a:pPr>
            <a:r>
              <a:rPr lang="en-US" dirty="0"/>
              <a:t>Points to be </a:t>
            </a:r>
            <a:r>
              <a:rPr lang="en-US" dirty="0" err="1"/>
              <a:t>refered</a:t>
            </a:r>
            <a:r>
              <a:rPr lang="en-US" dirty="0" smtClean="0"/>
              <a:t>:</a:t>
            </a:r>
          </a:p>
          <a:p>
            <a:pPr lvl="1"/>
            <a:r>
              <a:rPr lang="en-US" b="1" dirty="0"/>
              <a:t>Intuition behind </a:t>
            </a:r>
            <a:r>
              <a:rPr lang="en-US" b="1" dirty="0" err="1"/>
              <a:t>Adagrad</a:t>
            </a:r>
            <a:r>
              <a:rPr lang="en-US" b="1" dirty="0"/>
              <a:t> Optimizer</a:t>
            </a:r>
          </a:p>
          <a:p>
            <a:pPr lvl="1"/>
            <a:r>
              <a:rPr lang="en-US" b="1" dirty="0"/>
              <a:t>Advantages of </a:t>
            </a:r>
            <a:r>
              <a:rPr lang="en-US" b="1" dirty="0" err="1"/>
              <a:t>Adagrad</a:t>
            </a:r>
            <a:r>
              <a:rPr lang="en-US" b="1" dirty="0"/>
              <a:t>:</a:t>
            </a:r>
          </a:p>
          <a:p>
            <a:pPr lvl="1"/>
            <a:r>
              <a:rPr lang="en-US" b="1" dirty="0"/>
              <a:t>disadvantage</a:t>
            </a:r>
            <a:endParaRPr lang="en-US" dirty="0"/>
          </a:p>
          <a:p>
            <a:endParaRPr lang="en-US" dirty="0"/>
          </a:p>
        </p:txBody>
      </p:sp>
    </p:spTree>
    <p:extLst>
      <p:ext uri="{BB962C8B-B14F-4D97-AF65-F5344CB8AC3E}">
        <p14:creationId xmlns:p14="http://schemas.microsoft.com/office/powerpoint/2010/main" val="424072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a:t>
            </a:r>
            <a:endParaRPr lang="en-US" dirty="0"/>
          </a:p>
        </p:txBody>
      </p:sp>
      <p:sp>
        <p:nvSpPr>
          <p:cNvPr id="3" name="Content Placeholder 2"/>
          <p:cNvSpPr>
            <a:spLocks noGrp="1"/>
          </p:cNvSpPr>
          <p:nvPr>
            <p:ph idx="1"/>
          </p:nvPr>
        </p:nvSpPr>
        <p:spPr/>
        <p:txBody>
          <a:bodyPr/>
          <a:lstStyle/>
          <a:p>
            <a:pPr marL="0" indent="0">
              <a:buNone/>
            </a:pPr>
            <a:r>
              <a:rPr lang="en-US" dirty="0"/>
              <a:t>Refer this link</a:t>
            </a:r>
            <a:r>
              <a:rPr lang="en-US" dirty="0" smtClean="0"/>
              <a:t>:</a:t>
            </a:r>
          </a:p>
          <a:p>
            <a:r>
              <a:rPr lang="en-US" dirty="0" smtClean="0">
                <a:hlinkClick r:id="rId2"/>
              </a:rPr>
              <a:t>https</a:t>
            </a:r>
            <a:r>
              <a:rPr lang="en-US" dirty="0">
                <a:hlinkClick r:id="rId2"/>
              </a:rPr>
              <a:t>://www.geeksforgeeks.org/intuition-of-adam-optimizer</a:t>
            </a:r>
            <a:r>
              <a:rPr lang="en-US" dirty="0" smtClean="0">
                <a:hlinkClick r:id="rId2"/>
              </a:rPr>
              <a:t>/</a:t>
            </a:r>
            <a:endParaRPr lang="en-US" dirty="0" smtClean="0"/>
          </a:p>
          <a:p>
            <a:pPr marL="0" indent="0">
              <a:buNone/>
            </a:pPr>
            <a:r>
              <a:rPr lang="en-US" dirty="0"/>
              <a:t>Points to be </a:t>
            </a:r>
            <a:r>
              <a:rPr lang="en-US" dirty="0" err="1"/>
              <a:t>refered</a:t>
            </a:r>
            <a:r>
              <a:rPr lang="en-US" dirty="0"/>
              <a:t>:</a:t>
            </a:r>
          </a:p>
          <a:p>
            <a:pPr lvl="1"/>
            <a:r>
              <a:rPr lang="en-US" b="1" dirty="0"/>
              <a:t>Adam Optimizer </a:t>
            </a:r>
            <a:endParaRPr lang="en-US" b="1" dirty="0" smtClean="0"/>
          </a:p>
          <a:p>
            <a:pPr lvl="1"/>
            <a:r>
              <a:rPr lang="en-US" b="1" dirty="0"/>
              <a:t>How Adam works</a:t>
            </a:r>
            <a:r>
              <a:rPr lang="en-US" b="1" dirty="0" smtClean="0"/>
              <a:t>?</a:t>
            </a:r>
          </a:p>
          <a:p>
            <a:pPr lvl="1"/>
            <a:r>
              <a:rPr lang="en-US" b="1" dirty="0"/>
              <a:t>Momentum</a:t>
            </a:r>
            <a:r>
              <a:rPr lang="en-US" b="1" dirty="0" smtClean="0"/>
              <a:t>:</a:t>
            </a:r>
          </a:p>
          <a:p>
            <a:pPr lvl="1"/>
            <a:r>
              <a:rPr lang="en-US" b="1" dirty="0"/>
              <a:t>Root Mean Square Propagation (RMSP): </a:t>
            </a:r>
            <a:endParaRPr lang="en-US" b="1" dirty="0" smtClean="0"/>
          </a:p>
          <a:p>
            <a:pPr lvl="1"/>
            <a:r>
              <a:rPr lang="en-US" b="1" dirty="0"/>
              <a:t>Mathematical Aspect of Adam </a:t>
            </a:r>
            <a:r>
              <a:rPr lang="en-US" b="1" dirty="0" smtClean="0"/>
              <a:t>Optimizer</a:t>
            </a:r>
          </a:p>
          <a:p>
            <a:pPr lvl="1"/>
            <a:r>
              <a:rPr lang="en-US" b="1" dirty="0"/>
              <a:t>Performance:</a:t>
            </a:r>
            <a:endParaRPr lang="en-US" dirty="0"/>
          </a:p>
        </p:txBody>
      </p:sp>
    </p:spTree>
    <p:extLst>
      <p:ext uri="{BB962C8B-B14F-4D97-AF65-F5344CB8AC3E}">
        <p14:creationId xmlns:p14="http://schemas.microsoft.com/office/powerpoint/2010/main" val="248361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Weight Values:</a:t>
            </a:r>
            <a:endParaRPr lang="en-US" dirty="0"/>
          </a:p>
        </p:txBody>
      </p:sp>
      <p:sp>
        <p:nvSpPr>
          <p:cNvPr id="3" name="Content Placeholder 2"/>
          <p:cNvSpPr>
            <a:spLocks noGrp="1"/>
          </p:cNvSpPr>
          <p:nvPr>
            <p:ph idx="1"/>
          </p:nvPr>
        </p:nvSpPr>
        <p:spPr/>
        <p:txBody>
          <a:bodyPr/>
          <a:lstStyle/>
          <a:p>
            <a:r>
              <a:rPr lang="en-US" b="1" dirty="0"/>
              <a:t>Zero initialization</a:t>
            </a:r>
            <a:endParaRPr lang="en-US" dirty="0"/>
          </a:p>
          <a:p>
            <a:r>
              <a:rPr lang="en-US" b="1" dirty="0"/>
              <a:t>Random </a:t>
            </a:r>
            <a:r>
              <a:rPr lang="en-US" b="1" dirty="0" smtClean="0"/>
              <a:t>initialization</a:t>
            </a:r>
            <a:r>
              <a:rPr lang="en-US" dirty="0" smtClean="0"/>
              <a:t> </a:t>
            </a:r>
            <a:endParaRPr lang="en-US" dirty="0"/>
          </a:p>
        </p:txBody>
      </p:sp>
    </p:spTree>
    <p:extLst>
      <p:ext uri="{BB962C8B-B14F-4D97-AF65-F5344CB8AC3E}">
        <p14:creationId xmlns:p14="http://schemas.microsoft.com/office/powerpoint/2010/main" val="420771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Regularization:</a:t>
            </a:r>
            <a:endParaRPr lang="en-US" dirty="0"/>
          </a:p>
        </p:txBody>
      </p:sp>
      <p:sp>
        <p:nvSpPr>
          <p:cNvPr id="3" name="Content Placeholder 2"/>
          <p:cNvSpPr>
            <a:spLocks noGrp="1"/>
          </p:cNvSpPr>
          <p:nvPr>
            <p:ph idx="1"/>
          </p:nvPr>
        </p:nvSpPr>
        <p:spPr/>
        <p:txBody>
          <a:bodyPr/>
          <a:lstStyle/>
          <a:p>
            <a:r>
              <a:rPr lang="en-US" b="1" dirty="0"/>
              <a:t>Regularization</a:t>
            </a:r>
            <a:r>
              <a:rPr lang="en-US" dirty="0"/>
              <a:t>, in the context of </a:t>
            </a:r>
            <a:r>
              <a:rPr lang="en-US" dirty="0">
                <a:hlinkClick r:id="rId2" tooltip="neural networks"/>
              </a:rPr>
              <a:t>neural networks</a:t>
            </a:r>
            <a:r>
              <a:rPr lang="en-US" dirty="0"/>
              <a:t>, is a process of preventing a learning model from getting </a:t>
            </a:r>
            <a:r>
              <a:rPr lang="en-US" dirty="0" err="1"/>
              <a:t>overfitted</a:t>
            </a:r>
            <a:r>
              <a:rPr lang="en-US" dirty="0"/>
              <a:t> over </a:t>
            </a:r>
            <a:r>
              <a:rPr lang="en-US" dirty="0">
                <a:hlinkClick r:id="rId3" tooltip="datasets"/>
              </a:rPr>
              <a:t>training data</a:t>
            </a:r>
            <a:r>
              <a:rPr lang="en-US" dirty="0"/>
              <a:t>. It involves a mechanism to reduce generalization errors of the learning model</a:t>
            </a:r>
            <a:r>
              <a:rPr lang="en-US" dirty="0" smtClean="0"/>
              <a:t>.</a:t>
            </a:r>
          </a:p>
          <a:p>
            <a:pPr marL="0" indent="0">
              <a:buNone/>
            </a:pPr>
            <a:endParaRPr lang="en-US" dirty="0" smtClean="0"/>
          </a:p>
          <a:p>
            <a:r>
              <a:rPr lang="en-US" dirty="0" smtClean="0"/>
              <a:t>Regularization </a:t>
            </a:r>
            <a:r>
              <a:rPr lang="en-US" dirty="0"/>
              <a:t>is a technique which makes slight modifications to the learning algorithm such that the model generalizes better</a:t>
            </a:r>
          </a:p>
        </p:txBody>
      </p:sp>
    </p:spTree>
    <p:extLst>
      <p:ext uri="{BB962C8B-B14F-4D97-AF65-F5344CB8AC3E}">
        <p14:creationId xmlns:p14="http://schemas.microsoft.com/office/powerpoint/2010/main" val="319428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825885" y="2094658"/>
            <a:ext cx="8618377" cy="2763945"/>
          </a:xfrm>
          <a:prstGeom prst="rect">
            <a:avLst/>
          </a:prstGeom>
        </p:spPr>
      </p:pic>
      <p:sp>
        <p:nvSpPr>
          <p:cNvPr id="5" name="Rectangle 4"/>
          <p:cNvSpPr/>
          <p:nvPr/>
        </p:nvSpPr>
        <p:spPr>
          <a:xfrm>
            <a:off x="1314733" y="507678"/>
            <a:ext cx="9466997" cy="646331"/>
          </a:xfrm>
          <a:prstGeom prst="rect">
            <a:avLst/>
          </a:prstGeom>
        </p:spPr>
        <p:txBody>
          <a:bodyPr wrap="square">
            <a:spAutoFit/>
          </a:bodyPr>
          <a:lstStyle/>
          <a:p>
            <a:r>
              <a:rPr lang="en-US" b="1" dirty="0" err="1">
                <a:solidFill>
                  <a:srgbClr val="7E7E7E"/>
                </a:solidFill>
                <a:latin typeface="Poppins"/>
              </a:rPr>
              <a:t>Overfitting</a:t>
            </a:r>
            <a:r>
              <a:rPr lang="en-US" b="1" dirty="0">
                <a:solidFill>
                  <a:srgbClr val="7E7E7E"/>
                </a:solidFill>
                <a:latin typeface="Poppins"/>
              </a:rPr>
              <a:t> and </a:t>
            </a:r>
            <a:r>
              <a:rPr lang="en-US" b="1" dirty="0" err="1">
                <a:solidFill>
                  <a:srgbClr val="7E7E7E"/>
                </a:solidFill>
                <a:latin typeface="Poppins"/>
              </a:rPr>
              <a:t>underfitting</a:t>
            </a:r>
            <a:r>
              <a:rPr lang="en-US" b="1" dirty="0">
                <a:solidFill>
                  <a:srgbClr val="7E7E7E"/>
                </a:solidFill>
                <a:latin typeface="Poppins"/>
              </a:rPr>
              <a:t> are the most common problems that programmers face while working with </a:t>
            </a:r>
            <a:r>
              <a:rPr lang="en-US" b="1" dirty="0">
                <a:solidFill>
                  <a:srgbClr val="454545"/>
                </a:solidFill>
                <a:latin typeface="Poppins"/>
                <a:hlinkClick r:id="rId3" tooltip="deep learning"/>
              </a:rPr>
              <a:t>deep learning</a:t>
            </a:r>
            <a:r>
              <a:rPr lang="en-US" b="1" dirty="0">
                <a:solidFill>
                  <a:srgbClr val="7E7E7E"/>
                </a:solidFill>
                <a:latin typeface="Poppins"/>
              </a:rPr>
              <a:t> models</a:t>
            </a:r>
            <a:endParaRPr lang="en-US" b="1" dirty="0"/>
          </a:p>
        </p:txBody>
      </p:sp>
    </p:spTree>
    <p:extLst>
      <p:ext uri="{BB962C8B-B14F-4D97-AF65-F5344CB8AC3E}">
        <p14:creationId xmlns:p14="http://schemas.microsoft.com/office/powerpoint/2010/main" val="76558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635724" y="1867694"/>
            <a:ext cx="6618420" cy="3850717"/>
          </a:xfrm>
          <a:prstGeom prst="rect">
            <a:avLst/>
          </a:prstGeom>
        </p:spPr>
      </p:pic>
    </p:spTree>
    <p:extLst>
      <p:ext uri="{BB962C8B-B14F-4D97-AF65-F5344CB8AC3E}">
        <p14:creationId xmlns:p14="http://schemas.microsoft.com/office/powerpoint/2010/main" val="2610326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316</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Poppins</vt:lpstr>
      <vt:lpstr>Office Theme</vt:lpstr>
      <vt:lpstr>Unit - 4</vt:lpstr>
      <vt:lpstr>Stochastic gradient descent (SGD):</vt:lpstr>
      <vt:lpstr>AdaGrad:</vt:lpstr>
      <vt:lpstr>Continued</vt:lpstr>
      <vt:lpstr>Adam:</vt:lpstr>
      <vt:lpstr>Initial Weight Values:</vt:lpstr>
      <vt:lpstr>Regularization:</vt:lpstr>
      <vt:lpstr> </vt:lpstr>
      <vt:lpstr> </vt:lpstr>
      <vt:lpstr>Over fitted network</vt:lpstr>
      <vt:lpstr>Regularization helps to reduce Overfitting</vt:lpstr>
      <vt:lpstr> </vt:lpstr>
      <vt:lpstr>Different Regularization Techniques in Deep Learning</vt:lpstr>
      <vt:lpstr>L2 &amp; L1 regularization</vt:lpstr>
      <vt:lpstr>L2: (Weight Decay)</vt:lpstr>
      <vt:lpstr>L1</vt:lpstr>
      <vt:lpstr>Dropout</vt:lpstr>
      <vt:lpstr> </vt:lpstr>
      <vt:lpstr>Cross-Validation and Hyperparameter Tuning:</vt:lpstr>
      <vt:lpstr>K-fold Cross-Validation:</vt:lpstr>
      <vt:lpstr>Hyperparameter Tuning:</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20</cp:revision>
  <dcterms:created xsi:type="dcterms:W3CDTF">2023-03-27T04:54:26Z</dcterms:created>
  <dcterms:modified xsi:type="dcterms:W3CDTF">2023-04-27T09:16:29Z</dcterms:modified>
</cp:coreProperties>
</file>