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4" r:id="rId20"/>
    <p:sldId id="276" r:id="rId21"/>
    <p:sldId id="272" r:id="rId22"/>
    <p:sldId id="277" r:id="rId23"/>
    <p:sldId id="278"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AED081-CDBA-4FCF-99D2-A67E38F2EEC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10375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ED081-CDBA-4FCF-99D2-A67E38F2EEC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421845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ED081-CDBA-4FCF-99D2-A67E38F2EEC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32208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ED081-CDBA-4FCF-99D2-A67E38F2EEC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34801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AED081-CDBA-4FCF-99D2-A67E38F2EEC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307828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AED081-CDBA-4FCF-99D2-A67E38F2EEC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317970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AED081-CDBA-4FCF-99D2-A67E38F2EEC2}"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0435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AED081-CDBA-4FCF-99D2-A67E38F2EEC2}"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277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ED081-CDBA-4FCF-99D2-A67E38F2EEC2}"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03198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ED081-CDBA-4FCF-99D2-A67E38F2EEC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105227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ED081-CDBA-4FCF-99D2-A67E38F2EEC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F1AEB-884B-4BD0-B75E-3D8C080AD2F2}" type="slidenum">
              <a:rPr lang="en-US" smtClean="0"/>
              <a:t>‹#›</a:t>
            </a:fld>
            <a:endParaRPr lang="en-US"/>
          </a:p>
        </p:txBody>
      </p:sp>
    </p:spTree>
    <p:extLst>
      <p:ext uri="{BB962C8B-B14F-4D97-AF65-F5344CB8AC3E}">
        <p14:creationId xmlns:p14="http://schemas.microsoft.com/office/powerpoint/2010/main" val="386713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ED081-CDBA-4FCF-99D2-A67E38F2EEC2}" type="datetimeFigureOut">
              <a:rPr lang="en-US" smtClean="0"/>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F1AEB-884B-4BD0-B75E-3D8C080AD2F2}" type="slidenum">
              <a:rPr lang="en-US" smtClean="0"/>
              <a:t>‹#›</a:t>
            </a:fld>
            <a:endParaRPr lang="en-US"/>
          </a:p>
        </p:txBody>
      </p:sp>
    </p:spTree>
    <p:extLst>
      <p:ext uri="{BB962C8B-B14F-4D97-AF65-F5344CB8AC3E}">
        <p14:creationId xmlns:p14="http://schemas.microsoft.com/office/powerpoint/2010/main" val="109315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674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Deep Learning at </a:t>
            </a:r>
            <a:r>
              <a:rPr lang="en-US" dirty="0" smtClean="0"/>
              <a:t>Work</a:t>
            </a:r>
            <a:endParaRPr lang="en-US" dirty="0"/>
          </a:p>
        </p:txBody>
      </p:sp>
      <p:sp>
        <p:nvSpPr>
          <p:cNvPr id="3" name="Content Placeholder 2"/>
          <p:cNvSpPr>
            <a:spLocks noGrp="1"/>
          </p:cNvSpPr>
          <p:nvPr>
            <p:ph idx="1"/>
          </p:nvPr>
        </p:nvSpPr>
        <p:spPr/>
        <p:txBody>
          <a:bodyPr/>
          <a:lstStyle/>
          <a:p>
            <a:pPr marL="0" indent="0">
              <a:buNone/>
            </a:pPr>
            <a:r>
              <a:rPr lang="en-US" dirty="0"/>
              <a:t>Deep learning applications are used in industries from automated driving to medical devices</a:t>
            </a:r>
            <a:r>
              <a:rPr lang="en-US" dirty="0" smtClean="0"/>
              <a:t>.</a:t>
            </a:r>
          </a:p>
          <a:p>
            <a:r>
              <a:rPr lang="en-US" dirty="0"/>
              <a:t>Automated Driving: Automotive researchers are using deep learning to automatically detect objects such as stop signs and traffic lights. In addition, deep learning is used to detect pedestrians, which helps decrease accidents.</a:t>
            </a:r>
          </a:p>
          <a:p>
            <a:r>
              <a:rPr lang="en-US" dirty="0"/>
              <a:t>Aerospace and Defense: Deep learning is used to identify objects from satellites that locate areas of interest, and identify safe or unsafe zones for troops.</a:t>
            </a:r>
          </a:p>
          <a:p>
            <a:endParaRPr lang="en-US" dirty="0"/>
          </a:p>
        </p:txBody>
      </p:sp>
    </p:spTree>
    <p:extLst>
      <p:ext uri="{BB962C8B-B14F-4D97-AF65-F5344CB8AC3E}">
        <p14:creationId xmlns:p14="http://schemas.microsoft.com/office/powerpoint/2010/main" val="167804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501254"/>
            <a:ext cx="10515600" cy="4675709"/>
          </a:xfrm>
        </p:spPr>
        <p:txBody>
          <a:bodyPr>
            <a:normAutofit/>
          </a:bodyPr>
          <a:lstStyle/>
          <a:p>
            <a:r>
              <a:rPr lang="en-US" dirty="0"/>
              <a:t>Medical Research: Cancer researchers are using deep learning to automatically detect cancer cells. Teams at UCLA built an advanced microscope that yields a high-dimensional data set used to train a deep learning application to accurately identify cancer cells.</a:t>
            </a:r>
          </a:p>
          <a:p>
            <a:r>
              <a:rPr lang="en-US" dirty="0"/>
              <a:t>Industrial Automation: Deep learning is helping to improve worker safety around heavy machinery by automatically detecting when people or objects are within an unsafe distance of machines.</a:t>
            </a:r>
          </a:p>
          <a:p>
            <a:r>
              <a:rPr lang="en-US" dirty="0"/>
              <a:t>Electronics: Deep learning is being used in automated hearing and speech translation. For example, home assistance devices that respond to your voice and know your preferences are powered by deep learning applications</a:t>
            </a:r>
            <a:r>
              <a:rPr lang="en-US" dirty="0" smtClean="0"/>
              <a:t>.</a:t>
            </a:r>
            <a:endParaRPr lang="en-US" dirty="0"/>
          </a:p>
        </p:txBody>
      </p:sp>
    </p:spTree>
    <p:extLst>
      <p:ext uri="{BB962C8B-B14F-4D97-AF65-F5344CB8AC3E}">
        <p14:creationId xmlns:p14="http://schemas.microsoft.com/office/powerpoint/2010/main" val="2763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a:t>
            </a:r>
            <a:r>
              <a:rPr lang="en-IN" dirty="0" err="1" smtClean="0"/>
              <a:t>learing</a:t>
            </a:r>
            <a:r>
              <a:rPr lang="en-IN" dirty="0" smtClean="0"/>
              <a:t> (Deep Neural Network):</a:t>
            </a:r>
            <a:endParaRPr lang="en-IN" dirty="0"/>
          </a:p>
        </p:txBody>
      </p:sp>
      <p:pic>
        <p:nvPicPr>
          <p:cNvPr id="4" name="Content Placeholder 3"/>
          <p:cNvPicPr>
            <a:picLocks noGrp="1" noChangeAspect="1"/>
          </p:cNvPicPr>
          <p:nvPr>
            <p:ph idx="1"/>
          </p:nvPr>
        </p:nvPicPr>
        <p:blipFill>
          <a:blip r:embed="rId2"/>
          <a:stretch>
            <a:fillRect/>
          </a:stretch>
        </p:blipFill>
        <p:spPr>
          <a:xfrm>
            <a:off x="4338637" y="1905794"/>
            <a:ext cx="3514725" cy="4191000"/>
          </a:xfrm>
          <a:prstGeom prst="rect">
            <a:avLst/>
          </a:prstGeom>
        </p:spPr>
      </p:pic>
    </p:spTree>
    <p:extLst>
      <p:ext uri="{BB962C8B-B14F-4D97-AF65-F5344CB8AC3E}">
        <p14:creationId xmlns:p14="http://schemas.microsoft.com/office/powerpoint/2010/main" val="344214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ML &amp; DL</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Data dependency</a:t>
            </a:r>
          </a:p>
          <a:p>
            <a:pPr>
              <a:buFont typeface="Wingdings" panose="05000000000000000000" pitchFamily="2" charset="2"/>
              <a:buChar char="§"/>
            </a:pPr>
            <a:r>
              <a:rPr lang="en-IN" dirty="0" smtClean="0"/>
              <a:t>Hardware dependency </a:t>
            </a:r>
          </a:p>
          <a:p>
            <a:pPr>
              <a:buFont typeface="Wingdings" panose="05000000000000000000" pitchFamily="2" charset="2"/>
              <a:buChar char="§"/>
            </a:pPr>
            <a:r>
              <a:rPr lang="en-IN" dirty="0" smtClean="0"/>
              <a:t>Feature selection</a:t>
            </a:r>
          </a:p>
          <a:p>
            <a:pPr>
              <a:buFont typeface="Wingdings" panose="05000000000000000000" pitchFamily="2" charset="2"/>
              <a:buChar char="§"/>
            </a:pPr>
            <a:r>
              <a:rPr lang="en-IN" dirty="0" smtClean="0"/>
              <a:t>Training Time </a:t>
            </a:r>
          </a:p>
          <a:p>
            <a:pPr>
              <a:buFont typeface="Wingdings" panose="05000000000000000000" pitchFamily="2" charset="2"/>
              <a:buChar char="§"/>
            </a:pPr>
            <a:r>
              <a:rPr lang="en-IN" dirty="0" smtClean="0"/>
              <a:t>Prediction Time </a:t>
            </a:r>
            <a:endParaRPr lang="en-IN" dirty="0"/>
          </a:p>
        </p:txBody>
      </p:sp>
    </p:spTree>
    <p:extLst>
      <p:ext uri="{BB962C8B-B14F-4D97-AF65-F5344CB8AC3E}">
        <p14:creationId xmlns:p14="http://schemas.microsoft.com/office/powerpoint/2010/main" val="114885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Success Stories:</a:t>
            </a:r>
            <a:endParaRPr lang="en-US" dirty="0"/>
          </a:p>
        </p:txBody>
      </p:sp>
      <p:sp>
        <p:nvSpPr>
          <p:cNvPr id="3" name="Content Placeholder 2"/>
          <p:cNvSpPr>
            <a:spLocks noGrp="1"/>
          </p:cNvSpPr>
          <p:nvPr>
            <p:ph idx="1"/>
          </p:nvPr>
        </p:nvSpPr>
        <p:spPr>
          <a:xfrm>
            <a:off x="838200" y="1825624"/>
            <a:ext cx="10515600" cy="4547879"/>
          </a:xfrm>
        </p:spPr>
        <p:txBody>
          <a:bodyPr>
            <a:normAutofit fontScale="92500" lnSpcReduction="10000"/>
          </a:bodyPr>
          <a:lstStyle/>
          <a:p>
            <a:pPr marL="514350" indent="-514350" fontAlgn="base">
              <a:buFont typeface="+mj-lt"/>
              <a:buAutoNum type="arabicPeriod"/>
            </a:pPr>
            <a:r>
              <a:rPr lang="en-US" b="1" dirty="0"/>
              <a:t>Self Driving Cars</a:t>
            </a:r>
            <a:endParaRPr lang="en-US" dirty="0"/>
          </a:p>
          <a:p>
            <a:pPr marL="514350" indent="-514350" fontAlgn="base">
              <a:buFont typeface="+mj-lt"/>
              <a:buAutoNum type="arabicPeriod"/>
            </a:pPr>
            <a:r>
              <a:rPr lang="en-US" b="1" dirty="0"/>
              <a:t>News Aggregation and Fraud News Detection</a:t>
            </a:r>
            <a:endParaRPr lang="en-US" dirty="0"/>
          </a:p>
          <a:p>
            <a:pPr marL="514350" indent="-514350" fontAlgn="base">
              <a:buFont typeface="+mj-lt"/>
              <a:buAutoNum type="arabicPeriod"/>
            </a:pPr>
            <a:r>
              <a:rPr lang="en-US" b="1" dirty="0"/>
              <a:t>Natural Language Processing</a:t>
            </a:r>
            <a:endParaRPr lang="en-US" dirty="0"/>
          </a:p>
          <a:p>
            <a:pPr marL="514350" indent="-514350" fontAlgn="base">
              <a:buFont typeface="+mj-lt"/>
              <a:buAutoNum type="arabicPeriod"/>
            </a:pPr>
            <a:r>
              <a:rPr lang="en-US" b="1" dirty="0"/>
              <a:t>Virtual Assistants</a:t>
            </a:r>
            <a:endParaRPr lang="en-US" dirty="0"/>
          </a:p>
          <a:p>
            <a:pPr marL="514350" indent="-514350" fontAlgn="base">
              <a:buFont typeface="+mj-lt"/>
              <a:buAutoNum type="arabicPeriod"/>
            </a:pPr>
            <a:r>
              <a:rPr lang="en-US" b="1" dirty="0"/>
              <a:t>Entertainment</a:t>
            </a:r>
            <a:endParaRPr lang="en-US" dirty="0"/>
          </a:p>
          <a:p>
            <a:pPr marL="514350" indent="-514350" fontAlgn="base">
              <a:buFont typeface="+mj-lt"/>
              <a:buAutoNum type="arabicPeriod"/>
            </a:pPr>
            <a:r>
              <a:rPr lang="en-US" b="1" dirty="0"/>
              <a:t>Visual Recognition</a:t>
            </a:r>
            <a:endParaRPr lang="en-US" dirty="0"/>
          </a:p>
          <a:p>
            <a:pPr marL="514350" indent="-514350" fontAlgn="base">
              <a:buFont typeface="+mj-lt"/>
              <a:buAutoNum type="arabicPeriod"/>
            </a:pPr>
            <a:r>
              <a:rPr lang="en-US" b="1" dirty="0"/>
              <a:t>Fraud Detection</a:t>
            </a:r>
            <a:endParaRPr lang="en-US" dirty="0"/>
          </a:p>
          <a:p>
            <a:pPr marL="514350" indent="-514350" fontAlgn="base">
              <a:buFont typeface="+mj-lt"/>
              <a:buAutoNum type="arabicPeriod"/>
            </a:pPr>
            <a:r>
              <a:rPr lang="en-US" b="1" dirty="0"/>
              <a:t>Healthcare</a:t>
            </a:r>
            <a:endParaRPr lang="en-US" dirty="0"/>
          </a:p>
          <a:p>
            <a:pPr marL="514350" indent="-514350" fontAlgn="base">
              <a:buFont typeface="+mj-lt"/>
              <a:buAutoNum type="arabicPeriod"/>
            </a:pPr>
            <a:r>
              <a:rPr lang="en-US" b="1" dirty="0" err="1"/>
              <a:t>Personalisations</a:t>
            </a:r>
            <a:endParaRPr lang="en-US" dirty="0"/>
          </a:p>
          <a:p>
            <a:pPr marL="514350" indent="-514350" fontAlgn="base">
              <a:buFont typeface="+mj-lt"/>
              <a:buAutoNum type="arabicPeriod"/>
            </a:pPr>
            <a:r>
              <a:rPr lang="en-US" b="1" dirty="0"/>
              <a:t>Detecting Developmental Delay in Children</a:t>
            </a:r>
            <a:endParaRPr lang="en-US" dirty="0"/>
          </a:p>
          <a:p>
            <a:pPr marL="0" indent="0">
              <a:buNone/>
            </a:pPr>
            <a:endParaRPr lang="en-US" dirty="0"/>
          </a:p>
        </p:txBody>
      </p:sp>
    </p:spTree>
    <p:extLst>
      <p:ext uri="{BB962C8B-B14F-4D97-AF65-F5344CB8AC3E}">
        <p14:creationId xmlns:p14="http://schemas.microsoft.com/office/powerpoint/2010/main" val="414363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996287"/>
            <a:ext cx="10515600" cy="5180676"/>
          </a:xfrm>
        </p:spPr>
        <p:txBody>
          <a:bodyPr>
            <a:normAutofit/>
          </a:bodyPr>
          <a:lstStyle/>
          <a:p>
            <a:pPr marL="514350" indent="-514350" fontAlgn="base">
              <a:buFont typeface="+mj-lt"/>
              <a:buAutoNum type="arabicPeriod" startAt="11"/>
            </a:pPr>
            <a:r>
              <a:rPr lang="en-US" b="1" dirty="0" err="1"/>
              <a:t>Colourisation</a:t>
            </a:r>
            <a:r>
              <a:rPr lang="en-US" b="1" dirty="0"/>
              <a:t> of Black and White images</a:t>
            </a:r>
            <a:endParaRPr lang="en-US" dirty="0"/>
          </a:p>
          <a:p>
            <a:pPr marL="514350" indent="-514350" fontAlgn="base">
              <a:buFont typeface="+mj-lt"/>
              <a:buAutoNum type="arabicPeriod" startAt="11"/>
            </a:pPr>
            <a:r>
              <a:rPr lang="en-US" b="1" dirty="0"/>
              <a:t>Adding sounds to silent movies</a:t>
            </a:r>
            <a:endParaRPr lang="en-US" dirty="0"/>
          </a:p>
          <a:p>
            <a:pPr marL="514350" indent="-514350" fontAlgn="base">
              <a:buFont typeface="+mj-lt"/>
              <a:buAutoNum type="arabicPeriod" startAt="11"/>
            </a:pPr>
            <a:r>
              <a:rPr lang="en-US" b="1" dirty="0"/>
              <a:t>Automatic Machine Translation</a:t>
            </a:r>
            <a:endParaRPr lang="en-US" dirty="0"/>
          </a:p>
          <a:p>
            <a:pPr marL="514350" indent="-514350" fontAlgn="base">
              <a:buFont typeface="+mj-lt"/>
              <a:buAutoNum type="arabicPeriod" startAt="11"/>
            </a:pPr>
            <a:r>
              <a:rPr lang="en-US" b="1" dirty="0"/>
              <a:t>Automatic Handwriting Generation</a:t>
            </a:r>
            <a:endParaRPr lang="en-US" dirty="0"/>
          </a:p>
          <a:p>
            <a:pPr marL="514350" indent="-514350" fontAlgn="base">
              <a:buFont typeface="+mj-lt"/>
              <a:buAutoNum type="arabicPeriod" startAt="11"/>
            </a:pPr>
            <a:r>
              <a:rPr lang="en-US" b="1" dirty="0"/>
              <a:t>Automatic Game Playing</a:t>
            </a:r>
            <a:endParaRPr lang="en-US" dirty="0"/>
          </a:p>
          <a:p>
            <a:pPr marL="514350" indent="-514350" fontAlgn="base">
              <a:buFont typeface="+mj-lt"/>
              <a:buAutoNum type="arabicPeriod" startAt="11"/>
            </a:pPr>
            <a:r>
              <a:rPr lang="en-US" b="1" dirty="0"/>
              <a:t>Language Translations</a:t>
            </a:r>
            <a:endParaRPr lang="en-US" dirty="0"/>
          </a:p>
          <a:p>
            <a:pPr marL="514350" indent="-514350" fontAlgn="base">
              <a:buFont typeface="+mj-lt"/>
              <a:buAutoNum type="arabicPeriod" startAt="11"/>
            </a:pPr>
            <a:r>
              <a:rPr lang="en-US" b="1" dirty="0"/>
              <a:t>Pixel Restoration</a:t>
            </a:r>
            <a:endParaRPr lang="en-US" dirty="0"/>
          </a:p>
          <a:p>
            <a:pPr marL="514350" indent="-514350" fontAlgn="base">
              <a:buFont typeface="+mj-lt"/>
              <a:buAutoNum type="arabicPeriod" startAt="11"/>
            </a:pPr>
            <a:r>
              <a:rPr lang="en-US" b="1" dirty="0"/>
              <a:t>Photo Descriptions</a:t>
            </a:r>
            <a:endParaRPr lang="en-US" dirty="0"/>
          </a:p>
          <a:p>
            <a:pPr marL="514350" indent="-514350" fontAlgn="base">
              <a:buFont typeface="+mj-lt"/>
              <a:buAutoNum type="arabicPeriod" startAt="11"/>
            </a:pPr>
            <a:r>
              <a:rPr lang="en-US" b="1" dirty="0"/>
              <a:t>Demographic and Election Predictions</a:t>
            </a:r>
            <a:endParaRPr lang="en-US" dirty="0"/>
          </a:p>
          <a:p>
            <a:pPr marL="514350" indent="-514350" fontAlgn="base">
              <a:buFont typeface="+mj-lt"/>
              <a:buAutoNum type="arabicPeriod" startAt="11"/>
            </a:pPr>
            <a:r>
              <a:rPr lang="en-US" b="1" dirty="0"/>
              <a:t>Deep Dreaming</a:t>
            </a:r>
            <a:endParaRPr lang="en-US" dirty="0"/>
          </a:p>
          <a:p>
            <a:endParaRPr lang="en-US" dirty="0" smtClean="0"/>
          </a:p>
        </p:txBody>
      </p:sp>
    </p:spTree>
    <p:extLst>
      <p:ext uri="{BB962C8B-B14F-4D97-AF65-F5344CB8AC3E}">
        <p14:creationId xmlns:p14="http://schemas.microsoft.com/office/powerpoint/2010/main" val="16108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https://www.mygreatlearning.com/blog/deep-learning-applications/</a:t>
            </a:r>
          </a:p>
          <a:p>
            <a:endParaRPr lang="en-US"/>
          </a:p>
        </p:txBody>
      </p:sp>
    </p:spTree>
    <p:extLst>
      <p:ext uri="{BB962C8B-B14F-4D97-AF65-F5344CB8AC3E}">
        <p14:creationId xmlns:p14="http://schemas.microsoft.com/office/powerpoint/2010/main" val="4311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McCulloch-Pitts </a:t>
            </a:r>
            <a:r>
              <a:rPr lang="en-IN" b="1" dirty="0" smtClean="0"/>
              <a:t>Neuron Model</a:t>
            </a:r>
            <a:endParaRPr lang="en-IN" b="1" dirty="0"/>
          </a:p>
        </p:txBody>
      </p:sp>
      <p:sp>
        <p:nvSpPr>
          <p:cNvPr id="3" name="Content Placeholder 2"/>
          <p:cNvSpPr>
            <a:spLocks noGrp="1"/>
          </p:cNvSpPr>
          <p:nvPr>
            <p:ph idx="1"/>
          </p:nvPr>
        </p:nvSpPr>
        <p:spPr/>
        <p:txBody>
          <a:bodyPr/>
          <a:lstStyle/>
          <a:p>
            <a:r>
              <a:rPr lang="en-IN" dirty="0"/>
              <a:t>F</a:t>
            </a:r>
            <a:r>
              <a:rPr lang="en-IN" dirty="0" smtClean="0"/>
              <a:t>irst </a:t>
            </a:r>
            <a:r>
              <a:rPr lang="en-IN" dirty="0"/>
              <a:t>computational model</a:t>
            </a:r>
            <a:endParaRPr lang="en-US" dirty="0" smtClean="0"/>
          </a:p>
          <a:p>
            <a:r>
              <a:rPr lang="en-US" dirty="0" smtClean="0"/>
              <a:t>Proposed </a:t>
            </a:r>
            <a:r>
              <a:rPr lang="en-US" dirty="0"/>
              <a:t>by Warren </a:t>
            </a:r>
            <a:r>
              <a:rPr lang="en-US" dirty="0" err="1"/>
              <a:t>MuCulloch</a:t>
            </a:r>
            <a:r>
              <a:rPr lang="en-US" dirty="0"/>
              <a:t> (neuroscientist) and Walter Pitts (logician) in 1943</a:t>
            </a:r>
            <a:r>
              <a:rPr lang="en-IN" dirty="0"/>
              <a:t> </a:t>
            </a:r>
            <a:endParaRPr lang="en-IN" dirty="0" smtClean="0"/>
          </a:p>
          <a:p>
            <a:endParaRPr lang="en-IN" dirty="0" smtClean="0"/>
          </a:p>
          <a:p>
            <a:endParaRPr lang="en-IN" dirty="0"/>
          </a:p>
        </p:txBody>
      </p:sp>
    </p:spTree>
    <p:extLst>
      <p:ext uri="{BB962C8B-B14F-4D97-AF65-F5344CB8AC3E}">
        <p14:creationId xmlns:p14="http://schemas.microsoft.com/office/powerpoint/2010/main" val="105334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Biological Neurons</a:t>
            </a:r>
          </a:p>
        </p:txBody>
      </p:sp>
      <p:pic>
        <p:nvPicPr>
          <p:cNvPr id="4" name="Content Placeholder 3"/>
          <p:cNvPicPr>
            <a:picLocks noGrp="1" noChangeAspect="1"/>
          </p:cNvPicPr>
          <p:nvPr>
            <p:ph idx="1"/>
          </p:nvPr>
        </p:nvPicPr>
        <p:blipFill>
          <a:blip r:embed="rId2"/>
          <a:stretch>
            <a:fillRect/>
          </a:stretch>
        </p:blipFill>
        <p:spPr>
          <a:xfrm>
            <a:off x="1917827" y="1825625"/>
            <a:ext cx="8356345" cy="4351338"/>
          </a:xfrm>
          <a:prstGeom prst="rect">
            <a:avLst/>
          </a:prstGeom>
        </p:spPr>
      </p:pic>
    </p:spTree>
    <p:extLst>
      <p:ext uri="{BB962C8B-B14F-4D97-AF65-F5344CB8AC3E}">
        <p14:creationId xmlns:p14="http://schemas.microsoft.com/office/powerpoint/2010/main" val="407032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3609975" y="2301081"/>
            <a:ext cx="4972050" cy="3400425"/>
          </a:xfrm>
          <a:prstGeom prst="rect">
            <a:avLst/>
          </a:prstGeom>
        </p:spPr>
      </p:pic>
    </p:spTree>
    <p:extLst>
      <p:ext uri="{BB962C8B-B14F-4D97-AF65-F5344CB8AC3E}">
        <p14:creationId xmlns:p14="http://schemas.microsoft.com/office/powerpoint/2010/main" val="378454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Deep Learning</a:t>
            </a:r>
            <a:r>
              <a:rPr lang="en-US" dirty="0" smtClean="0"/>
              <a:t>?</a:t>
            </a:r>
            <a:endParaRPr lang="en-US" dirty="0"/>
          </a:p>
        </p:txBody>
      </p:sp>
      <p:sp>
        <p:nvSpPr>
          <p:cNvPr id="3" name="Content Placeholder 2"/>
          <p:cNvSpPr>
            <a:spLocks noGrp="1"/>
          </p:cNvSpPr>
          <p:nvPr>
            <p:ph idx="1"/>
          </p:nvPr>
        </p:nvSpPr>
        <p:spPr/>
        <p:txBody>
          <a:bodyPr/>
          <a:lstStyle/>
          <a:p>
            <a:r>
              <a:rPr lang="en-US" dirty="0"/>
              <a:t>Deep learning is a machine learning technique that teaches computers to do what comes naturally to humans: learn by example. </a:t>
            </a:r>
            <a:endParaRPr lang="en-US" dirty="0" smtClean="0"/>
          </a:p>
          <a:p>
            <a:r>
              <a:rPr lang="en-US" dirty="0" smtClean="0"/>
              <a:t>Deep </a:t>
            </a:r>
            <a:r>
              <a:rPr lang="en-US" dirty="0"/>
              <a:t>learning is a key technology behind driverless cars, enabling them to recognize a stop sign, or to distinguish a pedestrian from a lamppost. </a:t>
            </a:r>
            <a:endParaRPr lang="en-US" dirty="0" smtClean="0"/>
          </a:p>
          <a:p>
            <a:r>
              <a:rPr lang="en-US" dirty="0" smtClean="0"/>
              <a:t>It </a:t>
            </a:r>
            <a:r>
              <a:rPr lang="en-US" dirty="0"/>
              <a:t>is the key to voice control in consumer devices like phones, tablets, TVs, and hands-free speakers. </a:t>
            </a:r>
            <a:endParaRPr lang="en-US" dirty="0" smtClean="0"/>
          </a:p>
          <a:p>
            <a:r>
              <a:rPr lang="en-US" dirty="0" smtClean="0"/>
              <a:t>Deep </a:t>
            </a:r>
            <a:r>
              <a:rPr lang="en-US" dirty="0"/>
              <a:t>learning is getting lots of </a:t>
            </a:r>
            <a:r>
              <a:rPr lang="en-US" dirty="0" smtClean="0"/>
              <a:t>attention. </a:t>
            </a:r>
            <a:r>
              <a:rPr lang="en-US" dirty="0"/>
              <a:t>It’s achieving </a:t>
            </a:r>
            <a:r>
              <a:rPr lang="en-US" dirty="0" smtClean="0"/>
              <a:t>the results </a:t>
            </a:r>
            <a:r>
              <a:rPr lang="en-US" dirty="0"/>
              <a:t>that were not possible before.</a:t>
            </a:r>
          </a:p>
        </p:txBody>
      </p:sp>
    </p:spTree>
    <p:extLst>
      <p:ext uri="{BB962C8B-B14F-4D97-AF65-F5344CB8AC3E}">
        <p14:creationId xmlns:p14="http://schemas.microsoft.com/office/powerpoint/2010/main" val="360383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262312" y="2152472"/>
            <a:ext cx="5667375" cy="2876550"/>
          </a:xfrm>
          <a:prstGeom prst="rect">
            <a:avLst/>
          </a:prstGeom>
        </p:spPr>
      </p:pic>
    </p:spTree>
    <p:extLst>
      <p:ext uri="{BB962C8B-B14F-4D97-AF65-F5344CB8AC3E}">
        <p14:creationId xmlns:p14="http://schemas.microsoft.com/office/powerpoint/2010/main" val="199074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Threshold plays an important role in M-P model</a:t>
            </a:r>
          </a:p>
          <a:p>
            <a:r>
              <a:rPr lang="en-US" dirty="0" smtClean="0"/>
              <a:t>M-P neuron has no particular training or learning algorithm</a:t>
            </a:r>
          </a:p>
          <a:p>
            <a:r>
              <a:rPr lang="en-US" dirty="0" smtClean="0"/>
              <a:t>Used for implementing logic functions</a:t>
            </a:r>
            <a:endParaRPr lang="en-IN" dirty="0"/>
          </a:p>
        </p:txBody>
      </p:sp>
    </p:spTree>
    <p:extLst>
      <p:ext uri="{BB962C8B-B14F-4D97-AF65-F5344CB8AC3E}">
        <p14:creationId xmlns:p14="http://schemas.microsoft.com/office/powerpoint/2010/main" val="62067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Perceptrons</a:t>
            </a:r>
            <a:r>
              <a:rPr lang="en-IN" dirty="0" smtClean="0"/>
              <a:t>: </a:t>
            </a:r>
            <a:r>
              <a:rPr lang="en-IN" sz="2400" dirty="0"/>
              <a:t>Early Deep Learning </a:t>
            </a:r>
            <a:r>
              <a:rPr lang="en-IN" sz="2400" dirty="0" smtClean="0"/>
              <a:t>Algorithms</a:t>
            </a:r>
            <a:endParaRPr lang="en-IN" dirty="0"/>
          </a:p>
        </p:txBody>
      </p:sp>
      <p:sp>
        <p:nvSpPr>
          <p:cNvPr id="3" name="Content Placeholder 2"/>
          <p:cNvSpPr>
            <a:spLocks noGrp="1"/>
          </p:cNvSpPr>
          <p:nvPr>
            <p:ph idx="1"/>
          </p:nvPr>
        </p:nvSpPr>
        <p:spPr/>
        <p:txBody>
          <a:bodyPr>
            <a:normAutofit lnSpcReduction="10000"/>
          </a:bodyPr>
          <a:lstStyle/>
          <a:p>
            <a:r>
              <a:rPr lang="en-US" dirty="0" smtClean="0"/>
              <a:t>In 1957, Mr</a:t>
            </a:r>
            <a:r>
              <a:rPr lang="en-US" dirty="0"/>
              <a:t>. Frank Rosenblatt invented the Perceptron to perform specific high-level </a:t>
            </a:r>
            <a:r>
              <a:rPr lang="en-US" dirty="0" smtClean="0"/>
              <a:t>calculations.</a:t>
            </a:r>
          </a:p>
          <a:p>
            <a:endParaRPr lang="en-US" dirty="0"/>
          </a:p>
          <a:p>
            <a:r>
              <a:rPr lang="en-US" b="1" i="1" dirty="0"/>
              <a:t>Perceptron is a single layer neural </a:t>
            </a:r>
            <a:r>
              <a:rPr lang="en-US" b="1" i="1" dirty="0" smtClean="0"/>
              <a:t>network </a:t>
            </a:r>
            <a:r>
              <a:rPr lang="en-US" dirty="0"/>
              <a:t>and is used in supervised learning. </a:t>
            </a:r>
            <a:endParaRPr lang="en-IN" dirty="0"/>
          </a:p>
          <a:p>
            <a:pPr marL="0" indent="0">
              <a:buNone/>
            </a:pPr>
            <a:endParaRPr lang="en-US" b="1" i="1" dirty="0"/>
          </a:p>
          <a:p>
            <a:r>
              <a:rPr lang="en-US" dirty="0" smtClean="0"/>
              <a:t>Perceptron </a:t>
            </a:r>
            <a:r>
              <a:rPr lang="en-US" dirty="0"/>
              <a:t>is usually used to classify the data into two parts. Therefore, it is also known as a Linear Binary Classifier.</a:t>
            </a:r>
          </a:p>
          <a:p>
            <a:pPr marL="0" indent="0">
              <a:buNone/>
            </a:pPr>
            <a:r>
              <a:rPr lang="en-US" dirty="0"/>
              <a:t/>
            </a:r>
            <a:br>
              <a:rPr lang="en-US" dirty="0"/>
            </a:br>
            <a:endParaRPr lang="en-US" dirty="0"/>
          </a:p>
          <a:p>
            <a:endParaRPr lang="en-IN" dirty="0"/>
          </a:p>
        </p:txBody>
      </p:sp>
    </p:spTree>
    <p:extLst>
      <p:ext uri="{BB962C8B-B14F-4D97-AF65-F5344CB8AC3E}">
        <p14:creationId xmlns:p14="http://schemas.microsoft.com/office/powerpoint/2010/main" val="149154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2331881" y="1237796"/>
            <a:ext cx="7528237" cy="4351338"/>
          </a:xfrm>
          <a:prstGeom prst="rect">
            <a:avLst/>
          </a:prstGeom>
        </p:spPr>
      </p:pic>
    </p:spTree>
    <p:extLst>
      <p:ext uri="{BB962C8B-B14F-4D97-AF65-F5344CB8AC3E}">
        <p14:creationId xmlns:p14="http://schemas.microsoft.com/office/powerpoint/2010/main" val="275040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208" y="61523"/>
            <a:ext cx="10515600" cy="1325563"/>
          </a:xfrm>
        </p:spPr>
        <p:txBody>
          <a:bodyPr/>
          <a:lstStyle/>
          <a:p>
            <a:r>
              <a:rPr lang="en-IN" b="1" dirty="0"/>
              <a:t>Perceptron Learning Algorithm</a:t>
            </a:r>
          </a:p>
        </p:txBody>
      </p:sp>
      <p:pic>
        <p:nvPicPr>
          <p:cNvPr id="4" name="Content Placeholder 3"/>
          <p:cNvPicPr>
            <a:picLocks noGrp="1" noChangeAspect="1"/>
          </p:cNvPicPr>
          <p:nvPr>
            <p:ph idx="1"/>
          </p:nvPr>
        </p:nvPicPr>
        <p:blipFill>
          <a:blip r:embed="rId2"/>
          <a:stretch>
            <a:fillRect/>
          </a:stretch>
        </p:blipFill>
        <p:spPr>
          <a:xfrm>
            <a:off x="3145644" y="1144489"/>
            <a:ext cx="5844728" cy="5638865"/>
          </a:xfrm>
          <a:prstGeom prst="rect">
            <a:avLst/>
          </a:prstGeom>
        </p:spPr>
      </p:pic>
    </p:spTree>
    <p:extLst>
      <p:ext uri="{BB962C8B-B14F-4D97-AF65-F5344CB8AC3E}">
        <p14:creationId xmlns:p14="http://schemas.microsoft.com/office/powerpoint/2010/main" val="2609815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t>
            </a:r>
            <a:r>
              <a:rPr lang="en-IN" b="1" dirty="0" smtClean="0"/>
              <a:t>ultilayer </a:t>
            </a:r>
            <a:r>
              <a:rPr lang="en-IN" b="1" dirty="0" err="1" smtClean="0"/>
              <a:t>Perceptrons</a:t>
            </a:r>
            <a:r>
              <a:rPr lang="en-IN" b="1" dirty="0" smtClean="0"/>
              <a:t> (MLPs)</a:t>
            </a:r>
            <a:endParaRPr lang="en-IN" b="1" dirty="0"/>
          </a:p>
        </p:txBody>
      </p:sp>
      <p:pic>
        <p:nvPicPr>
          <p:cNvPr id="4" name="Content Placeholder 3"/>
          <p:cNvPicPr>
            <a:picLocks noGrp="1" noChangeAspect="1"/>
          </p:cNvPicPr>
          <p:nvPr>
            <p:ph idx="1"/>
          </p:nvPr>
        </p:nvPicPr>
        <p:blipFill>
          <a:blip r:embed="rId2"/>
          <a:stretch>
            <a:fillRect/>
          </a:stretch>
        </p:blipFill>
        <p:spPr>
          <a:xfrm>
            <a:off x="3470015" y="2784524"/>
            <a:ext cx="4031797" cy="2235815"/>
          </a:xfrm>
          <a:prstGeom prst="rect">
            <a:avLst/>
          </a:prstGeom>
        </p:spPr>
      </p:pic>
    </p:spTree>
    <p:extLst>
      <p:ext uri="{BB962C8B-B14F-4D97-AF65-F5344CB8AC3E}">
        <p14:creationId xmlns:p14="http://schemas.microsoft.com/office/powerpoint/2010/main" val="204350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5" y="402448"/>
            <a:ext cx="10515600" cy="1325563"/>
          </a:xfrm>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3501797" y="1552494"/>
            <a:ext cx="5057775" cy="3609975"/>
          </a:xfrm>
          <a:prstGeom prst="rect">
            <a:avLst/>
          </a:prstGeom>
        </p:spPr>
      </p:pic>
    </p:spTree>
    <p:extLst>
      <p:ext uri="{BB962C8B-B14F-4D97-AF65-F5344CB8AC3E}">
        <p14:creationId xmlns:p14="http://schemas.microsoft.com/office/powerpoint/2010/main" val="3828592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lstStyle/>
          <a:p>
            <a:r>
              <a:rPr lang="en-US" dirty="0"/>
              <a:t>Machine learning is a branch of </a:t>
            </a:r>
            <a:r>
              <a:rPr lang="en-US" dirty="0" smtClean="0"/>
              <a:t>AI</a:t>
            </a:r>
            <a:r>
              <a:rPr lang="en-US" dirty="0"/>
              <a:t> and computer science which focuses on the use of data and algorithms to imitate the way that humans learn, gradually improving its accuracy</a:t>
            </a:r>
            <a:r>
              <a:rPr lang="en-US" dirty="0" smtClean="0"/>
              <a:t>.</a:t>
            </a:r>
          </a:p>
          <a:p>
            <a:r>
              <a:rPr lang="en-US" dirty="0"/>
              <a:t>Through the use of statistical methods, algorithms are trained to make classifications or predictions, and to uncover key insights in data mining projects. These insights subsequently drive decision making within applications and businesses, ideally impacting key growth metrics.</a:t>
            </a:r>
          </a:p>
        </p:txBody>
      </p:sp>
    </p:spTree>
    <p:extLst>
      <p:ext uri="{BB962C8B-B14F-4D97-AF65-F5344CB8AC3E}">
        <p14:creationId xmlns:p14="http://schemas.microsoft.com/office/powerpoint/2010/main" val="158713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AI-ML-DL</a:t>
            </a:r>
            <a:endParaRPr lang="en-US" dirty="0"/>
          </a:p>
        </p:txBody>
      </p:sp>
      <p:pic>
        <p:nvPicPr>
          <p:cNvPr id="1026" name="Picture 2" descr="https://upload.wikimedia.org/wikipedia/commons/thumb/b/bb/AI-ML-DL.svg/800px-AI-ML-DL.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6190" y="1027906"/>
            <a:ext cx="5057876" cy="558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32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Machine learning, deep learning, and neural networks are all sub-fields of artificial intelligence. However, neural networks is actually a sub-field of machine learning, and deep learning is a sub-field of neural networks</a:t>
            </a:r>
            <a:r>
              <a:rPr lang="en-US" dirty="0" smtClean="0"/>
              <a:t>.</a:t>
            </a:r>
          </a:p>
          <a:p>
            <a:r>
              <a:rPr lang="en-US" dirty="0"/>
              <a:t>The way in which deep learning and machine learning differ is in how each algorithm learns</a:t>
            </a:r>
            <a:r>
              <a:rPr lang="en-US" dirty="0" smtClean="0"/>
              <a:t>.</a:t>
            </a:r>
          </a:p>
          <a:p>
            <a:endParaRPr lang="en-US" dirty="0" smtClean="0"/>
          </a:p>
          <a:p>
            <a:endParaRPr lang="en-US" dirty="0"/>
          </a:p>
        </p:txBody>
      </p:sp>
    </p:spTree>
    <p:extLst>
      <p:ext uri="{BB962C8B-B14F-4D97-AF65-F5344CB8AC3E}">
        <p14:creationId xmlns:p14="http://schemas.microsoft.com/office/powerpoint/2010/main" val="425753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machine learning can use labeled datasets, also known as supervised learning, to inform its algorithm, but it doesn’t necessarily require a labeled dataset. </a:t>
            </a:r>
            <a:endParaRPr lang="en-US" dirty="0" smtClean="0"/>
          </a:p>
          <a:p>
            <a:r>
              <a:rPr lang="en-US" dirty="0" smtClean="0"/>
              <a:t>Deep </a:t>
            </a:r>
            <a:r>
              <a:rPr lang="en-US" dirty="0"/>
              <a:t>learning can ingest unstructured data in its raw form (e.g., text or images), and it can automatically determine the set of features which distinguish different categories of data from one another. This eliminates some of the human intervention required and enables the use of larger data sets.</a:t>
            </a:r>
          </a:p>
        </p:txBody>
      </p:sp>
    </p:spTree>
    <p:extLst>
      <p:ext uri="{BB962C8B-B14F-4D97-AF65-F5344CB8AC3E}">
        <p14:creationId xmlns:p14="http://schemas.microsoft.com/office/powerpoint/2010/main" val="399636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Classical, or "non-deep", machine learning is more dependent on human intervention to learn. Human experts determine the set of features to understand the differences between data inputs, usually requiring more structured data to learn</a:t>
            </a:r>
            <a:r>
              <a:rPr lang="en-US" dirty="0" smtClean="0"/>
              <a:t>.</a:t>
            </a:r>
          </a:p>
          <a:p>
            <a:r>
              <a:rPr lang="en-US" dirty="0"/>
              <a:t>In deep learning, a computer model learns to perform classification tasks directly from images, text, or sound. Deep learning models can achieve state-of-the-art accuracy, sometimes exceeding human-level performance. Models are trained by using a large set of labeled data and neural network architectures that contain many layers.</a:t>
            </a:r>
          </a:p>
        </p:txBody>
      </p:sp>
    </p:spTree>
    <p:extLst>
      <p:ext uri="{BB962C8B-B14F-4D97-AF65-F5344CB8AC3E}">
        <p14:creationId xmlns:p14="http://schemas.microsoft.com/office/powerpoint/2010/main" val="29914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a:t>Deep learning achieves recognition accuracy at higher levels than ever before. This helps consumer electronics meet user expectations, and it is crucial for safety-critical applications like driverless cars. Recent advances in deep learning have improved to the point where deep learning outperforms humans in some tasks like classifying </a:t>
            </a:r>
            <a:r>
              <a:rPr lang="en-US" dirty="0" smtClean="0"/>
              <a:t>objects </a:t>
            </a:r>
            <a:r>
              <a:rPr lang="en-US" dirty="0"/>
              <a:t>in images</a:t>
            </a:r>
            <a:r>
              <a:rPr lang="en-US" dirty="0" smtClean="0"/>
              <a:t>.</a:t>
            </a:r>
          </a:p>
        </p:txBody>
      </p:sp>
    </p:spTree>
    <p:extLst>
      <p:ext uri="{BB962C8B-B14F-4D97-AF65-F5344CB8AC3E}">
        <p14:creationId xmlns:p14="http://schemas.microsoft.com/office/powerpoint/2010/main" val="425619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Deep learning was first theorized in the 1980s, but there are two main reasons that it has only recently become useful:</a:t>
            </a:r>
          </a:p>
          <a:p>
            <a:pPr lvl="1"/>
            <a:r>
              <a:rPr lang="en-US" dirty="0"/>
              <a:t>Deep learning requires large amounts of </a:t>
            </a:r>
            <a:r>
              <a:rPr lang="en-US" b="1" dirty="0"/>
              <a:t>labeled data</a:t>
            </a:r>
            <a:r>
              <a:rPr lang="en-US" dirty="0"/>
              <a:t>. For example, driverless car development requires millions of images and thousands of hours of video.</a:t>
            </a:r>
          </a:p>
          <a:p>
            <a:pPr lvl="1"/>
            <a:r>
              <a:rPr lang="en-US" dirty="0"/>
              <a:t>Deep learning requires substantial </a:t>
            </a:r>
            <a:r>
              <a:rPr lang="en-US" b="1" dirty="0"/>
              <a:t>computing power</a:t>
            </a:r>
            <a:r>
              <a:rPr lang="en-US" dirty="0"/>
              <a:t>. High-performance GPUs have a parallel architecture that is efficient for deep learning. When combined with clusters or cloud computing, this enables development teams to reduce training time for a deep learning network from weeks to hours or less.</a:t>
            </a:r>
          </a:p>
          <a:p>
            <a:endParaRPr lang="en-US" dirty="0"/>
          </a:p>
        </p:txBody>
      </p:sp>
    </p:spTree>
    <p:extLst>
      <p:ext uri="{BB962C8B-B14F-4D97-AF65-F5344CB8AC3E}">
        <p14:creationId xmlns:p14="http://schemas.microsoft.com/office/powerpoint/2010/main" val="295463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626</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What Is Deep Learning?</vt:lpstr>
      <vt:lpstr>What is machine learning?</vt:lpstr>
      <vt:lpstr>AI-ML-DL</vt:lpstr>
      <vt:lpstr>PowerPoint Presentation</vt:lpstr>
      <vt:lpstr>PowerPoint Presentation</vt:lpstr>
      <vt:lpstr>PowerPoint Presentation</vt:lpstr>
      <vt:lpstr>PowerPoint Presentation</vt:lpstr>
      <vt:lpstr>PowerPoint Presentation</vt:lpstr>
      <vt:lpstr>Examples of Deep Learning at Work</vt:lpstr>
      <vt:lpstr>PowerPoint Presentation</vt:lpstr>
      <vt:lpstr>Deep learing (Deep Neural Network):</vt:lpstr>
      <vt:lpstr>Difference between ML &amp; DL</vt:lpstr>
      <vt:lpstr>Deep Learning Success Stories:</vt:lpstr>
      <vt:lpstr> </vt:lpstr>
      <vt:lpstr>PowerPoint Presentation</vt:lpstr>
      <vt:lpstr>McCulloch-Pitts Neuron Model</vt:lpstr>
      <vt:lpstr>Biological Neurons</vt:lpstr>
      <vt:lpstr> </vt:lpstr>
      <vt:lpstr>PowerPoint Presentation</vt:lpstr>
      <vt:lpstr>PowerPoint Presentation</vt:lpstr>
      <vt:lpstr>Perceptrons: Early Deep Learning Algorithms</vt:lpstr>
      <vt:lpstr> </vt:lpstr>
      <vt:lpstr>Perceptron Learning Algorithm</vt:lpstr>
      <vt:lpstr>Multilayer Perceptrons (MLPs)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26</cp:revision>
  <dcterms:created xsi:type="dcterms:W3CDTF">2023-01-10T05:04:59Z</dcterms:created>
  <dcterms:modified xsi:type="dcterms:W3CDTF">2023-02-03T06:19:23Z</dcterms:modified>
</cp:coreProperties>
</file>