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2" r:id="rId4"/>
    <p:sldId id="259" r:id="rId5"/>
    <p:sldId id="261" r:id="rId6"/>
    <p:sldId id="263" r:id="rId7"/>
    <p:sldId id="264" r:id="rId8"/>
    <p:sldId id="267" r:id="rId9"/>
    <p:sldId id="265" r:id="rId10"/>
    <p:sldId id="266"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14FC-238D-4112-AD9A-A6506FF934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90D778-3A6B-489E-BE6A-0B577AF050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08F569B-6BB0-4664-AF54-8E9DF198A66A}"/>
              </a:ext>
            </a:extLst>
          </p:cNvPr>
          <p:cNvSpPr>
            <a:spLocks noGrp="1"/>
          </p:cNvSpPr>
          <p:nvPr>
            <p:ph type="dt" sz="half" idx="10"/>
          </p:nvPr>
        </p:nvSpPr>
        <p:spPr/>
        <p:txBody>
          <a:bodyPr/>
          <a:lstStyle/>
          <a:p>
            <a:fld id="{5D43C3F3-17DC-4318-BD85-38782AF32A4E}" type="datetimeFigureOut">
              <a:rPr lang="en-IN" smtClean="0"/>
              <a:t>29-04-2023</a:t>
            </a:fld>
            <a:endParaRPr lang="en-IN"/>
          </a:p>
        </p:txBody>
      </p:sp>
      <p:sp>
        <p:nvSpPr>
          <p:cNvPr id="5" name="Footer Placeholder 4">
            <a:extLst>
              <a:ext uri="{FF2B5EF4-FFF2-40B4-BE49-F238E27FC236}">
                <a16:creationId xmlns:a16="http://schemas.microsoft.com/office/drawing/2014/main" id="{12E2DF8B-7DBB-4F84-9478-D4DCA1FCBF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AE7FA3-B406-49DF-B42D-B8487C4F7007}"/>
              </a:ext>
            </a:extLst>
          </p:cNvPr>
          <p:cNvSpPr>
            <a:spLocks noGrp="1"/>
          </p:cNvSpPr>
          <p:nvPr>
            <p:ph type="sldNum" sz="quarter" idx="12"/>
          </p:nvPr>
        </p:nvSpPr>
        <p:spPr/>
        <p:txBody>
          <a:bodyPr/>
          <a:lstStyle/>
          <a:p>
            <a:fld id="{9C7BA6B4-83F4-4768-96CF-CA75CFAF78CF}" type="slidenum">
              <a:rPr lang="en-IN" smtClean="0"/>
              <a:t>‹#›</a:t>
            </a:fld>
            <a:endParaRPr lang="en-IN"/>
          </a:p>
        </p:txBody>
      </p:sp>
    </p:spTree>
    <p:extLst>
      <p:ext uri="{BB962C8B-B14F-4D97-AF65-F5344CB8AC3E}">
        <p14:creationId xmlns:p14="http://schemas.microsoft.com/office/powerpoint/2010/main" val="2909105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DD57B-6BD6-4A55-8AA8-A10405C200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98E972-38E2-4615-A8D3-2DB22BB365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D68658-6AC5-4320-B27C-669CB439D1A3}"/>
              </a:ext>
            </a:extLst>
          </p:cNvPr>
          <p:cNvSpPr>
            <a:spLocks noGrp="1"/>
          </p:cNvSpPr>
          <p:nvPr>
            <p:ph type="dt" sz="half" idx="10"/>
          </p:nvPr>
        </p:nvSpPr>
        <p:spPr/>
        <p:txBody>
          <a:bodyPr/>
          <a:lstStyle/>
          <a:p>
            <a:fld id="{5D43C3F3-17DC-4318-BD85-38782AF32A4E}" type="datetimeFigureOut">
              <a:rPr lang="en-IN" smtClean="0"/>
              <a:t>29-04-2023</a:t>
            </a:fld>
            <a:endParaRPr lang="en-IN"/>
          </a:p>
        </p:txBody>
      </p:sp>
      <p:sp>
        <p:nvSpPr>
          <p:cNvPr id="5" name="Footer Placeholder 4">
            <a:extLst>
              <a:ext uri="{FF2B5EF4-FFF2-40B4-BE49-F238E27FC236}">
                <a16:creationId xmlns:a16="http://schemas.microsoft.com/office/drawing/2014/main" id="{764D5989-18DD-466D-8174-4E6267CB0D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7D6DA9-224E-4F0D-83D2-88B292814853}"/>
              </a:ext>
            </a:extLst>
          </p:cNvPr>
          <p:cNvSpPr>
            <a:spLocks noGrp="1"/>
          </p:cNvSpPr>
          <p:nvPr>
            <p:ph type="sldNum" sz="quarter" idx="12"/>
          </p:nvPr>
        </p:nvSpPr>
        <p:spPr/>
        <p:txBody>
          <a:bodyPr/>
          <a:lstStyle/>
          <a:p>
            <a:fld id="{9C7BA6B4-83F4-4768-96CF-CA75CFAF78CF}" type="slidenum">
              <a:rPr lang="en-IN" smtClean="0"/>
              <a:t>‹#›</a:t>
            </a:fld>
            <a:endParaRPr lang="en-IN"/>
          </a:p>
        </p:txBody>
      </p:sp>
    </p:spTree>
    <p:extLst>
      <p:ext uri="{BB962C8B-B14F-4D97-AF65-F5344CB8AC3E}">
        <p14:creationId xmlns:p14="http://schemas.microsoft.com/office/powerpoint/2010/main" val="376921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1399D3-5822-42C2-A915-81FEF0DF59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08BDD4-5C8F-4B98-80B5-8B183DAE15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443A0D-C8AB-4334-84A1-128C30A2431E}"/>
              </a:ext>
            </a:extLst>
          </p:cNvPr>
          <p:cNvSpPr>
            <a:spLocks noGrp="1"/>
          </p:cNvSpPr>
          <p:nvPr>
            <p:ph type="dt" sz="half" idx="10"/>
          </p:nvPr>
        </p:nvSpPr>
        <p:spPr/>
        <p:txBody>
          <a:bodyPr/>
          <a:lstStyle/>
          <a:p>
            <a:fld id="{5D43C3F3-17DC-4318-BD85-38782AF32A4E}" type="datetimeFigureOut">
              <a:rPr lang="en-IN" smtClean="0"/>
              <a:t>29-04-2023</a:t>
            </a:fld>
            <a:endParaRPr lang="en-IN"/>
          </a:p>
        </p:txBody>
      </p:sp>
      <p:sp>
        <p:nvSpPr>
          <p:cNvPr id="5" name="Footer Placeholder 4">
            <a:extLst>
              <a:ext uri="{FF2B5EF4-FFF2-40B4-BE49-F238E27FC236}">
                <a16:creationId xmlns:a16="http://schemas.microsoft.com/office/drawing/2014/main" id="{D5B7C322-8D6D-4CC4-AA97-9CA7DBA376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C3F6C8-02D6-4EF3-A1F5-9A9DE99F166E}"/>
              </a:ext>
            </a:extLst>
          </p:cNvPr>
          <p:cNvSpPr>
            <a:spLocks noGrp="1"/>
          </p:cNvSpPr>
          <p:nvPr>
            <p:ph type="sldNum" sz="quarter" idx="12"/>
          </p:nvPr>
        </p:nvSpPr>
        <p:spPr/>
        <p:txBody>
          <a:bodyPr/>
          <a:lstStyle/>
          <a:p>
            <a:fld id="{9C7BA6B4-83F4-4768-96CF-CA75CFAF78CF}" type="slidenum">
              <a:rPr lang="en-IN" smtClean="0"/>
              <a:t>‹#›</a:t>
            </a:fld>
            <a:endParaRPr lang="en-IN"/>
          </a:p>
        </p:txBody>
      </p:sp>
    </p:spTree>
    <p:extLst>
      <p:ext uri="{BB962C8B-B14F-4D97-AF65-F5344CB8AC3E}">
        <p14:creationId xmlns:p14="http://schemas.microsoft.com/office/powerpoint/2010/main" val="401724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F03D4-91E6-4961-A19D-A29C41F28C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B0F721-2707-4C77-B8BF-D6EE3149AB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E6147C-8867-4EF6-83A4-07AFABB51AE5}"/>
              </a:ext>
            </a:extLst>
          </p:cNvPr>
          <p:cNvSpPr>
            <a:spLocks noGrp="1"/>
          </p:cNvSpPr>
          <p:nvPr>
            <p:ph type="dt" sz="half" idx="10"/>
          </p:nvPr>
        </p:nvSpPr>
        <p:spPr/>
        <p:txBody>
          <a:bodyPr/>
          <a:lstStyle/>
          <a:p>
            <a:fld id="{5D43C3F3-17DC-4318-BD85-38782AF32A4E}" type="datetimeFigureOut">
              <a:rPr lang="en-IN" smtClean="0"/>
              <a:t>29-04-2023</a:t>
            </a:fld>
            <a:endParaRPr lang="en-IN"/>
          </a:p>
        </p:txBody>
      </p:sp>
      <p:sp>
        <p:nvSpPr>
          <p:cNvPr id="5" name="Footer Placeholder 4">
            <a:extLst>
              <a:ext uri="{FF2B5EF4-FFF2-40B4-BE49-F238E27FC236}">
                <a16:creationId xmlns:a16="http://schemas.microsoft.com/office/drawing/2014/main" id="{09E7D93D-8531-42C8-AB71-9B8901CDB9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C74782-D801-4F32-8C82-A96704CD7F40}"/>
              </a:ext>
            </a:extLst>
          </p:cNvPr>
          <p:cNvSpPr>
            <a:spLocks noGrp="1"/>
          </p:cNvSpPr>
          <p:nvPr>
            <p:ph type="sldNum" sz="quarter" idx="12"/>
          </p:nvPr>
        </p:nvSpPr>
        <p:spPr/>
        <p:txBody>
          <a:bodyPr/>
          <a:lstStyle/>
          <a:p>
            <a:fld id="{9C7BA6B4-83F4-4768-96CF-CA75CFAF78CF}" type="slidenum">
              <a:rPr lang="en-IN" smtClean="0"/>
              <a:t>‹#›</a:t>
            </a:fld>
            <a:endParaRPr lang="en-IN"/>
          </a:p>
        </p:txBody>
      </p:sp>
    </p:spTree>
    <p:extLst>
      <p:ext uri="{BB962C8B-B14F-4D97-AF65-F5344CB8AC3E}">
        <p14:creationId xmlns:p14="http://schemas.microsoft.com/office/powerpoint/2010/main" val="2967857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2B88A-52CD-457E-A68B-A9265EBB47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03DE1E0-1C04-427D-8F00-5C5D5376DE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4BF0C7-EB9C-4ADD-AE20-C19AA6EF80C3}"/>
              </a:ext>
            </a:extLst>
          </p:cNvPr>
          <p:cNvSpPr>
            <a:spLocks noGrp="1"/>
          </p:cNvSpPr>
          <p:nvPr>
            <p:ph type="dt" sz="half" idx="10"/>
          </p:nvPr>
        </p:nvSpPr>
        <p:spPr/>
        <p:txBody>
          <a:bodyPr/>
          <a:lstStyle/>
          <a:p>
            <a:fld id="{5D43C3F3-17DC-4318-BD85-38782AF32A4E}" type="datetimeFigureOut">
              <a:rPr lang="en-IN" smtClean="0"/>
              <a:t>29-04-2023</a:t>
            </a:fld>
            <a:endParaRPr lang="en-IN"/>
          </a:p>
        </p:txBody>
      </p:sp>
      <p:sp>
        <p:nvSpPr>
          <p:cNvPr id="5" name="Footer Placeholder 4">
            <a:extLst>
              <a:ext uri="{FF2B5EF4-FFF2-40B4-BE49-F238E27FC236}">
                <a16:creationId xmlns:a16="http://schemas.microsoft.com/office/drawing/2014/main" id="{727DA7E6-2292-4F77-A7F8-481E8D3790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FCFDC7-4B79-49D9-B22B-E30D05C76CA3}"/>
              </a:ext>
            </a:extLst>
          </p:cNvPr>
          <p:cNvSpPr>
            <a:spLocks noGrp="1"/>
          </p:cNvSpPr>
          <p:nvPr>
            <p:ph type="sldNum" sz="quarter" idx="12"/>
          </p:nvPr>
        </p:nvSpPr>
        <p:spPr/>
        <p:txBody>
          <a:bodyPr/>
          <a:lstStyle/>
          <a:p>
            <a:fld id="{9C7BA6B4-83F4-4768-96CF-CA75CFAF78CF}" type="slidenum">
              <a:rPr lang="en-IN" smtClean="0"/>
              <a:t>‹#›</a:t>
            </a:fld>
            <a:endParaRPr lang="en-IN"/>
          </a:p>
        </p:txBody>
      </p:sp>
    </p:spTree>
    <p:extLst>
      <p:ext uri="{BB962C8B-B14F-4D97-AF65-F5344CB8AC3E}">
        <p14:creationId xmlns:p14="http://schemas.microsoft.com/office/powerpoint/2010/main" val="1159076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2CBDA-3A13-4AAD-8D08-A6F2E854CA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C7580A-0EAA-4FF5-A850-56E097DE7F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8CD9C88-8395-4061-8A4E-C5EDF6D387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95DB87-8ABC-405D-8E37-322CF4FF4865}"/>
              </a:ext>
            </a:extLst>
          </p:cNvPr>
          <p:cNvSpPr>
            <a:spLocks noGrp="1"/>
          </p:cNvSpPr>
          <p:nvPr>
            <p:ph type="dt" sz="half" idx="10"/>
          </p:nvPr>
        </p:nvSpPr>
        <p:spPr/>
        <p:txBody>
          <a:bodyPr/>
          <a:lstStyle/>
          <a:p>
            <a:fld id="{5D43C3F3-17DC-4318-BD85-38782AF32A4E}" type="datetimeFigureOut">
              <a:rPr lang="en-IN" smtClean="0"/>
              <a:t>29-04-2023</a:t>
            </a:fld>
            <a:endParaRPr lang="en-IN"/>
          </a:p>
        </p:txBody>
      </p:sp>
      <p:sp>
        <p:nvSpPr>
          <p:cNvPr id="6" name="Footer Placeholder 5">
            <a:extLst>
              <a:ext uri="{FF2B5EF4-FFF2-40B4-BE49-F238E27FC236}">
                <a16:creationId xmlns:a16="http://schemas.microsoft.com/office/drawing/2014/main" id="{7A0FDE26-D198-493A-8D9F-16CEDE2B46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1DA689-735E-487D-91B4-398729547424}"/>
              </a:ext>
            </a:extLst>
          </p:cNvPr>
          <p:cNvSpPr>
            <a:spLocks noGrp="1"/>
          </p:cNvSpPr>
          <p:nvPr>
            <p:ph type="sldNum" sz="quarter" idx="12"/>
          </p:nvPr>
        </p:nvSpPr>
        <p:spPr/>
        <p:txBody>
          <a:bodyPr/>
          <a:lstStyle/>
          <a:p>
            <a:fld id="{9C7BA6B4-83F4-4768-96CF-CA75CFAF78CF}" type="slidenum">
              <a:rPr lang="en-IN" smtClean="0"/>
              <a:t>‹#›</a:t>
            </a:fld>
            <a:endParaRPr lang="en-IN"/>
          </a:p>
        </p:txBody>
      </p:sp>
    </p:spTree>
    <p:extLst>
      <p:ext uri="{BB962C8B-B14F-4D97-AF65-F5344CB8AC3E}">
        <p14:creationId xmlns:p14="http://schemas.microsoft.com/office/powerpoint/2010/main" val="2485870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981F8-879C-4418-B71A-7ADC222DCE2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003CB6-1049-4E2D-81D9-3BDC161709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A8DB3E-D309-41D7-9243-4A3B69B8D3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E4B7B1C-F638-4E7E-808D-8726B45ED7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65D383-C437-423F-864B-F47404A4BC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9858B4F-8118-4509-91BA-F4FD6BD0F855}"/>
              </a:ext>
            </a:extLst>
          </p:cNvPr>
          <p:cNvSpPr>
            <a:spLocks noGrp="1"/>
          </p:cNvSpPr>
          <p:nvPr>
            <p:ph type="dt" sz="half" idx="10"/>
          </p:nvPr>
        </p:nvSpPr>
        <p:spPr/>
        <p:txBody>
          <a:bodyPr/>
          <a:lstStyle/>
          <a:p>
            <a:fld id="{5D43C3F3-17DC-4318-BD85-38782AF32A4E}" type="datetimeFigureOut">
              <a:rPr lang="en-IN" smtClean="0"/>
              <a:t>29-04-2023</a:t>
            </a:fld>
            <a:endParaRPr lang="en-IN"/>
          </a:p>
        </p:txBody>
      </p:sp>
      <p:sp>
        <p:nvSpPr>
          <p:cNvPr id="8" name="Footer Placeholder 7">
            <a:extLst>
              <a:ext uri="{FF2B5EF4-FFF2-40B4-BE49-F238E27FC236}">
                <a16:creationId xmlns:a16="http://schemas.microsoft.com/office/drawing/2014/main" id="{04C2D2C1-B0F4-4282-93A4-FBC70136C01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CAD70FD-9D65-487A-A0C2-5C2A9B02F4F1}"/>
              </a:ext>
            </a:extLst>
          </p:cNvPr>
          <p:cNvSpPr>
            <a:spLocks noGrp="1"/>
          </p:cNvSpPr>
          <p:nvPr>
            <p:ph type="sldNum" sz="quarter" idx="12"/>
          </p:nvPr>
        </p:nvSpPr>
        <p:spPr/>
        <p:txBody>
          <a:bodyPr/>
          <a:lstStyle/>
          <a:p>
            <a:fld id="{9C7BA6B4-83F4-4768-96CF-CA75CFAF78CF}" type="slidenum">
              <a:rPr lang="en-IN" smtClean="0"/>
              <a:t>‹#›</a:t>
            </a:fld>
            <a:endParaRPr lang="en-IN"/>
          </a:p>
        </p:txBody>
      </p:sp>
    </p:spTree>
    <p:extLst>
      <p:ext uri="{BB962C8B-B14F-4D97-AF65-F5344CB8AC3E}">
        <p14:creationId xmlns:p14="http://schemas.microsoft.com/office/powerpoint/2010/main" val="1623409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F5A5B-0233-417B-B79A-1622A117BBE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D7443FD-6615-47A2-AA85-7C3F9605AB20}"/>
              </a:ext>
            </a:extLst>
          </p:cNvPr>
          <p:cNvSpPr>
            <a:spLocks noGrp="1"/>
          </p:cNvSpPr>
          <p:nvPr>
            <p:ph type="dt" sz="half" idx="10"/>
          </p:nvPr>
        </p:nvSpPr>
        <p:spPr/>
        <p:txBody>
          <a:bodyPr/>
          <a:lstStyle/>
          <a:p>
            <a:fld id="{5D43C3F3-17DC-4318-BD85-38782AF32A4E}" type="datetimeFigureOut">
              <a:rPr lang="en-IN" smtClean="0"/>
              <a:t>29-04-2023</a:t>
            </a:fld>
            <a:endParaRPr lang="en-IN"/>
          </a:p>
        </p:txBody>
      </p:sp>
      <p:sp>
        <p:nvSpPr>
          <p:cNvPr id="4" name="Footer Placeholder 3">
            <a:extLst>
              <a:ext uri="{FF2B5EF4-FFF2-40B4-BE49-F238E27FC236}">
                <a16:creationId xmlns:a16="http://schemas.microsoft.com/office/drawing/2014/main" id="{061A8CA6-2597-44BB-9FCD-21A98CC1C7B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06C68F9-9555-42B0-8CD7-BFC13B92AFFA}"/>
              </a:ext>
            </a:extLst>
          </p:cNvPr>
          <p:cNvSpPr>
            <a:spLocks noGrp="1"/>
          </p:cNvSpPr>
          <p:nvPr>
            <p:ph type="sldNum" sz="quarter" idx="12"/>
          </p:nvPr>
        </p:nvSpPr>
        <p:spPr/>
        <p:txBody>
          <a:bodyPr/>
          <a:lstStyle/>
          <a:p>
            <a:fld id="{9C7BA6B4-83F4-4768-96CF-CA75CFAF78CF}" type="slidenum">
              <a:rPr lang="en-IN" smtClean="0"/>
              <a:t>‹#›</a:t>
            </a:fld>
            <a:endParaRPr lang="en-IN"/>
          </a:p>
        </p:txBody>
      </p:sp>
    </p:spTree>
    <p:extLst>
      <p:ext uri="{BB962C8B-B14F-4D97-AF65-F5344CB8AC3E}">
        <p14:creationId xmlns:p14="http://schemas.microsoft.com/office/powerpoint/2010/main" val="3207085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C7E117-F9F7-4DBC-B5C3-C10FB9C7FBE2}"/>
              </a:ext>
            </a:extLst>
          </p:cNvPr>
          <p:cNvSpPr>
            <a:spLocks noGrp="1"/>
          </p:cNvSpPr>
          <p:nvPr>
            <p:ph type="dt" sz="half" idx="10"/>
          </p:nvPr>
        </p:nvSpPr>
        <p:spPr/>
        <p:txBody>
          <a:bodyPr/>
          <a:lstStyle/>
          <a:p>
            <a:fld id="{5D43C3F3-17DC-4318-BD85-38782AF32A4E}" type="datetimeFigureOut">
              <a:rPr lang="en-IN" smtClean="0"/>
              <a:t>29-04-2023</a:t>
            </a:fld>
            <a:endParaRPr lang="en-IN"/>
          </a:p>
        </p:txBody>
      </p:sp>
      <p:sp>
        <p:nvSpPr>
          <p:cNvPr id="3" name="Footer Placeholder 2">
            <a:extLst>
              <a:ext uri="{FF2B5EF4-FFF2-40B4-BE49-F238E27FC236}">
                <a16:creationId xmlns:a16="http://schemas.microsoft.com/office/drawing/2014/main" id="{70E8F505-F6B2-4FA7-B8E1-E156DAF12CC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DAE103E-F724-4003-92E3-7B4B4FD5F8E7}"/>
              </a:ext>
            </a:extLst>
          </p:cNvPr>
          <p:cNvSpPr>
            <a:spLocks noGrp="1"/>
          </p:cNvSpPr>
          <p:nvPr>
            <p:ph type="sldNum" sz="quarter" idx="12"/>
          </p:nvPr>
        </p:nvSpPr>
        <p:spPr/>
        <p:txBody>
          <a:bodyPr/>
          <a:lstStyle/>
          <a:p>
            <a:fld id="{9C7BA6B4-83F4-4768-96CF-CA75CFAF78CF}" type="slidenum">
              <a:rPr lang="en-IN" smtClean="0"/>
              <a:t>‹#›</a:t>
            </a:fld>
            <a:endParaRPr lang="en-IN"/>
          </a:p>
        </p:txBody>
      </p:sp>
    </p:spTree>
    <p:extLst>
      <p:ext uri="{BB962C8B-B14F-4D97-AF65-F5344CB8AC3E}">
        <p14:creationId xmlns:p14="http://schemas.microsoft.com/office/powerpoint/2010/main" val="3791114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D3AE1-EB0E-41DB-B6F4-5C1B0E5E14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A389107-043B-4F60-947B-F4B108211D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FDC68E0-745B-4DE8-AFCF-21971FDBCD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828168-90D5-413C-A654-F4480A7F3EE1}"/>
              </a:ext>
            </a:extLst>
          </p:cNvPr>
          <p:cNvSpPr>
            <a:spLocks noGrp="1"/>
          </p:cNvSpPr>
          <p:nvPr>
            <p:ph type="dt" sz="half" idx="10"/>
          </p:nvPr>
        </p:nvSpPr>
        <p:spPr/>
        <p:txBody>
          <a:bodyPr/>
          <a:lstStyle/>
          <a:p>
            <a:fld id="{5D43C3F3-17DC-4318-BD85-38782AF32A4E}" type="datetimeFigureOut">
              <a:rPr lang="en-IN" smtClean="0"/>
              <a:t>29-04-2023</a:t>
            </a:fld>
            <a:endParaRPr lang="en-IN"/>
          </a:p>
        </p:txBody>
      </p:sp>
      <p:sp>
        <p:nvSpPr>
          <p:cNvPr id="6" name="Footer Placeholder 5">
            <a:extLst>
              <a:ext uri="{FF2B5EF4-FFF2-40B4-BE49-F238E27FC236}">
                <a16:creationId xmlns:a16="http://schemas.microsoft.com/office/drawing/2014/main" id="{7EC42A37-A884-47B0-B1E5-54FC36BC07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7AED0C-4336-4A48-A5D6-E3BC3B4538E9}"/>
              </a:ext>
            </a:extLst>
          </p:cNvPr>
          <p:cNvSpPr>
            <a:spLocks noGrp="1"/>
          </p:cNvSpPr>
          <p:nvPr>
            <p:ph type="sldNum" sz="quarter" idx="12"/>
          </p:nvPr>
        </p:nvSpPr>
        <p:spPr/>
        <p:txBody>
          <a:bodyPr/>
          <a:lstStyle/>
          <a:p>
            <a:fld id="{9C7BA6B4-83F4-4768-96CF-CA75CFAF78CF}" type="slidenum">
              <a:rPr lang="en-IN" smtClean="0"/>
              <a:t>‹#›</a:t>
            </a:fld>
            <a:endParaRPr lang="en-IN"/>
          </a:p>
        </p:txBody>
      </p:sp>
    </p:spTree>
    <p:extLst>
      <p:ext uri="{BB962C8B-B14F-4D97-AF65-F5344CB8AC3E}">
        <p14:creationId xmlns:p14="http://schemas.microsoft.com/office/powerpoint/2010/main" val="2575592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3825B-62DC-4FDF-A4AA-6F22C32FF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6D3FEF-9643-4BD3-A9B1-5986832BA8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E21161C-CBBB-4813-802A-5DE79033AF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922286-0921-4C56-AAF1-018F0DD2352E}"/>
              </a:ext>
            </a:extLst>
          </p:cNvPr>
          <p:cNvSpPr>
            <a:spLocks noGrp="1"/>
          </p:cNvSpPr>
          <p:nvPr>
            <p:ph type="dt" sz="half" idx="10"/>
          </p:nvPr>
        </p:nvSpPr>
        <p:spPr/>
        <p:txBody>
          <a:bodyPr/>
          <a:lstStyle/>
          <a:p>
            <a:fld id="{5D43C3F3-17DC-4318-BD85-38782AF32A4E}" type="datetimeFigureOut">
              <a:rPr lang="en-IN" smtClean="0"/>
              <a:t>29-04-2023</a:t>
            </a:fld>
            <a:endParaRPr lang="en-IN"/>
          </a:p>
        </p:txBody>
      </p:sp>
      <p:sp>
        <p:nvSpPr>
          <p:cNvPr id="6" name="Footer Placeholder 5">
            <a:extLst>
              <a:ext uri="{FF2B5EF4-FFF2-40B4-BE49-F238E27FC236}">
                <a16:creationId xmlns:a16="http://schemas.microsoft.com/office/drawing/2014/main" id="{8A0FA735-1D45-442A-B3E6-79B39D9162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22EB2F-53D3-4993-8D91-6CA94A0FB169}"/>
              </a:ext>
            </a:extLst>
          </p:cNvPr>
          <p:cNvSpPr>
            <a:spLocks noGrp="1"/>
          </p:cNvSpPr>
          <p:nvPr>
            <p:ph type="sldNum" sz="quarter" idx="12"/>
          </p:nvPr>
        </p:nvSpPr>
        <p:spPr/>
        <p:txBody>
          <a:bodyPr/>
          <a:lstStyle/>
          <a:p>
            <a:fld id="{9C7BA6B4-83F4-4768-96CF-CA75CFAF78CF}" type="slidenum">
              <a:rPr lang="en-IN" smtClean="0"/>
              <a:t>‹#›</a:t>
            </a:fld>
            <a:endParaRPr lang="en-IN"/>
          </a:p>
        </p:txBody>
      </p:sp>
    </p:spTree>
    <p:extLst>
      <p:ext uri="{BB962C8B-B14F-4D97-AF65-F5344CB8AC3E}">
        <p14:creationId xmlns:p14="http://schemas.microsoft.com/office/powerpoint/2010/main" val="3775555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034918-0F26-4E0D-8122-B33010E925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8888CE-5198-4593-A78A-543E83B77A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A247C8-E8FD-41AA-9278-98B7F931E7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43C3F3-17DC-4318-BD85-38782AF32A4E}" type="datetimeFigureOut">
              <a:rPr lang="en-IN" smtClean="0"/>
              <a:t>29-04-2023</a:t>
            </a:fld>
            <a:endParaRPr lang="en-IN"/>
          </a:p>
        </p:txBody>
      </p:sp>
      <p:sp>
        <p:nvSpPr>
          <p:cNvPr id="5" name="Footer Placeholder 4">
            <a:extLst>
              <a:ext uri="{FF2B5EF4-FFF2-40B4-BE49-F238E27FC236}">
                <a16:creationId xmlns:a16="http://schemas.microsoft.com/office/drawing/2014/main" id="{E13F44A1-EFEC-4EE9-B76F-27501D4DCE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7BB27EA-BEC5-4AE2-A0F0-F14CEC2FCF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7BA6B4-83F4-4768-96CF-CA75CFAF78CF}" type="slidenum">
              <a:rPr lang="en-IN" smtClean="0"/>
              <a:t>‹#›</a:t>
            </a:fld>
            <a:endParaRPr lang="en-IN"/>
          </a:p>
        </p:txBody>
      </p:sp>
    </p:spTree>
    <p:extLst>
      <p:ext uri="{BB962C8B-B14F-4D97-AF65-F5344CB8AC3E}">
        <p14:creationId xmlns:p14="http://schemas.microsoft.com/office/powerpoint/2010/main" val="3082824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F18BCF-3105-480C-8E0F-15365B7153D7}"/>
              </a:ext>
            </a:extLst>
          </p:cNvPr>
          <p:cNvSpPr txBox="1"/>
          <p:nvPr/>
        </p:nvSpPr>
        <p:spPr>
          <a:xfrm>
            <a:off x="156594" y="494951"/>
            <a:ext cx="11878811" cy="1477328"/>
          </a:xfrm>
          <a:prstGeom prst="rect">
            <a:avLst/>
          </a:prstGeom>
          <a:noFill/>
        </p:spPr>
        <p:txBody>
          <a:bodyPr wrap="square">
            <a:spAutoFit/>
          </a:bodyPr>
          <a:lstStyle/>
          <a:p>
            <a:pPr algn="ctr"/>
            <a:r>
              <a:rPr lang="en-US" sz="3600" b="0" dirty="0" err="1">
                <a:solidFill>
                  <a:srgbClr val="EF596F"/>
                </a:solidFill>
                <a:effectLst/>
                <a:latin typeface="Consolas" panose="020B0609020204030204" pitchFamily="49" charset="0"/>
              </a:rPr>
              <a:t>LeNet</a:t>
            </a:r>
            <a:r>
              <a:rPr lang="en-US" sz="3600" b="0" dirty="0">
                <a:solidFill>
                  <a:srgbClr val="EF596F"/>
                </a:solidFill>
                <a:effectLst/>
                <a:latin typeface="Consolas" panose="020B0609020204030204" pitchFamily="49" charset="0"/>
              </a:rPr>
              <a:t>:</a:t>
            </a:r>
            <a:endParaRPr lang="en-US" sz="3600" b="0" dirty="0">
              <a:solidFill>
                <a:srgbClr val="ABB2BF"/>
              </a:solidFill>
              <a:effectLst/>
              <a:latin typeface="Consolas" panose="020B0609020204030204" pitchFamily="49" charset="0"/>
            </a:endParaRPr>
          </a:p>
          <a:p>
            <a:pPr algn="ctr"/>
            <a:br>
              <a:rPr lang="en-US" b="0" dirty="0">
                <a:solidFill>
                  <a:srgbClr val="ABB2BF"/>
                </a:solidFill>
                <a:effectLst/>
                <a:latin typeface="Consolas" panose="020B0609020204030204" pitchFamily="49" charset="0"/>
              </a:rPr>
            </a:br>
            <a:r>
              <a:rPr lang="en-US" b="0" dirty="0">
                <a:effectLst/>
                <a:latin typeface="Consolas" panose="020B0609020204030204" pitchFamily="49" charset="0"/>
              </a:rPr>
              <a:t>LeNet-5, from the paper Gradient-Based Learning Applied to Document Recognition, is a very efficient convolutional neural network for handwritten character recognition.</a:t>
            </a:r>
          </a:p>
        </p:txBody>
      </p:sp>
      <p:sp>
        <p:nvSpPr>
          <p:cNvPr id="5" name="TextBox 4">
            <a:extLst>
              <a:ext uri="{FF2B5EF4-FFF2-40B4-BE49-F238E27FC236}">
                <a16:creationId xmlns:a16="http://schemas.microsoft.com/office/drawing/2014/main" id="{7A1F1259-32D5-4A62-8084-5648A1CC9557}"/>
              </a:ext>
            </a:extLst>
          </p:cNvPr>
          <p:cNvSpPr txBox="1"/>
          <p:nvPr/>
        </p:nvSpPr>
        <p:spPr>
          <a:xfrm>
            <a:off x="647349" y="3073727"/>
            <a:ext cx="10897299" cy="2123658"/>
          </a:xfrm>
          <a:prstGeom prst="rect">
            <a:avLst/>
          </a:prstGeom>
          <a:noFill/>
        </p:spPr>
        <p:txBody>
          <a:bodyPr wrap="square">
            <a:spAutoFit/>
          </a:bodyPr>
          <a:lstStyle/>
          <a:p>
            <a:pPr algn="ctr"/>
            <a:r>
              <a:rPr lang="en-US" sz="2400" b="0" dirty="0">
                <a:solidFill>
                  <a:srgbClr val="EF596F"/>
                </a:solidFill>
                <a:effectLst/>
                <a:latin typeface="Consolas" panose="020B0609020204030204" pitchFamily="49" charset="0"/>
              </a:rPr>
              <a:t>Structure of the </a:t>
            </a:r>
            <a:r>
              <a:rPr lang="en-US" sz="2400" b="0" dirty="0" err="1">
                <a:solidFill>
                  <a:srgbClr val="EF596F"/>
                </a:solidFill>
                <a:effectLst/>
                <a:latin typeface="Consolas" panose="020B0609020204030204" pitchFamily="49" charset="0"/>
              </a:rPr>
              <a:t>LeNet</a:t>
            </a:r>
            <a:r>
              <a:rPr lang="en-US" sz="2400" b="0" dirty="0">
                <a:solidFill>
                  <a:srgbClr val="EF596F"/>
                </a:solidFill>
                <a:effectLst/>
                <a:latin typeface="Consolas" panose="020B0609020204030204" pitchFamily="49" charset="0"/>
              </a:rPr>
              <a:t> network</a:t>
            </a:r>
            <a:endParaRPr lang="en-US" sz="2400" b="0" dirty="0">
              <a:solidFill>
                <a:srgbClr val="ABB2BF"/>
              </a:solidFill>
              <a:effectLst/>
              <a:latin typeface="Consolas" panose="020B0609020204030204" pitchFamily="49" charset="0"/>
            </a:endParaRPr>
          </a:p>
          <a:p>
            <a:pPr algn="ctr"/>
            <a:br>
              <a:rPr lang="en-US" b="0" dirty="0">
                <a:solidFill>
                  <a:srgbClr val="ABB2BF"/>
                </a:solidFill>
                <a:effectLst/>
                <a:latin typeface="Consolas" panose="020B0609020204030204" pitchFamily="49" charset="0"/>
              </a:rPr>
            </a:br>
            <a:r>
              <a:rPr lang="en-US" b="0" dirty="0">
                <a:effectLst/>
                <a:latin typeface="Consolas" panose="020B0609020204030204" pitchFamily="49" charset="0"/>
              </a:rPr>
              <a:t>LeNet5 is a small network, it contains the basic modules of deep learning: convolutional layer, pooling layer, and full link layer. It is the basis of other deep learning models. Here we analyze LeNet5 in depth. At the same time, through example analysis, deepen the understanding of the convolutional layer and pooling layer.</a:t>
            </a:r>
          </a:p>
        </p:txBody>
      </p:sp>
    </p:spTree>
    <p:extLst>
      <p:ext uri="{BB962C8B-B14F-4D97-AF65-F5344CB8AC3E}">
        <p14:creationId xmlns:p14="http://schemas.microsoft.com/office/powerpoint/2010/main" val="4269707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F1B8E4-0FAA-43EB-B9CD-A982551E7D4C}"/>
              </a:ext>
            </a:extLst>
          </p:cNvPr>
          <p:cNvSpPr txBox="1"/>
          <p:nvPr/>
        </p:nvSpPr>
        <p:spPr>
          <a:xfrm>
            <a:off x="471881" y="310285"/>
            <a:ext cx="6094602" cy="584775"/>
          </a:xfrm>
          <a:prstGeom prst="rect">
            <a:avLst/>
          </a:prstGeom>
          <a:noFill/>
        </p:spPr>
        <p:txBody>
          <a:bodyPr wrap="square">
            <a:spAutoFit/>
          </a:bodyPr>
          <a:lstStyle/>
          <a:p>
            <a:r>
              <a:rPr lang="en-IN" sz="3200" b="1" dirty="0">
                <a:solidFill>
                  <a:srgbClr val="D19A66"/>
                </a:solidFill>
                <a:effectLst/>
                <a:latin typeface="Consolas" panose="020B0609020204030204" pitchFamily="49" charset="0"/>
              </a:rPr>
              <a:t>C5 layer-convolution layer</a:t>
            </a:r>
            <a:endParaRPr lang="en-IN" sz="3200" b="1" dirty="0">
              <a:solidFill>
                <a:srgbClr val="ABB2BF"/>
              </a:solidFill>
              <a:effectLst/>
              <a:latin typeface="Consolas" panose="020B0609020204030204" pitchFamily="49" charset="0"/>
            </a:endParaRPr>
          </a:p>
        </p:txBody>
      </p:sp>
      <p:sp>
        <p:nvSpPr>
          <p:cNvPr id="5" name="TextBox 4">
            <a:extLst>
              <a:ext uri="{FF2B5EF4-FFF2-40B4-BE49-F238E27FC236}">
                <a16:creationId xmlns:a16="http://schemas.microsoft.com/office/drawing/2014/main" id="{4DC00770-0CCB-4A1F-BD81-4BE9E8E44A18}"/>
              </a:ext>
            </a:extLst>
          </p:cNvPr>
          <p:cNvSpPr txBox="1"/>
          <p:nvPr/>
        </p:nvSpPr>
        <p:spPr>
          <a:xfrm>
            <a:off x="906011" y="1999936"/>
            <a:ext cx="10570128" cy="2585323"/>
          </a:xfrm>
          <a:prstGeom prst="rect">
            <a:avLst/>
          </a:prstGeom>
          <a:noFill/>
        </p:spPr>
        <p:txBody>
          <a:bodyPr wrap="square">
            <a:spAutoFit/>
          </a:bodyPr>
          <a:lstStyle/>
          <a:p>
            <a:pPr algn="just"/>
            <a:r>
              <a:rPr lang="en-IN" b="0" dirty="0">
                <a:solidFill>
                  <a:srgbClr val="D19A66"/>
                </a:solidFill>
                <a:effectLst/>
                <a:latin typeface="Consolas" panose="020B0609020204030204" pitchFamily="49" charset="0"/>
              </a:rPr>
              <a:t>Detailed description:</a:t>
            </a:r>
            <a:endParaRPr lang="en-IN" b="0" dirty="0">
              <a:solidFill>
                <a:srgbClr val="ABB2BF"/>
              </a:solidFill>
              <a:effectLst/>
              <a:latin typeface="Consolas" panose="020B0609020204030204" pitchFamily="49" charset="0"/>
            </a:endParaRPr>
          </a:p>
          <a:p>
            <a:pPr algn="just"/>
            <a:endParaRPr lang="en-US" b="0" dirty="0">
              <a:solidFill>
                <a:srgbClr val="ABB2BF"/>
              </a:solidFill>
              <a:effectLst/>
              <a:latin typeface="Consolas" panose="020B0609020204030204" pitchFamily="49" charset="0"/>
            </a:endParaRPr>
          </a:p>
          <a:p>
            <a:pPr algn="just"/>
            <a:endParaRPr lang="en-US" b="0" dirty="0">
              <a:solidFill>
                <a:srgbClr val="ABB2BF"/>
              </a:solidFill>
              <a:effectLst/>
              <a:latin typeface="Consolas" panose="020B0609020204030204" pitchFamily="49" charset="0"/>
            </a:endParaRPr>
          </a:p>
          <a:p>
            <a:pPr algn="just"/>
            <a:r>
              <a:rPr lang="en-US" b="0" dirty="0">
                <a:effectLst/>
                <a:latin typeface="Consolas" panose="020B0609020204030204" pitchFamily="49" charset="0"/>
              </a:rPr>
              <a:t>The C5 layer is a convolutional layer. Since the size of the 16 images of the S4 layer is 5x5, which is the same as the size of the convolution kernel, the size of the image formed after convolution is 1x1. This results in 120 convolution results. Each is connected to the 16 maps on the previous level. So there are (5x5x16 + 1) x120 = 48120 parameters, and there are also 48120 connections. The network structure of the C5 layer is as follows:</a:t>
            </a:r>
          </a:p>
        </p:txBody>
      </p:sp>
    </p:spTree>
    <p:extLst>
      <p:ext uri="{BB962C8B-B14F-4D97-AF65-F5344CB8AC3E}">
        <p14:creationId xmlns:p14="http://schemas.microsoft.com/office/powerpoint/2010/main" val="3629061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E82E9F-9275-4CE1-81F7-B3C76E00D6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6451" y="620994"/>
            <a:ext cx="5919098" cy="5616012"/>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1079332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3F6D3D-F2C9-4AE8-9708-C4501EFF82BD}"/>
              </a:ext>
            </a:extLst>
          </p:cNvPr>
          <p:cNvSpPr txBox="1"/>
          <p:nvPr/>
        </p:nvSpPr>
        <p:spPr>
          <a:xfrm>
            <a:off x="604008" y="419341"/>
            <a:ext cx="7774497" cy="584775"/>
          </a:xfrm>
          <a:prstGeom prst="rect">
            <a:avLst/>
          </a:prstGeom>
          <a:noFill/>
        </p:spPr>
        <p:txBody>
          <a:bodyPr wrap="square">
            <a:spAutoFit/>
          </a:bodyPr>
          <a:lstStyle/>
          <a:p>
            <a:r>
              <a:rPr lang="en-IN" sz="3200" b="1" dirty="0">
                <a:solidFill>
                  <a:srgbClr val="D19A66"/>
                </a:solidFill>
                <a:effectLst/>
                <a:latin typeface="Consolas" panose="020B0609020204030204" pitchFamily="49" charset="0"/>
              </a:rPr>
              <a:t>F6 layer-fully connected layer</a:t>
            </a:r>
            <a:endParaRPr lang="en-IN" sz="3200" b="1" dirty="0">
              <a:solidFill>
                <a:srgbClr val="ABB2BF"/>
              </a:solidFill>
              <a:effectLst/>
              <a:latin typeface="Consolas" panose="020B0609020204030204" pitchFamily="49" charset="0"/>
            </a:endParaRPr>
          </a:p>
        </p:txBody>
      </p:sp>
      <p:sp>
        <p:nvSpPr>
          <p:cNvPr id="7" name="TextBox 6">
            <a:extLst>
              <a:ext uri="{FF2B5EF4-FFF2-40B4-BE49-F238E27FC236}">
                <a16:creationId xmlns:a16="http://schemas.microsoft.com/office/drawing/2014/main" id="{1F76058C-8D18-4252-95E1-2F78E490B5CB}"/>
              </a:ext>
            </a:extLst>
          </p:cNvPr>
          <p:cNvSpPr txBox="1"/>
          <p:nvPr/>
        </p:nvSpPr>
        <p:spPr>
          <a:xfrm>
            <a:off x="788565" y="2276935"/>
            <a:ext cx="10125512" cy="1200329"/>
          </a:xfrm>
          <a:prstGeom prst="rect">
            <a:avLst/>
          </a:prstGeom>
          <a:noFill/>
        </p:spPr>
        <p:txBody>
          <a:bodyPr wrap="square">
            <a:spAutoFit/>
          </a:bodyPr>
          <a:lstStyle/>
          <a:p>
            <a:r>
              <a:rPr lang="en-US" b="0" dirty="0">
                <a:effectLst/>
                <a:latin typeface="Consolas" panose="020B0609020204030204" pitchFamily="49" charset="0"/>
              </a:rPr>
              <a:t>Layer 6 is a fully connected layer. The F6 layer has 84 nodes, corresponding to a 7x12 bitmap, -1 means white, 1 means black, so the black and white of the bitmap of each symbol corresponds to a code. The training parameters and number of connections for this layer are (120 + 1) x84 = 10164.</a:t>
            </a:r>
          </a:p>
        </p:txBody>
      </p:sp>
    </p:spTree>
    <p:extLst>
      <p:ext uri="{BB962C8B-B14F-4D97-AF65-F5344CB8AC3E}">
        <p14:creationId xmlns:p14="http://schemas.microsoft.com/office/powerpoint/2010/main" val="2507876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CC55B4-B555-49A3-A473-49799E70D6D1}"/>
              </a:ext>
            </a:extLst>
          </p:cNvPr>
          <p:cNvSpPr txBox="1"/>
          <p:nvPr/>
        </p:nvSpPr>
        <p:spPr>
          <a:xfrm>
            <a:off x="855676" y="1584438"/>
            <a:ext cx="10813409" cy="2308324"/>
          </a:xfrm>
          <a:prstGeom prst="rect">
            <a:avLst/>
          </a:prstGeom>
          <a:noFill/>
        </p:spPr>
        <p:txBody>
          <a:bodyPr wrap="square">
            <a:spAutoFit/>
          </a:bodyPr>
          <a:lstStyle/>
          <a:p>
            <a:br>
              <a:rPr lang="en-US" b="0" dirty="0">
                <a:effectLst/>
                <a:latin typeface="Consolas" panose="020B0609020204030204" pitchFamily="49" charset="0"/>
              </a:rPr>
            </a:br>
            <a:r>
              <a:rPr lang="en-US" b="0" dirty="0">
                <a:effectLst/>
                <a:latin typeface="Consolas" panose="020B0609020204030204" pitchFamily="49" charset="0"/>
              </a:rPr>
              <a:t>The output layer is also a fully connected layer, with a total of 10 nodes, which respectively represent the numbers 0 to 9, and if the value of node </a:t>
            </a:r>
            <a:r>
              <a:rPr lang="en-US" b="0" dirty="0" err="1">
                <a:effectLst/>
                <a:latin typeface="Consolas" panose="020B0609020204030204" pitchFamily="49" charset="0"/>
              </a:rPr>
              <a:t>i</a:t>
            </a:r>
            <a:r>
              <a:rPr lang="en-US" b="0" dirty="0">
                <a:effectLst/>
                <a:latin typeface="Consolas" panose="020B0609020204030204" pitchFamily="49" charset="0"/>
              </a:rPr>
              <a:t> is 0, the result of network recognition is the number </a:t>
            </a:r>
            <a:r>
              <a:rPr lang="en-US" b="0" dirty="0" err="1">
                <a:effectLst/>
                <a:latin typeface="Consolas" panose="020B0609020204030204" pitchFamily="49" charset="0"/>
              </a:rPr>
              <a:t>i</a:t>
            </a:r>
            <a:r>
              <a:rPr lang="en-US" b="0" dirty="0">
                <a:effectLst/>
                <a:latin typeface="Consolas" panose="020B0609020204030204" pitchFamily="49" charset="0"/>
              </a:rPr>
              <a:t>. A radial basis function (RBF) network connection is used. Assuming x is the input of the previous layer and y is the output of the RBF, the calculation of the RBF output is:</a:t>
            </a:r>
          </a:p>
          <a:p>
            <a:br>
              <a:rPr lang="en-US" b="0" dirty="0">
                <a:effectLst/>
                <a:latin typeface="Consolas" panose="020B0609020204030204" pitchFamily="49" charset="0"/>
              </a:rPr>
            </a:br>
            <a:endParaRPr lang="en-US" b="0" dirty="0">
              <a:effectLst/>
              <a:latin typeface="Consolas" panose="020B0609020204030204" pitchFamily="49" charset="0"/>
            </a:endParaRPr>
          </a:p>
        </p:txBody>
      </p:sp>
      <p:sp>
        <p:nvSpPr>
          <p:cNvPr id="5" name="TextBox 4">
            <a:extLst>
              <a:ext uri="{FF2B5EF4-FFF2-40B4-BE49-F238E27FC236}">
                <a16:creationId xmlns:a16="http://schemas.microsoft.com/office/drawing/2014/main" id="{ED38497E-C41C-4E56-A5A1-C013E1C63836}"/>
              </a:ext>
            </a:extLst>
          </p:cNvPr>
          <p:cNvSpPr txBox="1"/>
          <p:nvPr/>
        </p:nvSpPr>
        <p:spPr>
          <a:xfrm>
            <a:off x="723550" y="679400"/>
            <a:ext cx="8605007" cy="584775"/>
          </a:xfrm>
          <a:prstGeom prst="rect">
            <a:avLst/>
          </a:prstGeom>
          <a:noFill/>
        </p:spPr>
        <p:txBody>
          <a:bodyPr wrap="square">
            <a:spAutoFit/>
          </a:bodyPr>
          <a:lstStyle/>
          <a:p>
            <a:r>
              <a:rPr lang="en-US" sz="3200" b="1" dirty="0">
                <a:solidFill>
                  <a:srgbClr val="D19A66"/>
                </a:solidFill>
                <a:effectLst/>
                <a:latin typeface="Consolas" panose="020B0609020204030204" pitchFamily="49" charset="0"/>
              </a:rPr>
              <a:t>Output layer-fully connected layer</a:t>
            </a:r>
            <a:endParaRPr lang="en-US" sz="3200" b="1" dirty="0">
              <a:solidFill>
                <a:srgbClr val="ABB2BF"/>
              </a:solidFill>
              <a:effectLst/>
              <a:latin typeface="Consolas" panose="020B0609020204030204" pitchFamily="49" charset="0"/>
            </a:endParaRPr>
          </a:p>
        </p:txBody>
      </p:sp>
    </p:spTree>
    <p:extLst>
      <p:ext uri="{BB962C8B-B14F-4D97-AF65-F5344CB8AC3E}">
        <p14:creationId xmlns:p14="http://schemas.microsoft.com/office/powerpoint/2010/main" val="1460122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AFECE8-3F21-420A-AB8E-ADC4479760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1721" y="178521"/>
            <a:ext cx="9328558" cy="6500957"/>
          </a:xfrm>
          <a:prstGeom prst="rect">
            <a:avLst/>
          </a:prstGeom>
        </p:spPr>
      </p:pic>
    </p:spTree>
    <p:extLst>
      <p:ext uri="{BB962C8B-B14F-4D97-AF65-F5344CB8AC3E}">
        <p14:creationId xmlns:p14="http://schemas.microsoft.com/office/powerpoint/2010/main" val="1568698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9763C9-542F-4026-8450-B691C8F78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24908"/>
            <a:ext cx="12192000" cy="4208183"/>
          </a:xfrm>
          <a:prstGeom prst="rect">
            <a:avLst/>
          </a:prstGeom>
        </p:spPr>
      </p:pic>
    </p:spTree>
    <p:extLst>
      <p:ext uri="{BB962C8B-B14F-4D97-AF65-F5344CB8AC3E}">
        <p14:creationId xmlns:p14="http://schemas.microsoft.com/office/powerpoint/2010/main" val="1772816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DFD79F-E4E0-4DAA-8A60-E333768EC9F9}"/>
              </a:ext>
            </a:extLst>
          </p:cNvPr>
          <p:cNvSpPr txBox="1"/>
          <p:nvPr/>
        </p:nvSpPr>
        <p:spPr>
          <a:xfrm>
            <a:off x="293614" y="377953"/>
            <a:ext cx="11702643" cy="6186309"/>
          </a:xfrm>
          <a:prstGeom prst="rect">
            <a:avLst/>
          </a:prstGeom>
          <a:noFill/>
        </p:spPr>
        <p:txBody>
          <a:bodyPr wrap="square">
            <a:spAutoFit/>
          </a:bodyPr>
          <a:lstStyle/>
          <a:p>
            <a:pPr algn="just"/>
            <a:r>
              <a:rPr lang="en-US" b="0" i="0" dirty="0">
                <a:effectLst/>
                <a:latin typeface="Söhne"/>
              </a:rPr>
              <a:t>The </a:t>
            </a:r>
            <a:r>
              <a:rPr lang="en-US" b="0" i="0" dirty="0" err="1">
                <a:effectLst/>
                <a:latin typeface="Söhne"/>
              </a:rPr>
              <a:t>LeNet</a:t>
            </a:r>
            <a:r>
              <a:rPr lang="en-US" b="0" i="0" dirty="0">
                <a:effectLst/>
                <a:latin typeface="Söhne"/>
              </a:rPr>
              <a:t> architecture is composed of seven layers, including three convolutional layers, two subsampling layers, and two fully connected layers. The architecture is designed to take in a 32x32 pixel grayscale image as input.</a:t>
            </a:r>
          </a:p>
          <a:p>
            <a:pPr algn="just"/>
            <a:r>
              <a:rPr lang="en-US" b="0" i="0" dirty="0">
                <a:effectLst/>
                <a:latin typeface="Söhne"/>
              </a:rPr>
              <a:t>Here is a breakdown of the architecture:</a:t>
            </a:r>
          </a:p>
          <a:p>
            <a:pPr algn="just"/>
            <a:endParaRPr lang="en-US" b="0" i="0" dirty="0">
              <a:effectLst/>
              <a:latin typeface="Söhne"/>
            </a:endParaRPr>
          </a:p>
          <a:p>
            <a:pPr algn="just">
              <a:buFont typeface="+mj-lt"/>
              <a:buAutoNum type="arabicPeriod"/>
            </a:pPr>
            <a:r>
              <a:rPr lang="en-US" b="1" i="0" dirty="0">
                <a:effectLst/>
                <a:latin typeface="Söhne"/>
              </a:rPr>
              <a:t>Convolutional Layer 1</a:t>
            </a:r>
            <a:r>
              <a:rPr lang="en-US" b="0" i="0" dirty="0">
                <a:effectLst/>
                <a:latin typeface="Söhne"/>
              </a:rPr>
              <a:t>: This layer has 6 kernels of size 5x5. The output is a feature map of 28x28x6. The kernels are applied with a stride of 1 and zero-padding.</a:t>
            </a:r>
          </a:p>
          <a:p>
            <a:pPr algn="just">
              <a:buFont typeface="+mj-lt"/>
              <a:buAutoNum type="arabicPeriod"/>
            </a:pPr>
            <a:r>
              <a:rPr lang="en-US" b="1" i="0" dirty="0">
                <a:effectLst/>
                <a:latin typeface="Söhne"/>
              </a:rPr>
              <a:t>Subsampling Layer 1</a:t>
            </a:r>
            <a:r>
              <a:rPr lang="en-US" b="0" i="0" dirty="0">
                <a:effectLst/>
                <a:latin typeface="Söhne"/>
              </a:rPr>
              <a:t>: This layer performs down-sampling on the output of the first convolutional layer. It has 6 non-overlapping regions of size 2x2. The output is a feature map of 14x14x6.</a:t>
            </a:r>
          </a:p>
          <a:p>
            <a:pPr algn="just">
              <a:buFont typeface="+mj-lt"/>
              <a:buAutoNum type="arabicPeriod"/>
            </a:pPr>
            <a:r>
              <a:rPr lang="en-US" b="1" i="0" dirty="0">
                <a:effectLst/>
                <a:latin typeface="Söhne"/>
              </a:rPr>
              <a:t>Convolutional Layer 2</a:t>
            </a:r>
            <a:r>
              <a:rPr lang="en-US" b="0" i="0" dirty="0">
                <a:effectLst/>
                <a:latin typeface="Söhne"/>
              </a:rPr>
              <a:t>: This layer has 16 kernels of size 5x5. The output is a feature map of 10x10x16. The kernels are applied with a stride of 1 and zero-padding.</a:t>
            </a:r>
          </a:p>
          <a:p>
            <a:pPr algn="just">
              <a:buFont typeface="+mj-lt"/>
              <a:buAutoNum type="arabicPeriod"/>
            </a:pPr>
            <a:r>
              <a:rPr lang="en-US" b="1" i="0" dirty="0">
                <a:effectLst/>
                <a:latin typeface="Söhne"/>
              </a:rPr>
              <a:t>Subsampling Layer 2</a:t>
            </a:r>
            <a:r>
              <a:rPr lang="en-US" b="0" i="0" dirty="0">
                <a:effectLst/>
                <a:latin typeface="Söhne"/>
              </a:rPr>
              <a:t>: This layer performs down-sampling on the output of the second convolutional layer. It has 16 non-overlapping regions of size 2x2. The output is a feature map of 5x5x16.</a:t>
            </a:r>
          </a:p>
          <a:p>
            <a:pPr algn="just">
              <a:buFont typeface="+mj-lt"/>
              <a:buAutoNum type="arabicPeriod"/>
            </a:pPr>
            <a:r>
              <a:rPr lang="en-US" b="1" i="0" dirty="0">
                <a:effectLst/>
                <a:latin typeface="Söhne"/>
              </a:rPr>
              <a:t>Fully Connected Layer 1</a:t>
            </a:r>
            <a:r>
              <a:rPr lang="en-US" b="0" i="0" dirty="0">
                <a:effectLst/>
                <a:latin typeface="Söhne"/>
              </a:rPr>
              <a:t>: This layer has 120 neurons, which are fully connected to the previous layer. The output is a feature vector of length 120.</a:t>
            </a:r>
          </a:p>
          <a:p>
            <a:pPr algn="just">
              <a:buFont typeface="+mj-lt"/>
              <a:buAutoNum type="arabicPeriod"/>
            </a:pPr>
            <a:r>
              <a:rPr lang="en-US" b="1" i="0" dirty="0">
                <a:effectLst/>
                <a:latin typeface="Söhne"/>
              </a:rPr>
              <a:t>Fully Connected Layer 2</a:t>
            </a:r>
            <a:r>
              <a:rPr lang="en-US" b="0" i="0" dirty="0">
                <a:effectLst/>
                <a:latin typeface="Söhne"/>
              </a:rPr>
              <a:t>: This layer has 84 neurons, which are fully connected to the previous layer. The output is a feature vector of length 84.</a:t>
            </a:r>
          </a:p>
          <a:p>
            <a:pPr algn="just">
              <a:buFont typeface="+mj-lt"/>
              <a:buAutoNum type="arabicPeriod"/>
            </a:pPr>
            <a:r>
              <a:rPr lang="en-US" b="1" i="0" dirty="0">
                <a:effectLst/>
                <a:latin typeface="Söhne"/>
              </a:rPr>
              <a:t>Output Layer</a:t>
            </a:r>
            <a:r>
              <a:rPr lang="en-US" b="0" i="0" dirty="0">
                <a:effectLst/>
                <a:latin typeface="Söhne"/>
              </a:rPr>
              <a:t>: This layer has 10 neurons, which are fully connected to the previous layer. Each neuron corresponds to one of the 10 possible classes (0-9).</a:t>
            </a:r>
          </a:p>
          <a:p>
            <a:pPr algn="just"/>
            <a:endParaRPr lang="en-US" b="0" i="0" dirty="0">
              <a:effectLst/>
              <a:latin typeface="Söhne"/>
            </a:endParaRPr>
          </a:p>
          <a:p>
            <a:pPr algn="just"/>
            <a:r>
              <a:rPr lang="en-US" b="0" i="0" dirty="0">
                <a:effectLst/>
                <a:latin typeface="Söhne"/>
              </a:rPr>
              <a:t>The </a:t>
            </a:r>
            <a:r>
              <a:rPr lang="en-US" b="0" i="0" dirty="0" err="1">
                <a:effectLst/>
                <a:latin typeface="Söhne"/>
              </a:rPr>
              <a:t>LeNet</a:t>
            </a:r>
            <a:r>
              <a:rPr lang="en-US" b="0" i="0" dirty="0">
                <a:effectLst/>
                <a:latin typeface="Söhne"/>
              </a:rPr>
              <a:t> architecture was groundbreaking at the time of its introduction because it demonstrated that convolutional neural networks could achieve high accuracy on complex image recognition tasks. Since then, it has been widely used and adapted for various image recognition tasks.</a:t>
            </a:r>
          </a:p>
        </p:txBody>
      </p:sp>
    </p:spTree>
    <p:extLst>
      <p:ext uri="{BB962C8B-B14F-4D97-AF65-F5344CB8AC3E}">
        <p14:creationId xmlns:p14="http://schemas.microsoft.com/office/powerpoint/2010/main" val="1300684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3E6C27-3355-44D6-ABC6-CC72BDB42888}"/>
              </a:ext>
            </a:extLst>
          </p:cNvPr>
          <p:cNvSpPr txBox="1"/>
          <p:nvPr/>
        </p:nvSpPr>
        <p:spPr>
          <a:xfrm>
            <a:off x="441820" y="1098364"/>
            <a:ext cx="11308359" cy="1200329"/>
          </a:xfrm>
          <a:prstGeom prst="rect">
            <a:avLst/>
          </a:prstGeom>
          <a:noFill/>
        </p:spPr>
        <p:txBody>
          <a:bodyPr wrap="square">
            <a:spAutoFit/>
          </a:bodyPr>
          <a:lstStyle/>
          <a:p>
            <a:pPr algn="ctr"/>
            <a:r>
              <a:rPr lang="en-US" b="0" dirty="0">
                <a:effectLst/>
                <a:latin typeface="Consolas" panose="020B0609020204030204" pitchFamily="49" charset="0"/>
              </a:rPr>
              <a:t>LeNet-5 Total seven layer , does not comprise an input, each containing a trainable parameters; each layer has a plurality of the Map the Feature , a characteristic of each of the input </a:t>
            </a:r>
            <a:r>
              <a:rPr lang="en-US" b="0" dirty="0" err="1">
                <a:effectLst/>
                <a:latin typeface="Consolas" panose="020B0609020204030204" pitchFamily="49" charset="0"/>
              </a:rPr>
              <a:t>FeatureMap</a:t>
            </a:r>
            <a:r>
              <a:rPr lang="en-US" b="0" dirty="0">
                <a:effectLst/>
                <a:latin typeface="Consolas" panose="020B0609020204030204" pitchFamily="49" charset="0"/>
              </a:rPr>
              <a:t> extracted by means of a convolution filter, and then each </a:t>
            </a:r>
            <a:r>
              <a:rPr lang="en-US" b="0" dirty="0" err="1">
                <a:effectLst/>
                <a:latin typeface="Consolas" panose="020B0609020204030204" pitchFamily="49" charset="0"/>
              </a:rPr>
              <a:t>FeatureMap</a:t>
            </a:r>
            <a:r>
              <a:rPr lang="en-US" b="0" dirty="0">
                <a:effectLst/>
                <a:latin typeface="Consolas" panose="020B0609020204030204" pitchFamily="49" charset="0"/>
              </a:rPr>
              <a:t> There are multiple neurons.</a:t>
            </a:r>
          </a:p>
        </p:txBody>
      </p:sp>
      <p:pic>
        <p:nvPicPr>
          <p:cNvPr id="7" name="Picture 6">
            <a:extLst>
              <a:ext uri="{FF2B5EF4-FFF2-40B4-BE49-F238E27FC236}">
                <a16:creationId xmlns:a16="http://schemas.microsoft.com/office/drawing/2014/main" id="{440677E7-5485-46E8-99AD-61732BF547EA}"/>
              </a:ext>
            </a:extLst>
          </p:cNvPr>
          <p:cNvPicPr>
            <a:picLocks noChangeAspect="1"/>
          </p:cNvPicPr>
          <p:nvPr/>
        </p:nvPicPr>
        <p:blipFill>
          <a:blip r:embed="rId2"/>
          <a:stretch>
            <a:fillRect/>
          </a:stretch>
        </p:blipFill>
        <p:spPr>
          <a:xfrm>
            <a:off x="3075045" y="2909450"/>
            <a:ext cx="5572125" cy="2733675"/>
          </a:xfrm>
          <a:prstGeom prst="rect">
            <a:avLst/>
          </a:prstGeom>
        </p:spPr>
      </p:pic>
    </p:spTree>
    <p:extLst>
      <p:ext uri="{BB962C8B-B14F-4D97-AF65-F5344CB8AC3E}">
        <p14:creationId xmlns:p14="http://schemas.microsoft.com/office/powerpoint/2010/main" val="3604731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1086AC-1434-4163-8D62-D42132F3677A}"/>
              </a:ext>
            </a:extLst>
          </p:cNvPr>
          <p:cNvSpPr txBox="1"/>
          <p:nvPr/>
        </p:nvSpPr>
        <p:spPr>
          <a:xfrm>
            <a:off x="520116" y="1626058"/>
            <a:ext cx="11283193" cy="3970318"/>
          </a:xfrm>
          <a:prstGeom prst="rect">
            <a:avLst/>
          </a:prstGeom>
          <a:noFill/>
        </p:spPr>
        <p:txBody>
          <a:bodyPr wrap="square">
            <a:spAutoFit/>
          </a:bodyPr>
          <a:lstStyle/>
          <a:p>
            <a:r>
              <a:rPr lang="en-US" b="0" dirty="0">
                <a:solidFill>
                  <a:srgbClr val="D19A66"/>
                </a:solidFill>
                <a:effectLst/>
                <a:latin typeface="Consolas" panose="020B0609020204030204" pitchFamily="49" charset="0"/>
              </a:rPr>
              <a:t>Detailed description:</a:t>
            </a:r>
            <a:r>
              <a:rPr lang="en-US" b="0" dirty="0">
                <a:solidFill>
                  <a:srgbClr val="ABB2BF"/>
                </a:solidFill>
                <a:effectLst/>
                <a:latin typeface="Consolas" panose="020B0609020204030204" pitchFamily="49" charset="0"/>
              </a:rPr>
              <a:t> </a:t>
            </a:r>
          </a:p>
          <a:p>
            <a:endParaRPr lang="en-US" b="0" dirty="0">
              <a:effectLst/>
              <a:latin typeface="Consolas" panose="020B0609020204030204" pitchFamily="49" charset="0"/>
            </a:endParaRPr>
          </a:p>
          <a:p>
            <a:r>
              <a:rPr lang="en-US" b="0" dirty="0">
                <a:effectLst/>
                <a:latin typeface="Consolas" panose="020B0609020204030204" pitchFamily="49" charset="0"/>
              </a:rPr>
              <a:t>1. The first convolution operation is performed on the input image (using 6 convolution kernels of size 5 * 5) to obtain 6 C1 feature maps (6 feature maps of size 28 * 28, 32-5 + 1 = 28). </a:t>
            </a:r>
          </a:p>
          <a:p>
            <a:br>
              <a:rPr lang="en-US" b="0" dirty="0">
                <a:effectLst/>
                <a:latin typeface="Consolas" panose="020B0609020204030204" pitchFamily="49" charset="0"/>
              </a:rPr>
            </a:br>
            <a:r>
              <a:rPr lang="en-US" b="0" dirty="0">
                <a:effectLst/>
                <a:latin typeface="Consolas" panose="020B0609020204030204" pitchFamily="49" charset="0"/>
              </a:rPr>
              <a:t>2. Let's take a look at how many parameters are needed. The size of the convolution kernel is 5 * 5, and there are 6 * (5 * 5 + 1) = 156 parameters in total, where +1 indicates that a kernel has a bias. </a:t>
            </a:r>
          </a:p>
          <a:p>
            <a:br>
              <a:rPr lang="en-US" b="0" dirty="0">
                <a:effectLst/>
                <a:latin typeface="Consolas" panose="020B0609020204030204" pitchFamily="49" charset="0"/>
              </a:rPr>
            </a:br>
            <a:r>
              <a:rPr lang="en-US" b="0" dirty="0">
                <a:effectLst/>
                <a:latin typeface="Consolas" panose="020B0609020204030204" pitchFamily="49" charset="0"/>
              </a:rPr>
              <a:t>3. For the convolutional layer C1, each pixel in C1 is connected to 5 * 5 pixels and 1 bias in the input image, so there are 156 * 28 * 28 = 122304 connections in total. There are 122,304 connections, but we only need to learn 156 parameters, mainly through weight sharing.</a:t>
            </a:r>
          </a:p>
        </p:txBody>
      </p:sp>
      <p:sp>
        <p:nvSpPr>
          <p:cNvPr id="5" name="TextBox 4">
            <a:extLst>
              <a:ext uri="{FF2B5EF4-FFF2-40B4-BE49-F238E27FC236}">
                <a16:creationId xmlns:a16="http://schemas.microsoft.com/office/drawing/2014/main" id="{5C60493A-A074-48A2-815D-6005296B821B}"/>
              </a:ext>
            </a:extLst>
          </p:cNvPr>
          <p:cNvSpPr txBox="1"/>
          <p:nvPr/>
        </p:nvSpPr>
        <p:spPr>
          <a:xfrm>
            <a:off x="520116" y="553565"/>
            <a:ext cx="6094602" cy="523220"/>
          </a:xfrm>
          <a:prstGeom prst="rect">
            <a:avLst/>
          </a:prstGeom>
          <a:noFill/>
        </p:spPr>
        <p:txBody>
          <a:bodyPr wrap="square">
            <a:spAutoFit/>
          </a:bodyPr>
          <a:lstStyle/>
          <a:p>
            <a:pPr marL="0" algn="l" rtl="0" eaLnBrk="1" latinLnBrk="0" hangingPunct="1">
              <a:spcBef>
                <a:spcPts val="0"/>
              </a:spcBef>
              <a:spcAft>
                <a:spcPts val="0"/>
              </a:spcAft>
            </a:pPr>
            <a:r>
              <a:rPr lang="en-IN" sz="2800" b="1" kern="1200" dirty="0">
                <a:solidFill>
                  <a:srgbClr val="D19A66"/>
                </a:solidFill>
                <a:effectLst/>
                <a:latin typeface="Consolas" panose="020B0609020204030204" pitchFamily="49" charset="0"/>
                <a:ea typeface="+mn-ea"/>
                <a:cs typeface="+mn-cs"/>
              </a:rPr>
              <a:t>C1 layer-convolutional layer</a:t>
            </a:r>
            <a:endParaRPr lang="en-IN" sz="2800" b="1" dirty="0">
              <a:effectLst/>
            </a:endParaRPr>
          </a:p>
        </p:txBody>
      </p:sp>
    </p:spTree>
    <p:extLst>
      <p:ext uri="{BB962C8B-B14F-4D97-AF65-F5344CB8AC3E}">
        <p14:creationId xmlns:p14="http://schemas.microsoft.com/office/powerpoint/2010/main" val="3252982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2AD678-78D7-4621-BF62-5ABABFAFFC9A}"/>
              </a:ext>
            </a:extLst>
          </p:cNvPr>
          <p:cNvSpPr txBox="1"/>
          <p:nvPr/>
        </p:nvSpPr>
        <p:spPr>
          <a:xfrm>
            <a:off x="547381" y="394175"/>
            <a:ext cx="8999290" cy="523220"/>
          </a:xfrm>
          <a:prstGeom prst="rect">
            <a:avLst/>
          </a:prstGeom>
          <a:noFill/>
        </p:spPr>
        <p:txBody>
          <a:bodyPr wrap="square">
            <a:spAutoFit/>
          </a:bodyPr>
          <a:lstStyle/>
          <a:p>
            <a:r>
              <a:rPr lang="en-US" sz="2800" b="1" dirty="0">
                <a:solidFill>
                  <a:srgbClr val="D19A66"/>
                </a:solidFill>
                <a:effectLst/>
                <a:latin typeface="Consolas" panose="020B0609020204030204" pitchFamily="49" charset="0"/>
              </a:rPr>
              <a:t>S2 layer-pooling layer (</a:t>
            </a:r>
            <a:r>
              <a:rPr lang="en-US" sz="2800" b="1" dirty="0" err="1">
                <a:solidFill>
                  <a:srgbClr val="D19A66"/>
                </a:solidFill>
                <a:effectLst/>
                <a:latin typeface="Consolas" panose="020B0609020204030204" pitchFamily="49" charset="0"/>
              </a:rPr>
              <a:t>downsampling</a:t>
            </a:r>
            <a:r>
              <a:rPr lang="en-US" sz="2800" b="1" dirty="0">
                <a:solidFill>
                  <a:srgbClr val="D19A66"/>
                </a:solidFill>
                <a:effectLst/>
                <a:latin typeface="Consolas" panose="020B0609020204030204" pitchFamily="49" charset="0"/>
              </a:rPr>
              <a:t> layer)</a:t>
            </a:r>
            <a:endParaRPr lang="en-US" sz="2800" b="1" dirty="0">
              <a:solidFill>
                <a:srgbClr val="ABB2BF"/>
              </a:solidFill>
              <a:effectLst/>
              <a:latin typeface="Consolas" panose="020B0609020204030204" pitchFamily="49" charset="0"/>
            </a:endParaRPr>
          </a:p>
        </p:txBody>
      </p:sp>
      <p:sp>
        <p:nvSpPr>
          <p:cNvPr id="5" name="TextBox 4">
            <a:extLst>
              <a:ext uri="{FF2B5EF4-FFF2-40B4-BE49-F238E27FC236}">
                <a16:creationId xmlns:a16="http://schemas.microsoft.com/office/drawing/2014/main" id="{713BCAB5-C101-4028-BE84-A9829E268084}"/>
              </a:ext>
            </a:extLst>
          </p:cNvPr>
          <p:cNvSpPr txBox="1"/>
          <p:nvPr/>
        </p:nvSpPr>
        <p:spPr>
          <a:xfrm>
            <a:off x="622183" y="1668003"/>
            <a:ext cx="10947633" cy="3693319"/>
          </a:xfrm>
          <a:prstGeom prst="rect">
            <a:avLst/>
          </a:prstGeom>
          <a:noFill/>
        </p:spPr>
        <p:txBody>
          <a:bodyPr wrap="square">
            <a:spAutoFit/>
          </a:bodyPr>
          <a:lstStyle/>
          <a:p>
            <a:r>
              <a:rPr lang="en-IN" b="0" dirty="0">
                <a:solidFill>
                  <a:srgbClr val="D19A66"/>
                </a:solidFill>
                <a:effectLst/>
                <a:latin typeface="Consolas" panose="020B0609020204030204" pitchFamily="49" charset="0"/>
              </a:rPr>
              <a:t>Detailed description:</a:t>
            </a:r>
            <a:endParaRPr lang="en-IN" b="0" dirty="0">
              <a:solidFill>
                <a:srgbClr val="ABB2BF"/>
              </a:solidFill>
              <a:effectLst/>
              <a:latin typeface="Consolas" panose="020B0609020204030204" pitchFamily="49" charset="0"/>
            </a:endParaRPr>
          </a:p>
          <a:p>
            <a:endParaRPr lang="en-US" b="0" dirty="0">
              <a:effectLst/>
              <a:latin typeface="Consolas" panose="020B0609020204030204" pitchFamily="49" charset="0"/>
            </a:endParaRPr>
          </a:p>
          <a:p>
            <a:pPr marL="342900" indent="-342900">
              <a:buFont typeface="+mj-lt"/>
              <a:buAutoNum type="arabicPeriod"/>
            </a:pPr>
            <a:endParaRPr lang="en-US" dirty="0">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The pooling operation is followed immediately after the first convolution. Pooling is performed using 2 * 2 kernels, and S2, 6 feature maps of 14 * 14 (28/2 = 14) are obtained. </a:t>
            </a:r>
          </a:p>
          <a:p>
            <a:pPr marL="342900" indent="-342900">
              <a:buFont typeface="+mj-lt"/>
              <a:buAutoNum type="arabicPeriod"/>
            </a:pPr>
            <a:br>
              <a:rPr lang="en-US" b="0" dirty="0">
                <a:effectLst/>
                <a:latin typeface="Consolas" panose="020B0609020204030204" pitchFamily="49" charset="0"/>
              </a:rPr>
            </a:br>
            <a:r>
              <a:rPr lang="en-US" b="0" dirty="0">
                <a:effectLst/>
                <a:latin typeface="Consolas" panose="020B0609020204030204" pitchFamily="49" charset="0"/>
              </a:rPr>
              <a:t>The pooling layer of S2 is the sum of the pixels in the 2 * 2 area in C1 multiplied by a weight coefficient plus an offset, and then the result is mapped again. </a:t>
            </a:r>
          </a:p>
          <a:p>
            <a:pPr marL="342900" indent="-342900">
              <a:buFont typeface="+mj-lt"/>
              <a:buAutoNum type="arabicPeriod"/>
            </a:pPr>
            <a:br>
              <a:rPr lang="en-US" b="0" dirty="0">
                <a:effectLst/>
                <a:latin typeface="Consolas" panose="020B0609020204030204" pitchFamily="49" charset="0"/>
              </a:rPr>
            </a:br>
            <a:r>
              <a:rPr lang="en-US" b="0" dirty="0">
                <a:effectLst/>
                <a:latin typeface="Consolas" panose="020B0609020204030204" pitchFamily="49" charset="0"/>
              </a:rPr>
              <a:t>So each pooling core has two training parameters, so there are 2x6 = 12 training parameters, but there are 5x14x14x6 = 5880 connections.</a:t>
            </a:r>
          </a:p>
          <a:p>
            <a:endParaRPr lang="en-US" b="0" dirty="0">
              <a:effectLst/>
              <a:latin typeface="Consolas" panose="020B0609020204030204" pitchFamily="49" charset="0"/>
            </a:endParaRPr>
          </a:p>
        </p:txBody>
      </p:sp>
    </p:spTree>
    <p:extLst>
      <p:ext uri="{BB962C8B-B14F-4D97-AF65-F5344CB8AC3E}">
        <p14:creationId xmlns:p14="http://schemas.microsoft.com/office/powerpoint/2010/main" val="1813610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E02B5B-2329-4BE2-827B-3C2CB0AECE2E}"/>
              </a:ext>
            </a:extLst>
          </p:cNvPr>
          <p:cNvSpPr txBox="1"/>
          <p:nvPr/>
        </p:nvSpPr>
        <p:spPr>
          <a:xfrm>
            <a:off x="606105" y="520009"/>
            <a:ext cx="6094602" cy="523220"/>
          </a:xfrm>
          <a:prstGeom prst="rect">
            <a:avLst/>
          </a:prstGeom>
          <a:noFill/>
        </p:spPr>
        <p:txBody>
          <a:bodyPr wrap="square">
            <a:spAutoFit/>
          </a:bodyPr>
          <a:lstStyle/>
          <a:p>
            <a:r>
              <a:rPr lang="en-IN" sz="2800" b="1" dirty="0">
                <a:solidFill>
                  <a:srgbClr val="D19A66"/>
                </a:solidFill>
                <a:effectLst/>
                <a:latin typeface="Consolas" panose="020B0609020204030204" pitchFamily="49" charset="0"/>
              </a:rPr>
              <a:t>C3 layer-convolutional layer</a:t>
            </a:r>
            <a:endParaRPr lang="en-IN" sz="2800" b="1" dirty="0">
              <a:solidFill>
                <a:srgbClr val="ABB2BF"/>
              </a:solidFill>
              <a:effectLst/>
              <a:latin typeface="Consolas" panose="020B0609020204030204" pitchFamily="49" charset="0"/>
            </a:endParaRPr>
          </a:p>
        </p:txBody>
      </p:sp>
      <p:sp>
        <p:nvSpPr>
          <p:cNvPr id="7" name="TextBox 6">
            <a:extLst>
              <a:ext uri="{FF2B5EF4-FFF2-40B4-BE49-F238E27FC236}">
                <a16:creationId xmlns:a16="http://schemas.microsoft.com/office/drawing/2014/main" id="{071C887E-9714-4D58-9098-7B627C1BF5F2}"/>
              </a:ext>
            </a:extLst>
          </p:cNvPr>
          <p:cNvSpPr txBox="1"/>
          <p:nvPr/>
        </p:nvSpPr>
        <p:spPr>
          <a:xfrm>
            <a:off x="257262" y="1331471"/>
            <a:ext cx="11677475" cy="4524315"/>
          </a:xfrm>
          <a:prstGeom prst="rect">
            <a:avLst/>
          </a:prstGeom>
          <a:noFill/>
        </p:spPr>
        <p:txBody>
          <a:bodyPr wrap="square">
            <a:spAutoFit/>
          </a:bodyPr>
          <a:lstStyle/>
          <a:p>
            <a:r>
              <a:rPr lang="en-US" b="0" dirty="0">
                <a:effectLst/>
                <a:latin typeface="Consolas" panose="020B0609020204030204" pitchFamily="49" charset="0"/>
              </a:rPr>
              <a:t>After the first pooling, the second convolution, the output of the second convolution is C3, 16 10x10 feature maps, and the size of the convolution kernel is 5 * 5. We know that S2 has 6 14 * 14 feature maps, how to get 16 feature maps from 6 feature maps? Here are the 16 feature maps calculated by the special combination of the feature maps of S2. details as follows:</a:t>
            </a:r>
          </a:p>
          <a:p>
            <a:br>
              <a:rPr lang="en-US" b="0" dirty="0">
                <a:effectLst/>
                <a:latin typeface="Consolas" panose="020B0609020204030204" pitchFamily="49" charset="0"/>
              </a:rPr>
            </a:br>
            <a:br>
              <a:rPr lang="en-US" b="0" dirty="0">
                <a:effectLst/>
                <a:latin typeface="Consolas" panose="020B0609020204030204" pitchFamily="49" charset="0"/>
              </a:rPr>
            </a:br>
            <a:r>
              <a:rPr lang="en-US" b="0" dirty="0">
                <a:effectLst/>
                <a:latin typeface="Consolas" panose="020B0609020204030204" pitchFamily="49" charset="0"/>
              </a:rPr>
              <a:t>The first 6 feature maps of C3 (corresponding to the 6th column of the first red box in the figure above) are connected to the 3 feature maps connected to the S2 layer (the first red box in the above figure), and the next 6 feature maps are connected to the S2 layer The 4 feature maps are connected (the second red box in the figure above), the next 3 feature maps are connected with the 4 feature maps that are not connected at the S2 layer, and the last is connected with all the feature maps at the S2 layer. The convolution kernel size is still 5 * 5, so there are 6 * (3 * 5 * 5 + 1) + 6 * (4 * 5 * 5 + 1) + 3 * (4 * 5 * 5 + 1) +1 * (6 * 5 * 5 + 1) = 1516 parameters. The image size is 10 * 10, so there are 151600 connections.</a:t>
            </a:r>
          </a:p>
        </p:txBody>
      </p:sp>
    </p:spTree>
    <p:extLst>
      <p:ext uri="{BB962C8B-B14F-4D97-AF65-F5344CB8AC3E}">
        <p14:creationId xmlns:p14="http://schemas.microsoft.com/office/powerpoint/2010/main" val="487873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0FBC9A-A86C-47C8-9348-AA35C5E100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227" y="1807408"/>
            <a:ext cx="5120390" cy="3261288"/>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pic>
        <p:nvPicPr>
          <p:cNvPr id="5" name="Picture 4">
            <a:extLst>
              <a:ext uri="{FF2B5EF4-FFF2-40B4-BE49-F238E27FC236}">
                <a16:creationId xmlns:a16="http://schemas.microsoft.com/office/drawing/2014/main" id="{6A1DFB5B-3983-4FCB-912E-44988F3AC6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5561" y="1807409"/>
            <a:ext cx="5576343" cy="3261287"/>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94756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641760-6548-4B08-972E-C03AAF0F8F53}"/>
              </a:ext>
            </a:extLst>
          </p:cNvPr>
          <p:cNvSpPr txBox="1"/>
          <p:nvPr/>
        </p:nvSpPr>
        <p:spPr>
          <a:xfrm>
            <a:off x="394281" y="503231"/>
            <a:ext cx="10251347" cy="584775"/>
          </a:xfrm>
          <a:prstGeom prst="rect">
            <a:avLst/>
          </a:prstGeom>
          <a:noFill/>
        </p:spPr>
        <p:txBody>
          <a:bodyPr wrap="square">
            <a:spAutoFit/>
          </a:bodyPr>
          <a:lstStyle/>
          <a:p>
            <a:r>
              <a:rPr lang="en-US" sz="3200" b="1" dirty="0">
                <a:solidFill>
                  <a:srgbClr val="D19A66"/>
                </a:solidFill>
                <a:effectLst/>
                <a:latin typeface="Consolas" panose="020B0609020204030204" pitchFamily="49" charset="0"/>
              </a:rPr>
              <a:t>S4 layer-pooling layer (</a:t>
            </a:r>
            <a:r>
              <a:rPr lang="en-US" sz="3200" b="1" dirty="0" err="1">
                <a:solidFill>
                  <a:srgbClr val="D19A66"/>
                </a:solidFill>
                <a:effectLst/>
                <a:latin typeface="Consolas" panose="020B0609020204030204" pitchFamily="49" charset="0"/>
              </a:rPr>
              <a:t>downsampling</a:t>
            </a:r>
            <a:r>
              <a:rPr lang="en-US" sz="3200" b="1" dirty="0">
                <a:solidFill>
                  <a:srgbClr val="D19A66"/>
                </a:solidFill>
                <a:effectLst/>
                <a:latin typeface="Consolas" panose="020B0609020204030204" pitchFamily="49" charset="0"/>
              </a:rPr>
              <a:t> layer)</a:t>
            </a:r>
            <a:endParaRPr lang="en-US" sz="3200" b="1" dirty="0">
              <a:solidFill>
                <a:srgbClr val="ABB2BF"/>
              </a:solidFill>
              <a:effectLst/>
              <a:latin typeface="Consolas" panose="020B0609020204030204" pitchFamily="49" charset="0"/>
            </a:endParaRPr>
          </a:p>
        </p:txBody>
      </p:sp>
      <p:sp>
        <p:nvSpPr>
          <p:cNvPr id="5" name="TextBox 4">
            <a:extLst>
              <a:ext uri="{FF2B5EF4-FFF2-40B4-BE49-F238E27FC236}">
                <a16:creationId xmlns:a16="http://schemas.microsoft.com/office/drawing/2014/main" id="{97B63558-E6DE-4542-ADB3-D87204E153E4}"/>
              </a:ext>
            </a:extLst>
          </p:cNvPr>
          <p:cNvSpPr txBox="1"/>
          <p:nvPr/>
        </p:nvSpPr>
        <p:spPr>
          <a:xfrm>
            <a:off x="1006679" y="2138436"/>
            <a:ext cx="10393960" cy="1754326"/>
          </a:xfrm>
          <a:prstGeom prst="rect">
            <a:avLst/>
          </a:prstGeom>
          <a:noFill/>
        </p:spPr>
        <p:txBody>
          <a:bodyPr wrap="square">
            <a:spAutoFit/>
          </a:bodyPr>
          <a:lstStyle/>
          <a:p>
            <a:r>
              <a:rPr lang="en-US" b="0" dirty="0">
                <a:solidFill>
                  <a:srgbClr val="D19A66"/>
                </a:solidFill>
                <a:effectLst/>
                <a:latin typeface="Consolas" panose="020B0609020204030204" pitchFamily="49" charset="0"/>
              </a:rPr>
              <a:t>Detailed description:</a:t>
            </a:r>
            <a:endParaRPr lang="en-US" b="0" dirty="0">
              <a:solidFill>
                <a:srgbClr val="ABB2BF"/>
              </a:solidFill>
              <a:effectLst/>
              <a:latin typeface="Consolas" panose="020B0609020204030204" pitchFamily="49" charset="0"/>
            </a:endParaRPr>
          </a:p>
          <a:p>
            <a:br>
              <a:rPr lang="en-US" b="0" dirty="0">
                <a:solidFill>
                  <a:srgbClr val="ABB2BF"/>
                </a:solidFill>
                <a:effectLst/>
                <a:latin typeface="Consolas" panose="020B0609020204030204" pitchFamily="49" charset="0"/>
              </a:rPr>
            </a:br>
            <a:r>
              <a:rPr lang="en-US" b="0" dirty="0">
                <a:effectLst/>
                <a:latin typeface="Consolas" panose="020B0609020204030204" pitchFamily="49" charset="0"/>
              </a:rPr>
              <a:t>S4 is the pooling layer, the window size is still 2 * 2, a total of 16 feature maps, and the 16 10x10 maps of the C3 layer are pooled in units of 2x2 to obtain 16 5x5 feature maps. This layer has a total of 32 training parameters of 2x16, 5x5x5x16 = 2000 connections. </a:t>
            </a:r>
          </a:p>
        </p:txBody>
      </p:sp>
    </p:spTree>
    <p:extLst>
      <p:ext uri="{BB962C8B-B14F-4D97-AF65-F5344CB8AC3E}">
        <p14:creationId xmlns:p14="http://schemas.microsoft.com/office/powerpoint/2010/main" val="2787636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TotalTime>
  <Words>1352</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Consolas</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Sheiphan Joseph</dc:creator>
  <cp:lastModifiedBy>Sheiphan Joseph</cp:lastModifiedBy>
  <cp:revision>5</cp:revision>
  <dcterms:created xsi:type="dcterms:W3CDTF">2023-04-29T05:47:19Z</dcterms:created>
  <dcterms:modified xsi:type="dcterms:W3CDTF">2023-04-29T13:51:35Z</dcterms:modified>
</cp:coreProperties>
</file>