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8" r:id="rId4"/>
    <p:sldId id="257" r:id="rId5"/>
    <p:sldId id="256" r:id="rId6"/>
    <p:sldId id="262" r:id="rId7"/>
    <p:sldId id="263" r:id="rId8"/>
    <p:sldId id="270" r:id="rId9"/>
    <p:sldId id="264" r:id="rId10"/>
    <p:sldId id="265"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17640E-C810-4207-A5FE-1262424843BB}"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411231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7640E-C810-4207-A5FE-1262424843BB}"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379380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7640E-C810-4207-A5FE-1262424843BB}"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195067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17640E-C810-4207-A5FE-1262424843BB}"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586733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17640E-C810-4207-A5FE-1262424843BB}" type="datetimeFigureOut">
              <a:rPr lang="en-US" smtClean="0"/>
              <a:t>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342024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17640E-C810-4207-A5FE-1262424843BB}"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322718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517640E-C810-4207-A5FE-1262424843BB}" type="datetimeFigureOut">
              <a:rPr lang="en-US" smtClean="0"/>
              <a:t>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216304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17640E-C810-4207-A5FE-1262424843BB}" type="datetimeFigureOut">
              <a:rPr lang="en-US" smtClean="0"/>
              <a:t>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93264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17640E-C810-4207-A5FE-1262424843BB}" type="datetimeFigureOut">
              <a:rPr lang="en-US" smtClean="0"/>
              <a:t>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1664636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7640E-C810-4207-A5FE-1262424843BB}"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276184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17640E-C810-4207-A5FE-1262424843BB}" type="datetimeFigureOut">
              <a:rPr lang="en-US" smtClean="0"/>
              <a:t>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F463C-3169-4297-AE97-5DDC645A21AC}" type="slidenum">
              <a:rPr lang="en-US" smtClean="0"/>
              <a:t>‹#›</a:t>
            </a:fld>
            <a:endParaRPr lang="en-US"/>
          </a:p>
        </p:txBody>
      </p:sp>
    </p:spTree>
    <p:extLst>
      <p:ext uri="{BB962C8B-B14F-4D97-AF65-F5344CB8AC3E}">
        <p14:creationId xmlns:p14="http://schemas.microsoft.com/office/powerpoint/2010/main" val="2177677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7640E-C810-4207-A5FE-1262424843BB}" type="datetimeFigureOut">
              <a:rPr lang="en-US" smtClean="0"/>
              <a:t>10/8/2021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CF463C-3169-4297-AE97-5DDC645A21AC}" type="slidenum">
              <a:rPr lang="en-US" smtClean="0"/>
              <a:t>‹#›</a:t>
            </a:fld>
            <a:endParaRPr lang="en-US"/>
          </a:p>
        </p:txBody>
      </p:sp>
    </p:spTree>
    <p:extLst>
      <p:ext uri="{BB962C8B-B14F-4D97-AF65-F5344CB8AC3E}">
        <p14:creationId xmlns:p14="http://schemas.microsoft.com/office/powerpoint/2010/main" val="400618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714" y="1623105"/>
            <a:ext cx="9144000" cy="2387600"/>
          </a:xfrm>
        </p:spPr>
        <p:txBody>
          <a:bodyPr>
            <a:normAutofit fontScale="90000"/>
          </a:bodyPr>
          <a:lstStyle/>
          <a:p>
            <a:r>
              <a:rPr lang="en-US" b="1" dirty="0" smtClean="0"/>
              <a:t>Indian Food Image Classification with Transfer Learning</a:t>
            </a:r>
            <a:endParaRPr lang="en-US" dirty="0"/>
          </a:p>
        </p:txBody>
      </p:sp>
    </p:spTree>
    <p:extLst>
      <p:ext uri="{BB962C8B-B14F-4D97-AF65-F5344CB8AC3E}">
        <p14:creationId xmlns:p14="http://schemas.microsoft.com/office/powerpoint/2010/main" val="27769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a:t>
            </a:r>
            <a:r>
              <a:rPr lang="en-GB" b="1" dirty="0" smtClean="0"/>
              <a:t>dvantages</a:t>
            </a:r>
            <a:endParaRPr lang="en-US" b="1" dirty="0"/>
          </a:p>
        </p:txBody>
      </p:sp>
      <p:sp>
        <p:nvSpPr>
          <p:cNvPr id="3" name="Content Placeholder 2"/>
          <p:cNvSpPr>
            <a:spLocks noGrp="1"/>
          </p:cNvSpPr>
          <p:nvPr>
            <p:ph idx="1"/>
          </p:nvPr>
        </p:nvSpPr>
        <p:spPr/>
        <p:txBody>
          <a:bodyPr/>
          <a:lstStyle/>
          <a:p>
            <a:r>
              <a:rPr lang="en-GB" dirty="0" smtClean="0"/>
              <a:t>Easy to collect information about food and its recipes.</a:t>
            </a:r>
          </a:p>
          <a:p>
            <a:r>
              <a:rPr lang="en-GB" dirty="0" smtClean="0"/>
              <a:t>Time saving.</a:t>
            </a:r>
          </a:p>
          <a:p>
            <a:r>
              <a:rPr lang="en-GB" dirty="0"/>
              <a:t>It helps to take prevention to avoids diseases such as diabetes, blood pressure and so </a:t>
            </a:r>
            <a:r>
              <a:rPr lang="en-GB" dirty="0" smtClean="0"/>
              <a:t>on.</a:t>
            </a:r>
          </a:p>
          <a:p>
            <a:endParaRPr lang="en-GB" dirty="0" smtClean="0"/>
          </a:p>
        </p:txBody>
      </p:sp>
    </p:spTree>
    <p:extLst>
      <p:ext uri="{BB962C8B-B14F-4D97-AF65-F5344CB8AC3E}">
        <p14:creationId xmlns:p14="http://schemas.microsoft.com/office/powerpoint/2010/main" val="396123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Conclusion</a:t>
            </a:r>
            <a:endParaRPr lang="en-US" b="1" dirty="0"/>
          </a:p>
        </p:txBody>
      </p:sp>
      <p:sp>
        <p:nvSpPr>
          <p:cNvPr id="3" name="Content Placeholder 2"/>
          <p:cNvSpPr>
            <a:spLocks noGrp="1"/>
          </p:cNvSpPr>
          <p:nvPr>
            <p:ph idx="1"/>
          </p:nvPr>
        </p:nvSpPr>
        <p:spPr/>
        <p:txBody>
          <a:bodyPr/>
          <a:lstStyle/>
          <a:p>
            <a:pPr algn="just"/>
            <a:r>
              <a:rPr lang="en-US" dirty="0"/>
              <a:t>In this </a:t>
            </a:r>
            <a:r>
              <a:rPr lang="en-US" dirty="0" smtClean="0"/>
              <a:t>proposed system, </a:t>
            </a:r>
            <a:r>
              <a:rPr lang="en-US" dirty="0"/>
              <a:t>the Convolutional Neural Network, a Deep learning technique is used to classify the food images in to their respective classes. The dataset considered is the Indian food dataset and </a:t>
            </a:r>
            <a:r>
              <a:rPr lang="en-US" dirty="0" smtClean="0"/>
              <a:t>train dataset using CNN algorithm. </a:t>
            </a:r>
          </a:p>
          <a:p>
            <a:pPr algn="just"/>
            <a:r>
              <a:rPr lang="en-GB" dirty="0" smtClean="0"/>
              <a:t>Indian food image classification system, classify the which type of food and recipe and </a:t>
            </a:r>
            <a:r>
              <a:rPr lang="en-GB" dirty="0"/>
              <a:t>also to automatically analyse the dietary and calorie information.</a:t>
            </a:r>
            <a:endParaRPr lang="en-US" dirty="0"/>
          </a:p>
          <a:p>
            <a:pPr algn="just"/>
            <a:endParaRPr lang="en-US" dirty="0"/>
          </a:p>
        </p:txBody>
      </p:sp>
    </p:spTree>
    <p:extLst>
      <p:ext uri="{BB962C8B-B14F-4D97-AF65-F5344CB8AC3E}">
        <p14:creationId xmlns:p14="http://schemas.microsoft.com/office/powerpoint/2010/main" val="4235172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References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[1] David J. </a:t>
            </a:r>
            <a:r>
              <a:rPr lang="en-US" dirty="0" err="1"/>
              <a:t>Attokaren</a:t>
            </a:r>
            <a:r>
              <a:rPr lang="en-US" dirty="0"/>
              <a:t>, Ian G. </a:t>
            </a:r>
            <a:r>
              <a:rPr lang="en-US" dirty="0" err="1"/>
              <a:t>Fernandes</a:t>
            </a:r>
            <a:r>
              <a:rPr lang="en-US" dirty="0"/>
              <a:t>, A. </a:t>
            </a:r>
            <a:r>
              <a:rPr lang="en-US" dirty="0" err="1"/>
              <a:t>Sriram</a:t>
            </a:r>
            <a:r>
              <a:rPr lang="en-US" dirty="0"/>
              <a:t>, Y.V. </a:t>
            </a:r>
            <a:r>
              <a:rPr lang="en-US" dirty="0" err="1"/>
              <a:t>Srinivasa</a:t>
            </a:r>
            <a:r>
              <a:rPr lang="en-US" dirty="0"/>
              <a:t> Murthy, and </a:t>
            </a:r>
            <a:r>
              <a:rPr lang="en-US" dirty="0" err="1"/>
              <a:t>Shashidhar</a:t>
            </a:r>
            <a:r>
              <a:rPr lang="en-US" dirty="0"/>
              <a:t> G. </a:t>
            </a:r>
            <a:r>
              <a:rPr lang="en-US" dirty="0" err="1"/>
              <a:t>Koolagudi</a:t>
            </a:r>
            <a:r>
              <a:rPr lang="en-US" dirty="0"/>
              <a:t>, “Food Classification from Images Using Convolutional Neural Networks”, 2017.</a:t>
            </a:r>
          </a:p>
          <a:p>
            <a:pPr marL="0" indent="0">
              <a:buNone/>
            </a:pPr>
            <a:endParaRPr lang="en-US" dirty="0"/>
          </a:p>
          <a:p>
            <a:r>
              <a:rPr lang="en-US" dirty="0"/>
              <a:t>[2] </a:t>
            </a:r>
            <a:r>
              <a:rPr lang="en-US" dirty="0" err="1"/>
              <a:t>Bappaditya</a:t>
            </a:r>
            <a:r>
              <a:rPr lang="en-US" dirty="0"/>
              <a:t> </a:t>
            </a:r>
            <a:r>
              <a:rPr lang="en-US" dirty="0" err="1"/>
              <a:t>Mandal</a:t>
            </a:r>
            <a:r>
              <a:rPr lang="en-US" dirty="0"/>
              <a:t> , N. B. </a:t>
            </a:r>
            <a:r>
              <a:rPr lang="en-US" dirty="0" err="1"/>
              <a:t>Puhan</a:t>
            </a:r>
            <a:r>
              <a:rPr lang="en-US" dirty="0"/>
              <a:t> and </a:t>
            </a:r>
            <a:r>
              <a:rPr lang="en-US" dirty="0" err="1"/>
              <a:t>Avijit</a:t>
            </a:r>
            <a:r>
              <a:rPr lang="en-US" dirty="0"/>
              <a:t> </a:t>
            </a:r>
            <a:r>
              <a:rPr lang="en-US" dirty="0" err="1"/>
              <a:t>Verma</a:t>
            </a:r>
            <a:r>
              <a:rPr lang="en-US" dirty="0"/>
              <a:t>, “Deep Convolutional Generative Adversarial Network Based Food Recognition Using Partially Labeled Data”, 2018.</a:t>
            </a:r>
          </a:p>
          <a:p>
            <a:pPr marL="0" indent="0">
              <a:buNone/>
            </a:pPr>
            <a:endParaRPr lang="en-US" dirty="0"/>
          </a:p>
          <a:p>
            <a:r>
              <a:rPr lang="en-US" dirty="0"/>
              <a:t>[3] </a:t>
            </a:r>
            <a:r>
              <a:rPr lang="en-US" dirty="0" err="1"/>
              <a:t>Heng</a:t>
            </a:r>
            <a:r>
              <a:rPr lang="en-US" dirty="0"/>
              <a:t> Zhao , Kim-</a:t>
            </a:r>
            <a:r>
              <a:rPr lang="en-US" dirty="0" err="1"/>
              <a:t>Hui</a:t>
            </a:r>
            <a:r>
              <a:rPr lang="en-US" dirty="0"/>
              <a:t> Yap , Alex C. </a:t>
            </a:r>
            <a:r>
              <a:rPr lang="en-US" dirty="0" err="1"/>
              <a:t>Kot</a:t>
            </a:r>
            <a:r>
              <a:rPr lang="en-US" dirty="0"/>
              <a:t> , </a:t>
            </a:r>
            <a:r>
              <a:rPr lang="en-US" dirty="0" err="1"/>
              <a:t>Lingyu</a:t>
            </a:r>
            <a:r>
              <a:rPr lang="en-US" dirty="0"/>
              <a:t> </a:t>
            </a:r>
            <a:r>
              <a:rPr lang="en-US" dirty="0" err="1"/>
              <a:t>Duan</a:t>
            </a:r>
            <a:r>
              <a:rPr lang="en-US" dirty="0"/>
              <a:t> , Ngai-Man Cheung, “Few-shot and Many-shot Fusion Learning in Mobile Visual Food Recognition”, 2018.</a:t>
            </a:r>
          </a:p>
          <a:p>
            <a:endParaRPr lang="en-US" dirty="0"/>
          </a:p>
        </p:txBody>
      </p:sp>
    </p:spTree>
    <p:extLst>
      <p:ext uri="{BB962C8B-B14F-4D97-AF65-F5344CB8AC3E}">
        <p14:creationId xmlns:p14="http://schemas.microsoft.com/office/powerpoint/2010/main" val="156939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2565854"/>
            <a:ext cx="7260771" cy="1559832"/>
          </a:xfrm>
        </p:spPr>
        <p:txBody>
          <a:bodyPr>
            <a:normAutofit/>
          </a:bodyPr>
          <a:lstStyle/>
          <a:p>
            <a:pPr marL="0" indent="0">
              <a:buNone/>
            </a:pPr>
            <a:r>
              <a:rPr lang="en-GB" sz="8800" dirty="0" smtClean="0">
                <a:solidFill>
                  <a:srgbClr val="FF0000"/>
                </a:solidFill>
              </a:rPr>
              <a:t>Thank You……</a:t>
            </a:r>
            <a:endParaRPr lang="en-US" sz="8800" dirty="0">
              <a:solidFill>
                <a:srgbClr val="FF0000"/>
              </a:solidFill>
            </a:endParaRPr>
          </a:p>
        </p:txBody>
      </p:sp>
    </p:spTree>
    <p:extLst>
      <p:ext uri="{BB962C8B-B14F-4D97-AF65-F5344CB8AC3E}">
        <p14:creationId xmlns:p14="http://schemas.microsoft.com/office/powerpoint/2010/main" val="271194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Abstract</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The manually work is the these people have to get knowledge or information from different kind of sources like books, people, etc. But these is very difficult to find out answers for queries of about their issues. So from this food Recipe Management System project we are giving ultimate solution for all of them that is we are making application where each and every user can give input as image of food. And out system will show the recipe of the food. These application have username and password. For security purpose. and our application is contain  about all the food items with </a:t>
            </a:r>
            <a:r>
              <a:rPr lang="en-US" dirty="0" err="1" smtClean="0"/>
              <a:t>irrespect</a:t>
            </a:r>
            <a:r>
              <a:rPr lang="en-US" dirty="0" smtClean="0"/>
              <a:t> </a:t>
            </a:r>
            <a:r>
              <a:rPr lang="en-US" dirty="0"/>
              <a:t>of the region or country. so our application is open for any one with </a:t>
            </a:r>
            <a:r>
              <a:rPr lang="en-US" dirty="0" err="1"/>
              <a:t>irrespect</a:t>
            </a:r>
            <a:r>
              <a:rPr lang="en-US" dirty="0"/>
              <a:t> of country and region. To resolve the issues of the previous things we are not  providing any restriction for the user to see application</a:t>
            </a:r>
            <a:r>
              <a:rPr lang="en-US" dirty="0" smtClean="0"/>
              <a:t>. In this proposed system used CNN algorithm and train image dataset create model, then detect the output is food image classification.</a:t>
            </a:r>
            <a:r>
              <a:rPr lang="en-US" dirty="0"/>
              <a:t>	</a:t>
            </a:r>
          </a:p>
          <a:p>
            <a:pPr algn="just"/>
            <a:endParaRPr lang="en-US" dirty="0"/>
          </a:p>
        </p:txBody>
      </p:sp>
    </p:spTree>
    <p:extLst>
      <p:ext uri="{BB962C8B-B14F-4D97-AF65-F5344CB8AC3E}">
        <p14:creationId xmlns:p14="http://schemas.microsoft.com/office/powerpoint/2010/main" val="264188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Literature Survey</a:t>
            </a:r>
            <a:endParaRPr lang="en-US" b="1" dirty="0"/>
          </a:p>
        </p:txBody>
      </p:sp>
      <p:graphicFrame>
        <p:nvGraphicFramePr>
          <p:cNvPr id="4" name="Content Placeholder 3"/>
          <p:cNvGraphicFramePr>
            <a:graphicFrameLocks noGrp="1"/>
          </p:cNvGraphicFramePr>
          <p:nvPr>
            <p:ph idx="1"/>
            <p:extLst/>
          </p:nvPr>
        </p:nvGraphicFramePr>
        <p:xfrm>
          <a:off x="544285" y="1524000"/>
          <a:ext cx="11212287" cy="5064368"/>
        </p:xfrm>
        <a:graphic>
          <a:graphicData uri="http://schemas.openxmlformats.org/drawingml/2006/table">
            <a:tbl>
              <a:tblPr firstRow="1" firstCol="1" bandRow="1">
                <a:tableStyleId>{5C22544A-7EE6-4342-B048-85BDC9FD1C3A}</a:tableStyleId>
              </a:tblPr>
              <a:tblGrid>
                <a:gridCol w="1050053"/>
                <a:gridCol w="2532185"/>
                <a:gridCol w="2086708"/>
                <a:gridCol w="3575538"/>
                <a:gridCol w="1967803"/>
              </a:tblGrid>
              <a:tr h="315441">
                <a:tc>
                  <a:txBody>
                    <a:bodyPr/>
                    <a:lstStyle/>
                    <a:p>
                      <a:pPr marL="0" marR="0" algn="ctr">
                        <a:spcBef>
                          <a:spcPts val="0"/>
                        </a:spcBef>
                        <a:spcAft>
                          <a:spcPts val="0"/>
                        </a:spcAft>
                      </a:pPr>
                      <a:r>
                        <a:rPr lang="en-US" sz="1400" dirty="0">
                          <a:effectLst/>
                        </a:rPr>
                        <a:t>Sr. No.</a:t>
                      </a:r>
                      <a:endParaRPr lang="en-US" sz="1400" dirty="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Title &amp;year</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Author</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Description</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Advantage</a:t>
                      </a:r>
                      <a:endParaRPr lang="en-US" sz="1400">
                        <a:effectLst/>
                        <a:latin typeface="Times New Roman" panose="02020603050405020304" pitchFamily="18" charset="0"/>
                        <a:ea typeface="Batang"/>
                      </a:endParaRPr>
                    </a:p>
                  </a:txBody>
                  <a:tcPr marL="13345" marR="13345" marT="0" marB="0" anchor="ctr"/>
                </a:tc>
              </a:tr>
              <a:tr h="1403213">
                <a:tc>
                  <a:txBody>
                    <a:bodyPr/>
                    <a:lstStyle/>
                    <a:p>
                      <a:pPr marL="0" marR="0" algn="ctr">
                        <a:spcBef>
                          <a:spcPts val="0"/>
                        </a:spcBef>
                        <a:spcAft>
                          <a:spcPts val="0"/>
                        </a:spcAft>
                      </a:pPr>
                      <a:r>
                        <a:rPr lang="en-US" sz="1400">
                          <a:effectLst/>
                        </a:rPr>
                        <a:t>1.</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Food Classification from Images Using Convolutional Neural Networks</a:t>
                      </a:r>
                    </a:p>
                    <a:p>
                      <a:pPr marL="0" marR="0" algn="ctr">
                        <a:spcBef>
                          <a:spcPts val="0"/>
                        </a:spcBef>
                        <a:spcAft>
                          <a:spcPts val="0"/>
                        </a:spcAft>
                      </a:pPr>
                      <a:r>
                        <a:rPr lang="en-US" sz="1400">
                          <a:effectLst/>
                        </a:rPr>
                        <a:t>(2017)</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David J. Attokaren, Ian G. Fernandes, A. Sriram, Y.V. Srinivasa Murthy, and Shashidhar G. Koolagudi</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In this paper, The process of identifying food items from an image is quite an interesting field with various applications.</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dirty="0">
                          <a:effectLst/>
                        </a:rPr>
                        <a:t>Easy Identify Food </a:t>
                      </a:r>
                      <a:r>
                        <a:rPr lang="en-US" sz="1400" dirty="0" smtClean="0">
                          <a:effectLst/>
                        </a:rPr>
                        <a:t>Classification.</a:t>
                      </a:r>
                      <a:endParaRPr lang="en-US" sz="1400" dirty="0">
                        <a:effectLst/>
                      </a:endParaRPr>
                    </a:p>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Batang"/>
                      </a:endParaRPr>
                    </a:p>
                  </a:txBody>
                  <a:tcPr marL="13345" marR="13345" marT="0" marB="0" anchor="ctr"/>
                </a:tc>
              </a:tr>
              <a:tr h="1180840">
                <a:tc>
                  <a:txBody>
                    <a:bodyPr/>
                    <a:lstStyle/>
                    <a:p>
                      <a:pPr marL="0" marR="0" algn="ctr">
                        <a:spcBef>
                          <a:spcPts val="0"/>
                        </a:spcBef>
                        <a:spcAft>
                          <a:spcPts val="0"/>
                        </a:spcAft>
                      </a:pPr>
                      <a:r>
                        <a:rPr lang="en-US" sz="1400">
                          <a:effectLst/>
                        </a:rPr>
                        <a:t>2.</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dirty="0">
                          <a:effectLst/>
                        </a:rPr>
                        <a:t>Deep Convolutional Generative Adversarial Network Based Food Recognition Using Partially Labeled Data</a:t>
                      </a:r>
                    </a:p>
                    <a:p>
                      <a:pPr marL="0" marR="0" algn="ctr">
                        <a:spcBef>
                          <a:spcPts val="0"/>
                        </a:spcBef>
                        <a:spcAft>
                          <a:spcPts val="0"/>
                        </a:spcAft>
                      </a:pPr>
                      <a:r>
                        <a:rPr lang="en-US" sz="1400" dirty="0">
                          <a:effectLst/>
                        </a:rPr>
                        <a:t>(2018 )</a:t>
                      </a:r>
                      <a:endParaRPr lang="en-US" sz="1400" dirty="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Bappaditya Mandal , N. B. Puhan and Avijit Verma</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In recent works, convolutional neural networks (CNN) have been applied to this task with better results than all previously reported methods.infrastructures.</a:t>
                      </a:r>
                    </a:p>
                    <a:p>
                      <a:pPr marL="0" marR="0" algn="ctr">
                        <a:spcBef>
                          <a:spcPts val="0"/>
                        </a:spcBef>
                        <a:spcAft>
                          <a:spcPts val="0"/>
                        </a:spcAft>
                      </a:pPr>
                      <a:r>
                        <a:rPr lang="en-US" sz="1400">
                          <a:effectLst/>
                        </a:rPr>
                        <a:t> </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Easy Identify Food Recognition.</a:t>
                      </a:r>
                      <a:endParaRPr lang="en-US" sz="1400">
                        <a:effectLst/>
                        <a:latin typeface="Times New Roman" panose="02020603050405020304" pitchFamily="18" charset="0"/>
                        <a:ea typeface="Batang"/>
                      </a:endParaRPr>
                    </a:p>
                  </a:txBody>
                  <a:tcPr marL="13345" marR="13345" marT="0" marB="0" anchor="ctr"/>
                </a:tc>
              </a:tr>
              <a:tr h="2164874">
                <a:tc>
                  <a:txBody>
                    <a:bodyPr/>
                    <a:lstStyle/>
                    <a:p>
                      <a:pPr marL="0" marR="0" algn="ctr">
                        <a:spcBef>
                          <a:spcPts val="0"/>
                        </a:spcBef>
                        <a:spcAft>
                          <a:spcPts val="0"/>
                        </a:spcAft>
                      </a:pPr>
                      <a:r>
                        <a:rPr lang="en-US" sz="1400">
                          <a:effectLst/>
                        </a:rPr>
                        <a:t>3.</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Few-shot and Many-shot Fusion Learning in Mobile Visual Food Recognition</a:t>
                      </a:r>
                    </a:p>
                    <a:p>
                      <a:pPr marL="0" marR="0" algn="ctr">
                        <a:spcBef>
                          <a:spcPts val="0"/>
                        </a:spcBef>
                        <a:spcAft>
                          <a:spcPts val="0"/>
                        </a:spcAft>
                      </a:pPr>
                      <a:r>
                        <a:rPr lang="en-US" sz="1400">
                          <a:effectLst/>
                        </a:rPr>
                        <a:t>(2018) </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Heng Zhao , Kim-Hui Yap , Alex C. Kot , Lingyu Duan , Ngai-Man Cheung</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a:effectLst/>
                        </a:rPr>
                        <a:t>As a Result they are not amenable for deployment on mobile devices. In this paper, we address these issues by proposing a new few-shot and many-shot fusion learning for mobile visual food recognition, it has a compact framework and is able to learn from existing dataset categories, and also new food categories given only a few sample images.</a:t>
                      </a:r>
                      <a:endParaRPr lang="en-US" sz="1400">
                        <a:effectLst/>
                        <a:latin typeface="Times New Roman" panose="02020603050405020304" pitchFamily="18" charset="0"/>
                        <a:ea typeface="Batang"/>
                      </a:endParaRPr>
                    </a:p>
                  </a:txBody>
                  <a:tcPr marL="13345" marR="13345" marT="0" marB="0" anchor="ctr"/>
                </a:tc>
                <a:tc>
                  <a:txBody>
                    <a:bodyPr/>
                    <a:lstStyle/>
                    <a:p>
                      <a:pPr marL="0" marR="0" algn="ctr">
                        <a:spcBef>
                          <a:spcPts val="0"/>
                        </a:spcBef>
                        <a:spcAft>
                          <a:spcPts val="0"/>
                        </a:spcAft>
                      </a:pPr>
                      <a:r>
                        <a:rPr lang="en-US" sz="1400" dirty="0">
                          <a:effectLst/>
                        </a:rPr>
                        <a:t> </a:t>
                      </a:r>
                      <a:endParaRPr lang="en-US" sz="1400" dirty="0">
                        <a:effectLst/>
                        <a:latin typeface="Times New Roman" panose="02020603050405020304" pitchFamily="18" charset="0"/>
                        <a:ea typeface="Batang"/>
                      </a:endParaRPr>
                    </a:p>
                  </a:txBody>
                  <a:tcPr marL="13345" marR="13345" marT="0" marB="0" anchor="ctr"/>
                </a:tc>
              </a:tr>
            </a:tbl>
          </a:graphicData>
        </a:graphic>
      </p:graphicFrame>
    </p:spTree>
    <p:extLst>
      <p:ext uri="{BB962C8B-B14F-4D97-AF65-F5344CB8AC3E}">
        <p14:creationId xmlns:p14="http://schemas.microsoft.com/office/powerpoint/2010/main" val="411007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Introduction</a:t>
            </a: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Training of CNN for image classification can be done mainly in 2 ways: training the CNN from the scratch or using the concept of transfer learning. Transfer learning is a deep learning technique where a model is trained to learn and store the knowledge from one problem and use the same model to other similar problems. i.e., fine tuning already trained CNN models from the huge dataset to food image classification task. </a:t>
            </a:r>
            <a:endParaRPr lang="en-US" dirty="0" smtClean="0"/>
          </a:p>
          <a:p>
            <a:pPr algn="just"/>
            <a:r>
              <a:rPr lang="en-US" dirty="0" smtClean="0"/>
              <a:t>Through </a:t>
            </a:r>
            <a:r>
              <a:rPr lang="en-US" dirty="0"/>
              <a:t>this research an effort has been put to classify Indian food images into their respective classes using transfer learning. Image Classification with deep learning techniques such as Convolution neural network are getting incredible consideration because of their efficiency in learning and classifying complex features. A comparison has been made between the models with respect to accuracy and validation loss.</a:t>
            </a:r>
          </a:p>
          <a:p>
            <a:pPr algn="just"/>
            <a:r>
              <a:rPr lang="en-US" dirty="0"/>
              <a:t>Statistics show that 95% of the people do not follow any nutritional plan as these are very strict and restricts people from consuming their day-to-day food. Old aged who want to monitor their food intake, patients who want to monitor their health through food due to different dietary restrictions and mainly youth who want to track the calories and nutrition intake to maintain fitness, the importance of food classification has increased. Over the past couple of years, image based dietary and calories extraction has been a challenging task and a lot of research is going on the same.</a:t>
            </a:r>
          </a:p>
        </p:txBody>
      </p:sp>
    </p:spTree>
    <p:extLst>
      <p:ext uri="{BB962C8B-B14F-4D97-AF65-F5344CB8AC3E}">
        <p14:creationId xmlns:p14="http://schemas.microsoft.com/office/powerpoint/2010/main" val="414929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Objectives</a:t>
            </a:r>
            <a:endParaRPr lang="en-US" b="1" dirty="0"/>
          </a:p>
        </p:txBody>
      </p:sp>
      <p:sp>
        <p:nvSpPr>
          <p:cNvPr id="3" name="Content Placeholder 2"/>
          <p:cNvSpPr>
            <a:spLocks noGrp="1"/>
          </p:cNvSpPr>
          <p:nvPr>
            <p:ph idx="1"/>
          </p:nvPr>
        </p:nvSpPr>
        <p:spPr/>
        <p:txBody>
          <a:bodyPr>
            <a:normAutofit/>
          </a:bodyPr>
          <a:lstStyle/>
          <a:p>
            <a:pPr algn="just"/>
            <a:r>
              <a:rPr lang="en-GB" dirty="0" smtClean="0"/>
              <a:t>To Classify the Indian food.</a:t>
            </a:r>
          </a:p>
          <a:p>
            <a:pPr algn="just"/>
            <a:r>
              <a:rPr lang="en-GB" dirty="0" smtClean="0"/>
              <a:t>To predicate Food Recipes.</a:t>
            </a:r>
          </a:p>
          <a:p>
            <a:pPr algn="just"/>
            <a:r>
              <a:rPr lang="en-GB" dirty="0" smtClean="0"/>
              <a:t>To classify using CNN algorithm</a:t>
            </a:r>
          </a:p>
          <a:p>
            <a:pPr lvl="0" algn="just"/>
            <a:r>
              <a:rPr lang="en-US" dirty="0" smtClean="0"/>
              <a:t>Given </a:t>
            </a:r>
            <a:r>
              <a:rPr lang="en-US" dirty="0"/>
              <a:t>input as image of food like( </a:t>
            </a:r>
            <a:r>
              <a:rPr lang="en-US" dirty="0" err="1"/>
              <a:t>panner</a:t>
            </a:r>
            <a:r>
              <a:rPr lang="en-US" dirty="0"/>
              <a:t> tikka, </a:t>
            </a:r>
            <a:r>
              <a:rPr lang="en-US" dirty="0" err="1"/>
              <a:t>dum</a:t>
            </a:r>
            <a:r>
              <a:rPr lang="en-US" dirty="0"/>
              <a:t>-biryani, </a:t>
            </a:r>
            <a:r>
              <a:rPr lang="en-US" dirty="0" err="1"/>
              <a:t>alu</a:t>
            </a:r>
            <a:r>
              <a:rPr lang="en-US" dirty="0"/>
              <a:t> mutter </a:t>
            </a:r>
            <a:r>
              <a:rPr lang="en-US" dirty="0" err="1"/>
              <a:t>etc</a:t>
            </a:r>
            <a:r>
              <a:rPr lang="en-US" dirty="0"/>
              <a:t>) give output of Food Recipe.</a:t>
            </a:r>
          </a:p>
          <a:p>
            <a:pPr lvl="0" algn="just"/>
            <a:r>
              <a:rPr lang="en-US" dirty="0"/>
              <a:t>With current development universally in computing, now a day’s user interaction approaches with mouse, keyboard, touch-pens etc. are not sufficient.</a:t>
            </a:r>
          </a:p>
          <a:p>
            <a:pPr algn="just"/>
            <a:endParaRPr lang="en-GB" dirty="0" smtClean="0"/>
          </a:p>
          <a:p>
            <a:pPr algn="just"/>
            <a:endParaRPr lang="en-US" dirty="0"/>
          </a:p>
        </p:txBody>
      </p:sp>
    </p:spTree>
    <p:extLst>
      <p:ext uri="{BB962C8B-B14F-4D97-AF65-F5344CB8AC3E}">
        <p14:creationId xmlns:p14="http://schemas.microsoft.com/office/powerpoint/2010/main" val="366646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Methodology</a:t>
            </a:r>
            <a:endParaRPr lang="en-US" b="1" dirty="0"/>
          </a:p>
        </p:txBody>
      </p:sp>
      <p:sp>
        <p:nvSpPr>
          <p:cNvPr id="3" name="Content Placeholder 2"/>
          <p:cNvSpPr>
            <a:spLocks noGrp="1"/>
          </p:cNvSpPr>
          <p:nvPr>
            <p:ph idx="1"/>
          </p:nvPr>
        </p:nvSpPr>
        <p:spPr/>
        <p:txBody>
          <a:bodyPr>
            <a:normAutofit fontScale="70000" lnSpcReduction="20000"/>
          </a:bodyPr>
          <a:lstStyle/>
          <a:p>
            <a:r>
              <a:rPr lang="en-GB" b="1" dirty="0" smtClean="0"/>
              <a:t>CNN (Convolutional Neural Networks) –</a:t>
            </a:r>
          </a:p>
          <a:p>
            <a:pPr lvl="0" algn="just"/>
            <a:r>
              <a:rPr lang="en-GB" dirty="0">
                <a:cs typeface="Times New Roman" panose="02020603050405020304" pitchFamily="18" charset="0"/>
              </a:rPr>
              <a:t>Convolutional Neural Networks specialized for applications in image &amp; video recognition. CNN is mainly used in image analysis tasks like Image recognition, Object detection &amp; Segmentation.</a:t>
            </a:r>
            <a:endParaRPr lang="en-US" dirty="0">
              <a:cs typeface="Times New Roman" panose="02020603050405020304" pitchFamily="18" charset="0"/>
            </a:endParaRPr>
          </a:p>
          <a:p>
            <a:pPr lvl="0" algn="just"/>
            <a:r>
              <a:rPr lang="en-GB" dirty="0">
                <a:cs typeface="Times New Roman" panose="02020603050405020304" pitchFamily="18" charset="0"/>
              </a:rPr>
              <a:t>There are Four types of layers in Convolutional Neural Networks:</a:t>
            </a:r>
            <a:endParaRPr lang="en-US" dirty="0">
              <a:cs typeface="Times New Roman" panose="02020603050405020304" pitchFamily="18" charset="0"/>
            </a:endParaRPr>
          </a:p>
          <a:p>
            <a:pPr lvl="0" algn="just"/>
            <a:r>
              <a:rPr lang="en-GB" b="1" dirty="0">
                <a:cs typeface="Times New Roman" panose="02020603050405020304" pitchFamily="18" charset="0"/>
              </a:rPr>
              <a:t>1) Convolutional Layer: </a:t>
            </a:r>
            <a:r>
              <a:rPr lang="en-GB" dirty="0">
                <a:cs typeface="Times New Roman" panose="02020603050405020304" pitchFamily="18" charset="0"/>
              </a:rPr>
              <a:t>In a typical neural network each input neuron is connected to the next hidden layer. In CNN, only a small region of the input layer neurons connect to the neuron hidden layer.</a:t>
            </a:r>
            <a:endParaRPr lang="en-US" dirty="0">
              <a:cs typeface="Times New Roman" panose="02020603050405020304" pitchFamily="18" charset="0"/>
            </a:endParaRPr>
          </a:p>
          <a:p>
            <a:pPr lvl="0" algn="just"/>
            <a:r>
              <a:rPr lang="en-GB" b="1" dirty="0">
                <a:cs typeface="Times New Roman" panose="02020603050405020304" pitchFamily="18" charset="0"/>
              </a:rPr>
              <a:t>2) Pooling Layer: </a:t>
            </a:r>
            <a:r>
              <a:rPr lang="en-GB" dirty="0">
                <a:cs typeface="Times New Roman" panose="02020603050405020304" pitchFamily="18" charset="0"/>
              </a:rPr>
              <a:t>The pooling layer is used to reduce the dimensionality of the feature map. There will be multiple activation &amp; pooling layers inside the hidden layer of the CNN.</a:t>
            </a:r>
            <a:endParaRPr lang="en-US" dirty="0">
              <a:cs typeface="Times New Roman" panose="02020603050405020304" pitchFamily="18" charset="0"/>
            </a:endParaRPr>
          </a:p>
          <a:p>
            <a:pPr lvl="0" algn="just"/>
            <a:r>
              <a:rPr lang="en-GB" b="1" dirty="0">
                <a:cs typeface="Times New Roman" panose="02020603050405020304" pitchFamily="18" charset="0"/>
              </a:rPr>
              <a:t>3) Flatten: </a:t>
            </a:r>
            <a:r>
              <a:rPr lang="en-US" dirty="0">
                <a:cs typeface="Times New Roman" panose="02020603050405020304" pitchFamily="18" charset="0"/>
              </a:rPr>
              <a:t>Flattening is converting the data into a 1-dimensional array for inputting it to the next layer. We flatten the output of the convolutional layers to create a single long feature vector. </a:t>
            </a:r>
          </a:p>
          <a:p>
            <a:pPr lvl="0" algn="just"/>
            <a:r>
              <a:rPr lang="en-GB" b="1" dirty="0">
                <a:cs typeface="Times New Roman" panose="02020603050405020304" pitchFamily="18" charset="0"/>
              </a:rPr>
              <a:t>4) Fully-Connected layer:</a:t>
            </a:r>
            <a:r>
              <a:rPr lang="en-GB" dirty="0">
                <a:cs typeface="Times New Roman" panose="02020603050405020304" pitchFamily="18" charset="0"/>
              </a:rPr>
              <a:t> Fully Connected Layers form the last few layers in the network. The input to the fully connected layer is the output from the final Pooling or Convolutional Layer, which is flattened and then fed into the fully connected layer.</a:t>
            </a:r>
            <a:endParaRPr lang="en-US" dirty="0">
              <a:cs typeface="Times New Roman" panose="02020603050405020304" pitchFamily="18" charset="0"/>
            </a:endParaRPr>
          </a:p>
          <a:p>
            <a:pPr algn="just"/>
            <a:endParaRPr lang="en-US" dirty="0">
              <a:cs typeface="Times New Roman" panose="02020603050405020304" pitchFamily="18" charset="0"/>
            </a:endParaRPr>
          </a:p>
          <a:p>
            <a:endParaRPr lang="en-GB" dirty="0" smtClean="0"/>
          </a:p>
          <a:p>
            <a:endParaRPr lang="en-US" dirty="0"/>
          </a:p>
        </p:txBody>
      </p:sp>
    </p:spTree>
    <p:extLst>
      <p:ext uri="{BB962C8B-B14F-4D97-AF65-F5344CB8AC3E}">
        <p14:creationId xmlns:p14="http://schemas.microsoft.com/office/powerpoint/2010/main" val="2928199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Proposed System Architecture &amp; Explanation</a:t>
            </a:r>
            <a:endParaRPr lang="en-US" b="1"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09962" y="2460173"/>
            <a:ext cx="4867275" cy="3450770"/>
          </a:xfrm>
          <a:prstGeom prst="rect">
            <a:avLst/>
          </a:prstGeom>
        </p:spPr>
      </p:pic>
      <p:sp>
        <p:nvSpPr>
          <p:cNvPr id="5" name="TextBox 4"/>
          <p:cNvSpPr txBox="1"/>
          <p:nvPr/>
        </p:nvSpPr>
        <p:spPr>
          <a:xfrm>
            <a:off x="957943" y="1690688"/>
            <a:ext cx="2253343" cy="369332"/>
          </a:xfrm>
          <a:prstGeom prst="rect">
            <a:avLst/>
          </a:prstGeom>
          <a:noFill/>
        </p:spPr>
        <p:txBody>
          <a:bodyPr wrap="square" rtlCol="0">
            <a:spAutoFit/>
          </a:bodyPr>
          <a:lstStyle/>
          <a:p>
            <a:r>
              <a:rPr lang="en-GB" b="1" dirty="0" smtClean="0"/>
              <a:t>System Architecture –</a:t>
            </a:r>
          </a:p>
        </p:txBody>
      </p:sp>
    </p:spTree>
    <p:extLst>
      <p:ext uri="{BB962C8B-B14F-4D97-AF65-F5344CB8AC3E}">
        <p14:creationId xmlns:p14="http://schemas.microsoft.com/office/powerpoint/2010/main" val="111888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Proposed System Architecture &amp; Explanation</a:t>
            </a:r>
            <a:endParaRPr lang="en-US" b="1" dirty="0"/>
          </a:p>
        </p:txBody>
      </p:sp>
      <p:sp>
        <p:nvSpPr>
          <p:cNvPr id="6" name="Rectangle 5"/>
          <p:cNvSpPr/>
          <p:nvPr/>
        </p:nvSpPr>
        <p:spPr>
          <a:xfrm>
            <a:off x="559419" y="1690688"/>
            <a:ext cx="11073162" cy="4524315"/>
          </a:xfrm>
          <a:prstGeom prst="rect">
            <a:avLst/>
          </a:prstGeom>
        </p:spPr>
        <p:txBody>
          <a:bodyPr wrap="square">
            <a:spAutoFit/>
          </a:bodyPr>
          <a:lstStyle/>
          <a:p>
            <a:pPr marL="342900" indent="-342900" algn="just">
              <a:buFont typeface="Arial" panose="020B0604020202020204" pitchFamily="34" charset="0"/>
              <a:buChar char="•"/>
            </a:pPr>
            <a:r>
              <a:rPr lang="en-GB" sz="2400" dirty="0">
                <a:latin typeface="Times New Roman" panose="02020603050405020304" pitchFamily="18" charset="0"/>
                <a:ea typeface="Batang"/>
              </a:rPr>
              <a:t>In this system, first input as </a:t>
            </a:r>
            <a:r>
              <a:rPr lang="en-GB" sz="2400" dirty="0" smtClean="0">
                <a:latin typeface="Times New Roman" panose="02020603050405020304" pitchFamily="18" charset="0"/>
                <a:ea typeface="Batang"/>
              </a:rPr>
              <a:t>Image dataset </a:t>
            </a:r>
            <a:r>
              <a:rPr lang="en-GB" sz="2400" dirty="0">
                <a:latin typeface="Times New Roman" panose="02020603050405020304" pitchFamily="18" charset="0"/>
                <a:ea typeface="Batang"/>
              </a:rPr>
              <a:t>provide machine then next step </a:t>
            </a:r>
            <a:r>
              <a:rPr lang="en-GB" sz="2400" dirty="0" smtClean="0">
                <a:latin typeface="Times New Roman" panose="02020603050405020304" pitchFamily="18" charset="0"/>
                <a:ea typeface="Batang"/>
              </a:rPr>
              <a:t>is pre-processing</a:t>
            </a:r>
            <a:r>
              <a:rPr lang="en-GB" sz="2400" dirty="0">
                <a:latin typeface="Times New Roman" panose="02020603050405020304" pitchFamily="18" charset="0"/>
                <a:ea typeface="Batang"/>
              </a:rPr>
              <a:t>. </a:t>
            </a:r>
          </a:p>
          <a:p>
            <a:pPr marL="342900" indent="-342900" algn="just">
              <a:buFont typeface="Arial" panose="020B0604020202020204" pitchFamily="34" charset="0"/>
              <a:buChar char="•"/>
            </a:pPr>
            <a:r>
              <a:rPr lang="en-GB" sz="2400" dirty="0">
                <a:latin typeface="Times New Roman" panose="02020603050405020304" pitchFamily="18" charset="0"/>
                <a:ea typeface="Batang"/>
              </a:rPr>
              <a:t>Pre-processing Phase is remove the noise from the data, rescale, </a:t>
            </a:r>
            <a:r>
              <a:rPr lang="en-GB" sz="2400" dirty="0" smtClean="0">
                <a:latin typeface="Times New Roman" panose="02020603050405020304" pitchFamily="18" charset="0"/>
                <a:ea typeface="Batang"/>
              </a:rPr>
              <a:t>resize image dataset.</a:t>
            </a:r>
            <a:endParaRPr lang="en-GB" sz="2400" dirty="0">
              <a:latin typeface="Times New Roman" panose="02020603050405020304" pitchFamily="18" charset="0"/>
              <a:ea typeface="Batang"/>
            </a:endParaRPr>
          </a:p>
          <a:p>
            <a:pPr marL="342900" indent="-342900" algn="just">
              <a:buFont typeface="Arial" panose="020B0604020202020204" pitchFamily="34" charset="0"/>
              <a:buChar char="•"/>
            </a:pPr>
            <a:r>
              <a:rPr lang="en-GB" sz="2400" dirty="0">
                <a:latin typeface="Times New Roman" panose="02020603050405020304" pitchFamily="18" charset="0"/>
                <a:ea typeface="Batang"/>
              </a:rPr>
              <a:t>Then </a:t>
            </a:r>
            <a:r>
              <a:rPr lang="en-GB" sz="2400" dirty="0" smtClean="0">
                <a:latin typeface="Times New Roman" panose="02020603050405020304" pitchFamily="18" charset="0"/>
                <a:ea typeface="Batang"/>
              </a:rPr>
              <a:t>Feature </a:t>
            </a:r>
            <a:r>
              <a:rPr lang="en-GB" sz="2400" dirty="0">
                <a:latin typeface="Times New Roman" panose="02020603050405020304" pitchFamily="18" charset="0"/>
                <a:ea typeface="Batang"/>
              </a:rPr>
              <a:t>Extraction is to extract features like edges, size etc. </a:t>
            </a:r>
            <a:r>
              <a:rPr lang="en-GB" sz="2400" dirty="0" smtClean="0">
                <a:latin typeface="Times New Roman" panose="02020603050405020304" pitchFamily="18" charset="0"/>
                <a:ea typeface="Batang"/>
              </a:rPr>
              <a:t>from dataset.</a:t>
            </a:r>
            <a:endParaRPr lang="en-GB" sz="2400" dirty="0">
              <a:latin typeface="Times New Roman" panose="02020603050405020304" pitchFamily="18" charset="0"/>
              <a:ea typeface="Batang"/>
            </a:endParaRPr>
          </a:p>
          <a:p>
            <a:pPr marL="342900" indent="-342900" algn="just">
              <a:buFont typeface="Arial" panose="020B0604020202020204" pitchFamily="34" charset="0"/>
              <a:buChar char="•"/>
            </a:pPr>
            <a:r>
              <a:rPr lang="en-GB" sz="2400" dirty="0">
                <a:latin typeface="Times New Roman" panose="02020603050405020304" pitchFamily="18" charset="0"/>
                <a:ea typeface="Batang"/>
              </a:rPr>
              <a:t>After Feature Extraction next step is segmentation. In segmentation </a:t>
            </a:r>
            <a:r>
              <a:rPr lang="en-GB" sz="2400" dirty="0" smtClean="0">
                <a:latin typeface="Times New Roman" panose="02020603050405020304" pitchFamily="18" charset="0"/>
                <a:ea typeface="Batang"/>
              </a:rPr>
              <a:t>we divide </a:t>
            </a:r>
            <a:r>
              <a:rPr lang="en-GB" sz="2400" dirty="0">
                <a:latin typeface="Times New Roman" panose="02020603050405020304" pitchFamily="18" charset="0"/>
                <a:ea typeface="Batang"/>
              </a:rPr>
              <a:t>image multiple parts</a:t>
            </a:r>
            <a:r>
              <a:rPr lang="en-GB" sz="2400" dirty="0" smtClean="0">
                <a:latin typeface="Times New Roman" panose="02020603050405020304" pitchFamily="18" charset="0"/>
                <a:ea typeface="Batang"/>
              </a:rPr>
              <a:t>.</a:t>
            </a:r>
            <a:endParaRPr lang="en-GB" sz="2400" dirty="0">
              <a:latin typeface="Times New Roman" panose="02020603050405020304" pitchFamily="18" charset="0"/>
              <a:ea typeface="Batang"/>
            </a:endParaRPr>
          </a:p>
          <a:p>
            <a:pPr marL="342900" indent="-342900" algn="just">
              <a:buFont typeface="Arial" panose="020B0604020202020204" pitchFamily="34" charset="0"/>
              <a:buChar char="•"/>
            </a:pPr>
            <a:r>
              <a:rPr lang="en-GB" sz="2400" dirty="0">
                <a:latin typeface="Times New Roman" panose="02020603050405020304" pitchFamily="18" charset="0"/>
                <a:ea typeface="Batang"/>
              </a:rPr>
              <a:t>Then after the all steps done we used classifier for the classification. </a:t>
            </a:r>
            <a:r>
              <a:rPr lang="en-GB" sz="2400" dirty="0" smtClean="0">
                <a:latin typeface="Times New Roman" panose="02020603050405020304" pitchFamily="18" charset="0"/>
                <a:ea typeface="Batang"/>
              </a:rPr>
              <a:t>We used </a:t>
            </a:r>
            <a:r>
              <a:rPr lang="en-GB" sz="2400" dirty="0">
                <a:latin typeface="Times New Roman" panose="02020603050405020304" pitchFamily="18" charset="0"/>
                <a:ea typeface="Batang"/>
              </a:rPr>
              <a:t>CNN </a:t>
            </a:r>
            <a:r>
              <a:rPr lang="en-GB" sz="2400" dirty="0" smtClean="0">
                <a:latin typeface="Times New Roman" panose="02020603050405020304" pitchFamily="18" charset="0"/>
                <a:ea typeface="Batang"/>
              </a:rPr>
              <a:t>algorithm </a:t>
            </a:r>
            <a:r>
              <a:rPr lang="en-GB" sz="2400" dirty="0">
                <a:latin typeface="Times New Roman" panose="02020603050405020304" pitchFamily="18" charset="0"/>
                <a:ea typeface="Batang"/>
              </a:rPr>
              <a:t>for the classification. </a:t>
            </a:r>
            <a:r>
              <a:rPr lang="en-GB" sz="2400" dirty="0" smtClean="0">
                <a:latin typeface="Times New Roman" panose="02020603050405020304" pitchFamily="18" charset="0"/>
                <a:ea typeface="Batang"/>
              </a:rPr>
              <a:t>Classification is </a:t>
            </a:r>
            <a:r>
              <a:rPr lang="en-GB" sz="2400" dirty="0">
                <a:latin typeface="Times New Roman" panose="02020603050405020304" pitchFamily="18" charset="0"/>
                <a:ea typeface="Batang"/>
              </a:rPr>
              <a:t>process of categorizing and labelling groups of pixels or vectors </a:t>
            </a:r>
            <a:r>
              <a:rPr lang="en-GB" sz="2400" dirty="0" smtClean="0">
                <a:latin typeface="Times New Roman" panose="02020603050405020304" pitchFamily="18" charset="0"/>
                <a:ea typeface="Batang"/>
              </a:rPr>
              <a:t>within an </a:t>
            </a:r>
            <a:r>
              <a:rPr lang="en-GB" sz="2400" dirty="0">
                <a:latin typeface="Times New Roman" panose="02020603050405020304" pitchFamily="18" charset="0"/>
                <a:ea typeface="Batang"/>
              </a:rPr>
              <a:t>image based on specific rules.</a:t>
            </a:r>
          </a:p>
          <a:p>
            <a:pPr marL="342900" indent="-342900" algn="just">
              <a:buFont typeface="Arial" panose="020B0604020202020204" pitchFamily="34" charset="0"/>
              <a:buChar char="•"/>
            </a:pPr>
            <a:r>
              <a:rPr lang="en-GB" sz="2400" dirty="0" smtClean="0">
                <a:latin typeface="Times New Roman" panose="02020603050405020304" pitchFamily="18" charset="0"/>
                <a:ea typeface="Batang"/>
              </a:rPr>
              <a:t>After </a:t>
            </a:r>
            <a:r>
              <a:rPr lang="en-GB" sz="2400" dirty="0">
                <a:latin typeface="Times New Roman" panose="02020603050405020304" pitchFamily="18" charset="0"/>
                <a:ea typeface="Batang"/>
              </a:rPr>
              <a:t>All The Training Phase Done Machine create model Then </a:t>
            </a:r>
            <a:r>
              <a:rPr lang="en-GB" sz="2400" dirty="0" smtClean="0">
                <a:latin typeface="Times New Roman" panose="02020603050405020304" pitchFamily="18" charset="0"/>
                <a:ea typeface="Batang"/>
              </a:rPr>
              <a:t>Model Goes </a:t>
            </a:r>
            <a:r>
              <a:rPr lang="en-GB" sz="2400" dirty="0">
                <a:latin typeface="Times New Roman" panose="02020603050405020304" pitchFamily="18" charset="0"/>
                <a:ea typeface="Batang"/>
              </a:rPr>
              <a:t>To testing Phase and Then Output Provide To user</a:t>
            </a:r>
            <a:r>
              <a:rPr lang="en-GB" sz="2400" dirty="0" smtClean="0">
                <a:latin typeface="Times New Roman" panose="02020603050405020304" pitchFamily="18" charset="0"/>
                <a:ea typeface="Batang"/>
              </a:rPr>
              <a:t>.</a:t>
            </a:r>
            <a:endParaRPr lang="en-GB" sz="2400" dirty="0">
              <a:latin typeface="Times New Roman" panose="02020603050405020304" pitchFamily="18" charset="0"/>
              <a:ea typeface="Batang"/>
            </a:endParaRPr>
          </a:p>
          <a:p>
            <a:pPr marL="342900" indent="-342900" algn="just">
              <a:buFont typeface="Arial" panose="020B0604020202020204" pitchFamily="34" charset="0"/>
              <a:buChar char="•"/>
            </a:pPr>
            <a:r>
              <a:rPr lang="en-GB" sz="2400" dirty="0">
                <a:latin typeface="Times New Roman" panose="02020603050405020304" pitchFamily="18" charset="0"/>
                <a:ea typeface="Batang"/>
              </a:rPr>
              <a:t>Output is to </a:t>
            </a:r>
            <a:r>
              <a:rPr lang="en-GB" sz="2400" dirty="0" smtClean="0">
                <a:latin typeface="Times New Roman" panose="02020603050405020304" pitchFamily="18" charset="0"/>
                <a:ea typeface="Batang"/>
              </a:rPr>
              <a:t>Classify the Food and its recipes and in details .</a:t>
            </a:r>
            <a:endParaRPr lang="en-US" sz="2400" dirty="0"/>
          </a:p>
        </p:txBody>
      </p:sp>
    </p:spTree>
    <p:extLst>
      <p:ext uri="{BB962C8B-B14F-4D97-AF65-F5344CB8AC3E}">
        <p14:creationId xmlns:p14="http://schemas.microsoft.com/office/powerpoint/2010/main" val="78245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Proposed System Modules</a:t>
            </a:r>
            <a:endParaRPr lang="en-US" b="1" dirty="0"/>
          </a:p>
        </p:txBody>
      </p:sp>
      <p:sp>
        <p:nvSpPr>
          <p:cNvPr id="3" name="Content Placeholder 2"/>
          <p:cNvSpPr>
            <a:spLocks noGrp="1"/>
          </p:cNvSpPr>
          <p:nvPr>
            <p:ph idx="1"/>
          </p:nvPr>
        </p:nvSpPr>
        <p:spPr/>
        <p:txBody>
          <a:bodyPr/>
          <a:lstStyle/>
          <a:p>
            <a:r>
              <a:rPr lang="en-GB" dirty="0" smtClean="0"/>
              <a:t>Dataset</a:t>
            </a:r>
          </a:p>
          <a:p>
            <a:r>
              <a:rPr lang="en-GB" dirty="0" smtClean="0"/>
              <a:t>Image Pre-processing</a:t>
            </a:r>
          </a:p>
          <a:p>
            <a:r>
              <a:rPr lang="en-GB" dirty="0" smtClean="0"/>
              <a:t>Feature Extraction</a:t>
            </a:r>
          </a:p>
          <a:p>
            <a:r>
              <a:rPr lang="en-GB" dirty="0" smtClean="0"/>
              <a:t>Classification (CNN Model)</a:t>
            </a:r>
          </a:p>
          <a:p>
            <a:r>
              <a:rPr lang="en-GB" dirty="0" smtClean="0"/>
              <a:t>GUI </a:t>
            </a:r>
            <a:endParaRPr lang="en-US" dirty="0"/>
          </a:p>
        </p:txBody>
      </p:sp>
    </p:spTree>
    <p:extLst>
      <p:ext uri="{BB962C8B-B14F-4D97-AF65-F5344CB8AC3E}">
        <p14:creationId xmlns:p14="http://schemas.microsoft.com/office/powerpoint/2010/main" val="423813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1098</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Batang</vt:lpstr>
      <vt:lpstr>Calibri</vt:lpstr>
      <vt:lpstr>Calibri Light</vt:lpstr>
      <vt:lpstr>Times New Roman</vt:lpstr>
      <vt:lpstr>Office Theme</vt:lpstr>
      <vt:lpstr>Indian Food Image Classification with Transfer Learning</vt:lpstr>
      <vt:lpstr>Abstract</vt:lpstr>
      <vt:lpstr>Literature Survey</vt:lpstr>
      <vt:lpstr>Introduction</vt:lpstr>
      <vt:lpstr>Objectives</vt:lpstr>
      <vt:lpstr>Methodology</vt:lpstr>
      <vt:lpstr>Proposed System Architecture &amp; Explanation</vt:lpstr>
      <vt:lpstr>Proposed System Architecture &amp; Explanation</vt:lpstr>
      <vt:lpstr>Proposed System Modules</vt:lpstr>
      <vt:lpstr>Advantages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Food Image Classification with Transfer Learning</dc:title>
  <dc:creator>Admin</dc:creator>
  <cp:lastModifiedBy>Admin</cp:lastModifiedBy>
  <cp:revision>9</cp:revision>
  <dcterms:created xsi:type="dcterms:W3CDTF">2021-10-08T13:23:59Z</dcterms:created>
  <dcterms:modified xsi:type="dcterms:W3CDTF">2021-10-09T06:19:21Z</dcterms:modified>
</cp:coreProperties>
</file>