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8" r:id="rId2"/>
    <p:sldId id="260" r:id="rId3"/>
    <p:sldId id="262" r:id="rId4"/>
    <p:sldId id="264" r:id="rId5"/>
    <p:sldId id="261" r:id="rId6"/>
    <p:sldId id="263" r:id="rId7"/>
    <p:sldId id="275" r:id="rId8"/>
    <p:sldId id="265" r:id="rId9"/>
    <p:sldId id="276" r:id="rId10"/>
    <p:sldId id="285" r:id="rId11"/>
    <p:sldId id="284" r:id="rId12"/>
    <p:sldId id="277" r:id="rId13"/>
    <p:sldId id="287" r:id="rId14"/>
    <p:sldId id="288" r:id="rId15"/>
    <p:sldId id="289" r:id="rId16"/>
    <p:sldId id="290" r:id="rId17"/>
    <p:sldId id="291" r:id="rId18"/>
    <p:sldId id="292" r:id="rId19"/>
    <p:sldId id="270" r:id="rId20"/>
    <p:sldId id="279"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C7E70-E228-43EB-B900-D6C7B5FC3FD2}" type="datetimeFigureOut">
              <a:rPr lang="en-IN" smtClean="0"/>
              <a:t>08-08-2022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2380E-7E4B-459B-9301-3F1DBE30688A}" type="slidenum">
              <a:rPr lang="en-IN" smtClean="0"/>
              <a:t>‹#›</a:t>
            </a:fld>
            <a:endParaRPr lang="en-IN"/>
          </a:p>
        </p:txBody>
      </p:sp>
    </p:spTree>
    <p:extLst>
      <p:ext uri="{BB962C8B-B14F-4D97-AF65-F5344CB8AC3E}">
        <p14:creationId xmlns:p14="http://schemas.microsoft.com/office/powerpoint/2010/main" val="2208395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1769D9-C0C7-4CC5-98FA-23D76E6F748F}" type="slidenum">
              <a:rPr lang="en-US" smtClean="0"/>
              <a:t>2</a:t>
            </a:fld>
            <a:endParaRPr lang="en-US" dirty="0"/>
          </a:p>
        </p:txBody>
      </p:sp>
      <p:sp>
        <p:nvSpPr>
          <p:cNvPr id="5" name="Date Placeholder 4"/>
          <p:cNvSpPr>
            <a:spLocks noGrp="1"/>
          </p:cNvSpPr>
          <p:nvPr>
            <p:ph type="dt" idx="11"/>
          </p:nvPr>
        </p:nvSpPr>
        <p:spPr/>
        <p:txBody>
          <a:bodyPr/>
          <a:lstStyle/>
          <a:p>
            <a:fld id="{A642D116-10B9-49C7-9228-32DFA8B07421}" type="datetimeFigureOut">
              <a:rPr lang="en-US" smtClean="0"/>
              <a:t>8/8/2022</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37B1178-8CF2-4CC4-8272-62C59E5631EC}"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37B1178-8CF2-4CC4-8272-62C59E5631EC}"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37B1178-8CF2-4CC4-8272-62C59E5631EC}"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37B1178-8CF2-4CC4-8272-62C59E5631EC}"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B1178-8CF2-4CC4-8272-62C59E5631EC}"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37B1178-8CF2-4CC4-8272-62C59E5631EC}"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37B1178-8CF2-4CC4-8272-62C59E5631EC}"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37B1178-8CF2-4CC4-8272-62C59E5631EC}" type="datetimeFigureOut">
              <a:rPr lang="en-IN" smtClean="0"/>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B1178-8CF2-4CC4-8272-62C59E5631EC}" type="datetimeFigureOut">
              <a:rPr lang="en-IN" smtClean="0"/>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B1178-8CF2-4CC4-8272-62C59E5631EC}"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7B1178-8CF2-4CC4-8272-62C59E5631EC}"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0170BB-257E-4567-A884-51BF17AA2ED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B1178-8CF2-4CC4-8272-62C59E5631EC}" type="datetimeFigureOut">
              <a:rPr lang="en-IN" smtClean="0"/>
              <a:t>08-08-2022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170BB-257E-4567-A884-51BF17AA2ED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219080" y="-1018440"/>
            <a:ext cx="9448560" cy="8258400"/>
          </a:xfrm>
          <a:prstGeom prst="rect">
            <a:avLst/>
          </a:prstGeom>
          <a:noFill/>
          <a:ln>
            <a:noFill/>
          </a:ln>
        </p:spPr>
        <p:txBody>
          <a:bodyPr lIns="90000" tIns="45000" rIns="90000" bIns="45000"/>
          <a:lstStyle/>
          <a:p>
            <a:pPr algn="ctr">
              <a:lnSpc>
                <a:spcPct val="100000"/>
              </a:lnSpc>
            </a:pPr>
            <a:r>
              <a:rPr lang="en-IN" b="1" dirty="0">
                <a:solidFill>
                  <a:srgbClr val="000000"/>
                </a:solidFill>
                <a:latin typeface="Arial" panose="020B0604020202020204"/>
              </a:rPr>
              <a:t>
</a:t>
            </a:r>
            <a:r>
              <a:rPr lang="en-IN" dirty="0">
                <a:solidFill>
                  <a:srgbClr val="000000"/>
                </a:solidFill>
                <a:latin typeface="Arial" panose="020B0604020202020204"/>
              </a:rPr>
              <a:t>
</a:t>
            </a:r>
          </a:p>
          <a:p>
            <a:pPr algn="ctr">
              <a:lnSpc>
                <a:spcPct val="100000"/>
              </a:lnSpc>
            </a:pPr>
            <a:endParaRPr lang="en-IN" dirty="0">
              <a:solidFill>
                <a:srgbClr val="000000"/>
              </a:solidFill>
              <a:latin typeface="Arial" panose="020B0604020202020204"/>
            </a:endParaRPr>
          </a:p>
          <a:p>
            <a:pPr algn="ctr">
              <a:lnSpc>
                <a:spcPct val="100000"/>
              </a:lnSpc>
            </a:pPr>
            <a:endParaRPr lang="en-IN" dirty="0">
              <a:solidFill>
                <a:srgbClr val="000000"/>
              </a:solidFill>
              <a:latin typeface="Arial" panose="020B0604020202020204"/>
            </a:endParaRPr>
          </a:p>
          <a:p>
            <a:pPr algn="ctr">
              <a:lnSpc>
                <a:spcPct val="100000"/>
              </a:lnSpc>
            </a:pPr>
            <a:endParaRPr lang="en-IN" dirty="0">
              <a:solidFill>
                <a:srgbClr val="000000"/>
              </a:solidFill>
              <a:latin typeface="Times New Roman" panose="02020603050405020304" pitchFamily="18" charset="0"/>
              <a:cs typeface="Times New Roman" panose="02020603050405020304" pitchFamily="18" charset="0"/>
            </a:endParaRPr>
          </a:p>
          <a:p>
            <a:pPr algn="ctr">
              <a:lnSpc>
                <a:spcPct val="100000"/>
              </a:lnSpc>
            </a:pPr>
            <a:r>
              <a:rPr lang="en-IN"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Indian Food Image Classification with Transfer Learning</a:t>
            </a:r>
            <a:r>
              <a:rPr lang="en-IN" sz="2000" b="1" dirty="0">
                <a:solidFill>
                  <a:srgbClr val="000000"/>
                </a:solidFill>
                <a:latin typeface="Times New Roman" panose="02020603050405020304" pitchFamily="18" charset="0"/>
                <a:cs typeface="Times New Roman" panose="02020603050405020304" pitchFamily="18" charset="0"/>
              </a:rPr>
              <a:t>”</a:t>
            </a:r>
            <a:r>
              <a:rPr lang="en-IN" sz="2000" dirty="0">
                <a:solidFill>
                  <a:srgbClr val="7030A0"/>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algn="ctr">
              <a:lnSpc>
                <a:spcPct val="100000"/>
              </a:lnSpc>
            </a:pPr>
            <a:r>
              <a:rPr lang="en-IN"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7" name="Rectangle 6"/>
          <p:cNvSpPr/>
          <p:nvPr/>
        </p:nvSpPr>
        <p:spPr>
          <a:xfrm>
            <a:off x="4648200" y="1219200"/>
            <a:ext cx="2591222" cy="369332"/>
          </a:xfrm>
          <a:prstGeom prst="rect">
            <a:avLst/>
          </a:prstGeom>
        </p:spPr>
        <p:txBody>
          <a:bodyPr wrap="square">
            <a:spAutoFit/>
          </a:bodyPr>
          <a:lstStyle/>
          <a:p>
            <a:r>
              <a:rPr lang="en-IN" b="1" dirty="0">
                <a:solidFill>
                  <a:srgbClr val="000000"/>
                </a:solidFill>
                <a:latin typeface="Times New Roman" panose="02020603050405020304" pitchFamily="18" charset="0"/>
                <a:cs typeface="Times New Roman" panose="02020603050405020304" pitchFamily="18" charset="0"/>
              </a:rPr>
              <a:t>A PRESENTATION ON</a:t>
            </a:r>
            <a:endParaRPr lang="en-US"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28F92CFF-98DC-4DA2-A05F-B6090B7CF501}" type="slidenum">
              <a:rPr lang="en-US" smtClean="0"/>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3" name="Content Placeholder 2"/>
          <p:cNvSpPr>
            <a:spLocks noGrp="1"/>
          </p:cNvSpPr>
          <p:nvPr>
            <p:ph idx="1"/>
          </p:nvPr>
        </p:nvSpPr>
        <p:spPr/>
        <p:txBody>
          <a:bodyPr/>
          <a:lstStyle/>
          <a:p>
            <a:r>
              <a:rPr lang="en-US"/>
              <a:t>  The model is evaluated for its classification accuracy  </a:t>
            </a:r>
          </a:p>
          <a:p>
            <a:r>
              <a:rPr lang="en-US"/>
              <a:t>  The CNN image model is developed using Keras on top of Tensor flow in the Spyder environment  </a:t>
            </a:r>
          </a:p>
          <a:p>
            <a:r>
              <a:rPr lang="en-US"/>
              <a:t>  Time saving.</a:t>
            </a:r>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9565"/>
            <a:ext cx="10515600" cy="5847715"/>
          </a:xfrm>
        </p:spPr>
        <p:txBody>
          <a:bodyPr>
            <a:normAutofit/>
          </a:bodyPr>
          <a:lstStyle/>
          <a:p>
            <a:r>
              <a:rPr lang="en-US">
                <a:sym typeface="+mn-ea"/>
              </a:rPr>
              <a:t>C. Training the CNN classifier using pretrained models</a:t>
            </a:r>
            <a:endParaRPr lang="en-US"/>
          </a:p>
          <a:p>
            <a:pPr marL="0" indent="0">
              <a:buNone/>
            </a:pPr>
            <a:r>
              <a:rPr lang="en-US">
                <a:sym typeface="+mn-ea"/>
              </a:rPr>
              <a:t>The greater part of the Computer Vision Problems doesn't have exceptionally huge datasets (10,000 images — 50,000 images). Indeed, even with extraordinary data augmentation procedures it is hard to accomplish respectable accuracy. Building these networks with many parameters over fit the model. So Transfer learning avoids this over fitting. In transfer learning early layers will detects edges, middle layers detect the shapes and the last layers will detect some high level data features. These transfer learning models are useful in many computer vision and image classification problem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 </a:t>
            </a:r>
            <a:r>
              <a:rPr lang="en-GB" sz="4500" b="1" dirty="0">
                <a:solidFill>
                  <a:srgbClr val="C00000"/>
                </a:solidFill>
                <a:latin typeface="Times New Roman" panose="02020603050405020304" pitchFamily="18" charset="0"/>
                <a:cs typeface="Times New Roman" panose="02020603050405020304" pitchFamily="18" charset="0"/>
              </a:rPr>
              <a:t>System Architecture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03039" y="2090668"/>
            <a:ext cx="4867275" cy="3450770"/>
          </a:xfrm>
          <a:prstGeom prst="rect">
            <a:avLst/>
          </a:prstGeom>
        </p:spPr>
      </p:pic>
      <p:sp>
        <p:nvSpPr>
          <p:cNvPr id="5" name="TextBox 4"/>
          <p:cNvSpPr txBox="1"/>
          <p:nvPr/>
        </p:nvSpPr>
        <p:spPr>
          <a:xfrm>
            <a:off x="957943" y="1690688"/>
            <a:ext cx="2253343" cy="369332"/>
          </a:xfrm>
          <a:prstGeom prst="rect">
            <a:avLst/>
          </a:prstGeom>
          <a:noFill/>
        </p:spPr>
        <p:txBody>
          <a:bodyPr wrap="square" rtlCol="0">
            <a:spAutoFit/>
          </a:bodyPr>
          <a:lstStyle/>
          <a:p>
            <a:r>
              <a:rPr lang="en-GB" b="1" dirty="0"/>
              <a:t>System Architecture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C00000"/>
                </a:solidFill>
                <a:latin typeface="Times New Roman" panose="02020603050405020304" pitchFamily="18" charset="0"/>
                <a:cs typeface="Times New Roman" panose="02020603050405020304" pitchFamily="18" charset="0"/>
              </a:rPr>
              <a:t>System Architecture</a:t>
            </a:r>
          </a:p>
        </p:txBody>
      </p:sp>
      <p:sp>
        <p:nvSpPr>
          <p:cNvPr id="3" name="Content Placeholder 2"/>
          <p:cNvSpPr>
            <a:spLocks noGrp="1"/>
          </p:cNvSpPr>
          <p:nvPr>
            <p:ph sz="half" idx="1"/>
          </p:nvPr>
        </p:nvSpPr>
        <p:spPr>
          <a:xfrm>
            <a:off x="838200" y="1825625"/>
            <a:ext cx="11051540" cy="4351655"/>
          </a:xfrm>
        </p:spPr>
        <p:txBody>
          <a:bodyPr/>
          <a:lstStyle/>
          <a:p>
            <a:r>
              <a:rPr lang="en-US"/>
              <a:t>Data Flow Diagram</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                                                            dfd 0 </a:t>
            </a:r>
          </a:p>
          <a:p>
            <a:pPr marL="0" indent="0">
              <a:buNone/>
            </a:pPr>
            <a:endParaRPr lang="en-US"/>
          </a:p>
          <a:p>
            <a:pPr marL="0" indent="0">
              <a:buNone/>
            </a:pPr>
            <a:endParaRPr lang="en-US"/>
          </a:p>
        </p:txBody>
      </p:sp>
      <p:pic>
        <p:nvPicPr>
          <p:cNvPr id="6" name="Content Placeholder 5" descr="DFD0"/>
          <p:cNvPicPr>
            <a:picLocks noGrp="1" noChangeAspect="1"/>
          </p:cNvPicPr>
          <p:nvPr>
            <p:ph sz="half" idx="2"/>
          </p:nvPr>
        </p:nvPicPr>
        <p:blipFill>
          <a:blip r:embed="rId2"/>
          <a:stretch>
            <a:fillRect/>
          </a:stretch>
        </p:blipFill>
        <p:spPr>
          <a:xfrm>
            <a:off x="3402965" y="2903220"/>
            <a:ext cx="5386070" cy="21964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6172200" y="426085"/>
            <a:ext cx="5706745" cy="5751195"/>
          </a:xfrm>
        </p:spPr>
        <p:txBody>
          <a:bodyPr/>
          <a:lstStyle/>
          <a:p>
            <a:r>
              <a:rPr lang="en-US"/>
              <a:t>DFD2</a:t>
            </a:r>
          </a:p>
          <a:p>
            <a:pPr marL="0" indent="0">
              <a:buNone/>
            </a:pPr>
            <a:endParaRPr lang="en-US"/>
          </a:p>
        </p:txBody>
      </p:sp>
      <p:sp>
        <p:nvSpPr>
          <p:cNvPr id="8" name="Content Placeholder 7"/>
          <p:cNvSpPr>
            <a:spLocks noGrp="1"/>
          </p:cNvSpPr>
          <p:nvPr>
            <p:ph sz="half" idx="1"/>
          </p:nvPr>
        </p:nvSpPr>
        <p:spPr>
          <a:xfrm>
            <a:off x="372110" y="581660"/>
            <a:ext cx="5647690" cy="5595620"/>
          </a:xfrm>
        </p:spPr>
        <p:txBody>
          <a:bodyPr/>
          <a:lstStyle/>
          <a:p>
            <a:r>
              <a:rPr lang="en-US"/>
              <a:t>DFD1</a:t>
            </a:r>
          </a:p>
          <a:p>
            <a:endParaRPr lang="en-US"/>
          </a:p>
        </p:txBody>
      </p:sp>
      <p:pic>
        <p:nvPicPr>
          <p:cNvPr id="10" name="Picture 9" descr="DFD1 (2)"/>
          <p:cNvPicPr>
            <a:picLocks noChangeAspect="1"/>
          </p:cNvPicPr>
          <p:nvPr/>
        </p:nvPicPr>
        <p:blipFill>
          <a:blip r:embed="rId2"/>
          <a:stretch>
            <a:fillRect/>
          </a:stretch>
        </p:blipFill>
        <p:spPr>
          <a:xfrm>
            <a:off x="372110" y="3161030"/>
            <a:ext cx="5105400" cy="1485900"/>
          </a:xfrm>
          <a:prstGeom prst="rect">
            <a:avLst/>
          </a:prstGeom>
        </p:spPr>
      </p:pic>
      <p:pic>
        <p:nvPicPr>
          <p:cNvPr id="11" name="Picture 10" descr="DFD2 (2)"/>
          <p:cNvPicPr>
            <a:picLocks noChangeAspect="1"/>
          </p:cNvPicPr>
          <p:nvPr/>
        </p:nvPicPr>
        <p:blipFill>
          <a:blip r:embed="rId3"/>
          <a:stretch>
            <a:fillRect/>
          </a:stretch>
        </p:blipFill>
        <p:spPr>
          <a:xfrm>
            <a:off x="6019800" y="2567305"/>
            <a:ext cx="5455285" cy="3006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C00000"/>
                </a:solidFill>
                <a:latin typeface="Times New Roman" panose="02020603050405020304" pitchFamily="18" charset="0"/>
                <a:cs typeface="Times New Roman" panose="02020603050405020304" pitchFamily="18" charset="0"/>
              </a:rPr>
              <a:t>UML Diagram</a:t>
            </a:r>
          </a:p>
        </p:txBody>
      </p:sp>
      <p:sp>
        <p:nvSpPr>
          <p:cNvPr id="3" name="Content Placeholder 2"/>
          <p:cNvSpPr>
            <a:spLocks noGrp="1"/>
          </p:cNvSpPr>
          <p:nvPr>
            <p:ph sz="half" idx="1"/>
          </p:nvPr>
        </p:nvSpPr>
        <p:spPr/>
        <p:txBody>
          <a:bodyPr/>
          <a:lstStyle/>
          <a:p>
            <a:r>
              <a:rPr lang="en-US"/>
              <a:t>Class Diagram</a:t>
            </a:r>
          </a:p>
          <a:p>
            <a:pPr marL="0" indent="0">
              <a:buNone/>
            </a:pPr>
            <a:r>
              <a:rPr lang="en-US"/>
              <a:t> </a:t>
            </a:r>
          </a:p>
        </p:txBody>
      </p:sp>
      <p:pic>
        <p:nvPicPr>
          <p:cNvPr id="5" name="Content Placeholder 4" descr="classdiagram.drawio (1)"/>
          <p:cNvPicPr>
            <a:picLocks noGrp="1" noChangeAspect="1"/>
          </p:cNvPicPr>
          <p:nvPr>
            <p:ph sz="half" idx="2"/>
          </p:nvPr>
        </p:nvPicPr>
        <p:blipFill>
          <a:blip r:embed="rId2"/>
          <a:stretch>
            <a:fillRect/>
          </a:stretch>
        </p:blipFill>
        <p:spPr>
          <a:xfrm>
            <a:off x="2051050" y="2412365"/>
            <a:ext cx="8775065" cy="4037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57885" y="523240"/>
            <a:ext cx="11334750" cy="6334760"/>
          </a:xfrm>
        </p:spPr>
        <p:txBody>
          <a:bodyPr/>
          <a:lstStyle/>
          <a:p>
            <a:r>
              <a:rPr lang="en-US"/>
              <a:t>Sequence Diagram</a:t>
            </a:r>
          </a:p>
          <a:p>
            <a:pPr marL="0" indent="0">
              <a:buNone/>
            </a:pPr>
            <a:endParaRPr lang="en-US"/>
          </a:p>
        </p:txBody>
      </p:sp>
      <p:pic>
        <p:nvPicPr>
          <p:cNvPr id="6" name="Content Placeholder 5" descr="Sequencediagram.drawio"/>
          <p:cNvPicPr>
            <a:picLocks noGrp="1" noChangeAspect="1"/>
          </p:cNvPicPr>
          <p:nvPr>
            <p:ph sz="half" idx="2"/>
          </p:nvPr>
        </p:nvPicPr>
        <p:blipFill>
          <a:blip r:embed="rId2"/>
          <a:stretch>
            <a:fillRect/>
          </a:stretch>
        </p:blipFill>
        <p:spPr>
          <a:xfrm>
            <a:off x="3162300" y="1515110"/>
            <a:ext cx="5875655" cy="4856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2310" y="367665"/>
            <a:ext cx="10546715" cy="4351655"/>
          </a:xfrm>
        </p:spPr>
        <p:txBody>
          <a:bodyPr/>
          <a:lstStyle/>
          <a:p>
            <a:r>
              <a:rPr lang="en-US"/>
              <a:t>Use Case Diagram</a:t>
            </a:r>
          </a:p>
          <a:p>
            <a:endParaRPr lang="en-US"/>
          </a:p>
        </p:txBody>
      </p:sp>
      <p:pic>
        <p:nvPicPr>
          <p:cNvPr id="5" name="Content Placeholder 4" descr="usecasediagram.drawio"/>
          <p:cNvPicPr>
            <a:picLocks noGrp="1" noChangeAspect="1"/>
          </p:cNvPicPr>
          <p:nvPr>
            <p:ph sz="half" idx="2"/>
          </p:nvPr>
        </p:nvPicPr>
        <p:blipFill>
          <a:blip r:embed="rId2"/>
          <a:stretch>
            <a:fillRect/>
          </a:stretch>
        </p:blipFill>
        <p:spPr>
          <a:xfrm>
            <a:off x="1902460" y="912495"/>
            <a:ext cx="8724265" cy="5381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C00000"/>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sz="half" idx="1"/>
          </p:nvPr>
        </p:nvSpPr>
        <p:spPr/>
        <p:txBody>
          <a:bodyPr/>
          <a:lstStyle/>
          <a:p>
            <a:r>
              <a:rPr lang="en-US"/>
              <a:t>Software Requirements</a:t>
            </a:r>
          </a:p>
          <a:p>
            <a:pPr marL="0" indent="0">
              <a:buNone/>
            </a:pPr>
            <a:r>
              <a:rPr lang="en-US"/>
              <a:t>Operating System: Windows 10</a:t>
            </a:r>
          </a:p>
          <a:p>
            <a:pPr marL="0" indent="0">
              <a:buNone/>
            </a:pPr>
            <a:r>
              <a:rPr lang="en-US"/>
              <a:t>IDE: Pycharm ,Spyder</a:t>
            </a:r>
          </a:p>
          <a:p>
            <a:pPr marL="0" indent="0">
              <a:buNone/>
            </a:pPr>
            <a:r>
              <a:rPr lang="en-US"/>
              <a:t>Programming Language : Python</a:t>
            </a:r>
          </a:p>
        </p:txBody>
      </p:sp>
      <p:sp>
        <p:nvSpPr>
          <p:cNvPr id="4" name="Content Placeholder 3"/>
          <p:cNvSpPr>
            <a:spLocks noGrp="1"/>
          </p:cNvSpPr>
          <p:nvPr>
            <p:ph sz="half" idx="2"/>
          </p:nvPr>
        </p:nvSpPr>
        <p:spPr>
          <a:xfrm>
            <a:off x="6172200" y="1825625"/>
            <a:ext cx="5763895" cy="4351655"/>
          </a:xfrm>
        </p:spPr>
        <p:txBody>
          <a:bodyPr>
            <a:normAutofit/>
          </a:bodyPr>
          <a:lstStyle/>
          <a:p>
            <a:r>
              <a:rPr lang="en-US"/>
              <a:t>Hardware Requitrements</a:t>
            </a:r>
          </a:p>
          <a:p>
            <a:pPr marL="0" indent="0">
              <a:buNone/>
            </a:pPr>
            <a:r>
              <a:rPr lang="en-US"/>
              <a:t>RAM : 8 GB</a:t>
            </a:r>
          </a:p>
          <a:p>
            <a:pPr marL="0" indent="0">
              <a:buNone/>
            </a:pPr>
            <a:r>
              <a:rPr lang="en-US"/>
              <a:t>Hard Disk : 40 GB</a:t>
            </a:r>
          </a:p>
          <a:p>
            <a:pPr marL="0" indent="0">
              <a:buNone/>
            </a:pPr>
            <a:r>
              <a:rPr lang="en-US"/>
              <a:t>Processor : Intel i5 Processor</a:t>
            </a:r>
          </a:p>
          <a:p>
            <a:pPr marL="0"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0" y="304800"/>
            <a:ext cx="3123720" cy="639000"/>
          </a:xfrm>
          <a:prstGeom prst="rect">
            <a:avLst/>
          </a:prstGeom>
          <a:noFill/>
          <a:ln>
            <a:noFill/>
          </a:ln>
        </p:spPr>
        <p:txBody>
          <a:bodyPr lIns="90000" tIns="45000" rIns="90000" bIns="45000"/>
          <a:lstStyle/>
          <a:p>
            <a:pPr algn="ctr">
              <a:lnSpc>
                <a:spcPct val="100000"/>
              </a:lnSpc>
            </a:pPr>
            <a:r>
              <a:rPr lang="en-IN" sz="4500" b="1" dirty="0">
                <a:solidFill>
                  <a:srgbClr val="C00000"/>
                </a:solidFill>
                <a:latin typeface="Times New Roman" panose="02020603050405020304" pitchFamily="18" charset="0"/>
                <a:cs typeface="Times New Roman" panose="02020603050405020304" pitchFamily="18" charset="0"/>
              </a:rPr>
              <a:t>Modules</a:t>
            </a:r>
          </a:p>
        </p:txBody>
      </p:sp>
      <p:sp>
        <p:nvSpPr>
          <p:cNvPr id="131" name="CustomShape 2"/>
          <p:cNvSpPr/>
          <p:nvPr/>
        </p:nvSpPr>
        <p:spPr>
          <a:xfrm>
            <a:off x="2362080" y="2094840"/>
            <a:ext cx="9143640" cy="2652480"/>
          </a:xfrm>
          <a:prstGeom prst="rect">
            <a:avLst/>
          </a:prstGeom>
          <a:noFill/>
          <a:ln w="9360">
            <a:noFill/>
          </a:ln>
        </p:spPr>
        <p:txBody>
          <a:bodyPr anchor="ctr"/>
          <a:lstStyle/>
          <a:p>
            <a:pPr>
              <a:buFont typeface="Wingdings" panose="05000000000000000000" pitchFamily="2" charset="2"/>
              <a:buChar char=""/>
            </a:pPr>
            <a:r>
              <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Dataset</a:t>
            </a:r>
          </a:p>
          <a:p>
            <a:pPr>
              <a:lnSpc>
                <a:spcPct val="100000"/>
              </a:lnSpc>
              <a:buFont typeface="Wingdings" panose="05000000000000000000" pitchFamily="2" charset="2"/>
              <a:buChar char=""/>
            </a:pPr>
            <a:endParaRPr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Image Pre-processing</a:t>
            </a:r>
          </a:p>
          <a:p>
            <a:pPr>
              <a:lnSpc>
                <a:spcPct val="100000"/>
              </a:lnSpc>
              <a:buFont typeface="Wingdings" panose="05000000000000000000" pitchFamily="2" charset="2"/>
              <a:buChar char=""/>
            </a:pPr>
            <a:endParaRPr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Feature Extraction</a:t>
            </a:r>
          </a:p>
          <a:p>
            <a:pPr>
              <a:lnSpc>
                <a:spcPct val="100000"/>
              </a:lnSpc>
              <a:buFont typeface="Wingdings" panose="05000000000000000000" pitchFamily="2" charset="2"/>
              <a:buChar char=""/>
            </a:pPr>
            <a:endParaRPr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1600" dirty="0">
                <a:solidFill>
                  <a:srgbClr val="000000"/>
                </a:solidFill>
                <a:latin typeface="Times New Roman" panose="02020603050405020304" pitchFamily="18" charset="0"/>
                <a:ea typeface="Times New Roman" panose="02020603050405020304"/>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Classification (CNN Model)</a:t>
            </a:r>
          </a:p>
          <a:p>
            <a:pPr>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GUI </a:t>
            </a:r>
            <a:endParaRPr lang="en-US" sz="24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endParaRPr sz="16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a:xfrm>
            <a:off x="1676400" y="6400801"/>
            <a:ext cx="2514600" cy="288925"/>
          </a:xfrm>
        </p:spPr>
        <p:txBody>
          <a:bodyPr/>
          <a:lstStyle/>
          <a:p>
            <a:endParaRPr lang="en-US" dirty="0"/>
          </a:p>
        </p:txBody>
      </p:sp>
      <p:sp>
        <p:nvSpPr>
          <p:cNvPr id="6" name="Slide Number Placeholder 5"/>
          <p:cNvSpPr>
            <a:spLocks noGrp="1"/>
          </p:cNvSpPr>
          <p:nvPr>
            <p:ph type="sldNum" sz="quarter" idx="12"/>
          </p:nvPr>
        </p:nvSpPr>
        <p:spPr/>
        <p:txBody>
          <a:bodyPr/>
          <a:lstStyle/>
          <a:p>
            <a:fld id="{28F92CFF-98DC-4DA2-A05F-B6090B7CF501}" type="slidenum">
              <a:rPr lang="en-US" smtClean="0"/>
              <a:t>19</a:t>
            </a:fld>
            <a:endParaRPr lang="en-US" dirty="0"/>
          </a:p>
        </p:txBody>
      </p:sp>
      <p:sp>
        <p:nvSpPr>
          <p:cNvPr id="8" name="Footer Placeholder 7"/>
          <p:cNvSpPr>
            <a:spLocks noGrp="1"/>
          </p:cNvSpPr>
          <p:nvPr>
            <p:ph type="ftr" sz="quarter" idx="11"/>
          </p:nvPr>
        </p:nvSpPr>
        <p:spPr/>
        <p:txBody>
          <a:bodyPr/>
          <a:lstStyle/>
          <a:p>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828800" y="762000"/>
            <a:ext cx="8382000" cy="4876800"/>
          </a:xfrm>
          <a:prstGeom prst="rect">
            <a:avLst/>
          </a:prstGeom>
          <a:noFill/>
          <a:ln>
            <a:noFill/>
          </a:ln>
        </p:spPr>
        <p:txBody>
          <a:bodyPr lIns="90000" tIns="45000" rIns="90000" bIns="45000"/>
          <a:lstStyle/>
          <a:p>
            <a:pPr>
              <a:lnSpc>
                <a:spcPct val="10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Introduction</a:t>
            </a:r>
          </a:p>
          <a:p>
            <a:pPr>
              <a:lnSpc>
                <a:spcPct val="10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Literature Survey</a:t>
            </a:r>
            <a:endParaRPr lang="en-IN" sz="2000" dirty="0">
              <a:solidFill>
                <a:srgbClr val="000000"/>
              </a:solidFill>
              <a:latin typeface="Times New Roman" panose="02020603050405020304" pitchFamily="18" charset="0"/>
              <a:cs typeface="Times New Roman" panose="02020603050405020304" pitchFamily="18" charset="0"/>
            </a:endParaRPr>
          </a:p>
          <a:p>
            <a:pPr>
              <a:lnSpc>
                <a:spcPct val="100000"/>
              </a:lnSpc>
            </a:pPr>
            <a:endParaRPr sz="200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r>
              <a:rPr lang="en-IN" sz="2000" dirty="0">
                <a:solidFill>
                  <a:srgbClr val="000000"/>
                </a:solidFill>
                <a:latin typeface="Times New Roman" panose="02020603050405020304" pitchFamily="18" charset="0"/>
                <a:cs typeface="Times New Roman" panose="02020603050405020304" pitchFamily="18" charset="0"/>
              </a:rPr>
              <a:t>Existing System</a:t>
            </a:r>
            <a:endParaRPr sz="2000">
              <a:latin typeface="Times New Roman" panose="02020603050405020304" pitchFamily="18" charset="0"/>
              <a:cs typeface="Times New Roman" panose="02020603050405020304" pitchFamily="18" charset="0"/>
            </a:endParaRPr>
          </a:p>
          <a:p>
            <a:pPr>
              <a:lnSpc>
                <a:spcPct val="100000"/>
              </a:lnSpc>
            </a:pPr>
            <a:r>
              <a:rPr lang="en-IN" sz="2000" dirty="0">
                <a:solidFill>
                  <a:srgbClr val="000000"/>
                </a:solidFill>
                <a:latin typeface="Times New Roman" panose="02020603050405020304" pitchFamily="18" charset="0"/>
                <a:cs typeface="Times New Roman" panose="02020603050405020304" pitchFamily="18" charset="0"/>
              </a:rPr>
              <a:t>      1. Architecture(Diagram)</a:t>
            </a:r>
            <a:endParaRPr sz="2000">
              <a:latin typeface="Times New Roman" panose="02020603050405020304" pitchFamily="18" charset="0"/>
              <a:cs typeface="Times New Roman" panose="02020603050405020304" pitchFamily="18" charset="0"/>
            </a:endParaRPr>
          </a:p>
          <a:p>
            <a:pPr>
              <a:lnSpc>
                <a:spcPct val="100000"/>
              </a:lnSpc>
            </a:pPr>
            <a:r>
              <a:rPr lang="en-IN" sz="2000" dirty="0">
                <a:solidFill>
                  <a:srgbClr val="000000"/>
                </a:solidFill>
                <a:latin typeface="Times New Roman" panose="02020603050405020304" pitchFamily="18" charset="0"/>
                <a:cs typeface="Times New Roman" panose="02020603050405020304" pitchFamily="18" charset="0"/>
              </a:rPr>
              <a:t>      2. Methodology</a:t>
            </a:r>
          </a:p>
          <a:p>
            <a:pPr>
              <a:lnSpc>
                <a:spcPct val="100000"/>
              </a:lnSpc>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Proposed System</a:t>
            </a:r>
            <a:endParaRPr sz="2000">
              <a:latin typeface="Times New Roman" panose="02020603050405020304" pitchFamily="18" charset="0"/>
              <a:cs typeface="Times New Roman" panose="02020603050405020304" pitchFamily="18" charset="0"/>
            </a:endParaRPr>
          </a:p>
          <a:p>
            <a:pPr>
              <a:lnSpc>
                <a:spcPct val="100000"/>
              </a:lnSpc>
            </a:pPr>
            <a:r>
              <a:rPr lang="en-IN" sz="2000" dirty="0">
                <a:solidFill>
                  <a:srgbClr val="000000"/>
                </a:solidFill>
                <a:latin typeface="Times New Roman" panose="02020603050405020304" pitchFamily="18" charset="0"/>
                <a:cs typeface="Times New Roman" panose="02020603050405020304" pitchFamily="18" charset="0"/>
              </a:rPr>
              <a:t>      1.Architecture(Diagram)</a:t>
            </a:r>
            <a:endParaRPr sz="2000">
              <a:latin typeface="Times New Roman" panose="02020603050405020304" pitchFamily="18" charset="0"/>
              <a:cs typeface="Times New Roman" panose="02020603050405020304" pitchFamily="18" charset="0"/>
            </a:endParaRPr>
          </a:p>
          <a:p>
            <a:pPr>
              <a:lnSpc>
                <a:spcPct val="100000"/>
              </a:lnSpc>
            </a:pPr>
            <a:r>
              <a:rPr lang="en-IN" sz="2000" dirty="0">
                <a:solidFill>
                  <a:srgbClr val="000000"/>
                </a:solidFill>
                <a:latin typeface="Times New Roman" panose="02020603050405020304" pitchFamily="18" charset="0"/>
                <a:cs typeface="Times New Roman" panose="02020603050405020304" pitchFamily="18" charset="0"/>
              </a:rPr>
              <a:t>      2. Methodology </a:t>
            </a:r>
          </a:p>
          <a:p>
            <a:pPr>
              <a:lnSpc>
                <a:spcPct val="10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System Architecture</a:t>
            </a: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1.Use case Diagram   </a:t>
            </a: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2.Class Diagram</a:t>
            </a: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3.Sequence Diagram</a:t>
            </a: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4.DFD-0,1</a:t>
            </a:r>
            <a:endParaRPr lang="en-IN" sz="20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Software And Hardware Requirements:</a:t>
            </a:r>
            <a:endParaRPr lang="en-IN" sz="2000" dirty="0">
              <a:latin typeface="Times New Roman" panose="02020603050405020304" pitchFamily="18" charset="0"/>
              <a:cs typeface="Times New Roman" panose="02020603050405020304" pitchFamily="18" charset="0"/>
            </a:endParaRP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Software requirement</a:t>
            </a:r>
          </a:p>
          <a:p>
            <a:pPr>
              <a:lnSpc>
                <a:spcPct val="100000"/>
              </a:lnSpc>
            </a:pPr>
            <a:r>
              <a:rPr lang="en-US" sz="2000" dirty="0">
                <a:solidFill>
                  <a:srgbClr val="000000"/>
                </a:solidFill>
                <a:latin typeface="Times New Roman" panose="02020603050405020304" pitchFamily="18" charset="0"/>
                <a:cs typeface="Times New Roman" panose="02020603050405020304" pitchFamily="18" charset="0"/>
              </a:rPr>
              <a:t>       2. </a:t>
            </a:r>
            <a:r>
              <a:rPr lang="en-US" sz="2000" dirty="0">
                <a:latin typeface="Times New Roman" panose="02020603050405020304" pitchFamily="18" charset="0"/>
                <a:cs typeface="Times New Roman" panose="02020603050405020304" pitchFamily="18" charset="0"/>
              </a:rPr>
              <a:t>Hardware requirement  </a:t>
            </a:r>
            <a:endParaRPr lang="en-IN" sz="2000" dirty="0">
              <a:solidFill>
                <a:srgbClr val="000000"/>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 Conclusion</a:t>
            </a:r>
            <a:endParaRPr sz="2000">
              <a:latin typeface="Times New Roman" panose="02020603050405020304" pitchFamily="18" charset="0"/>
              <a:cs typeface="Times New Roman" panose="02020603050405020304" pitchFamily="18" charset="0"/>
            </a:endParaRPr>
          </a:p>
          <a:p>
            <a:pPr>
              <a:lnSpc>
                <a:spcPct val="100000"/>
              </a:lnSpc>
            </a:pPr>
            <a:endParaRPr sz="2000"/>
          </a:p>
        </p:txBody>
      </p:sp>
      <p:sp>
        <p:nvSpPr>
          <p:cNvPr id="92" name="CustomShape 2"/>
          <p:cNvSpPr/>
          <p:nvPr/>
        </p:nvSpPr>
        <p:spPr>
          <a:xfrm>
            <a:off x="2743320" y="152400"/>
            <a:ext cx="7086240" cy="609600"/>
          </a:xfrm>
          <a:prstGeom prst="rect">
            <a:avLst/>
          </a:prstGeom>
          <a:noFill/>
          <a:ln>
            <a:noFill/>
          </a:ln>
        </p:spPr>
        <p:txBody>
          <a:bodyPr lIns="90000" tIns="45000" rIns="90000" bIns="45000"/>
          <a:lstStyle/>
          <a:p>
            <a:pPr algn="ctr">
              <a:lnSpc>
                <a:spcPct val="100000"/>
              </a:lnSpc>
            </a:pPr>
            <a:r>
              <a:rPr lang="en-IN" sz="4500" b="1" dirty="0">
                <a:solidFill>
                  <a:srgbClr val="C00000"/>
                </a:solidFill>
                <a:latin typeface="Times New Roman" panose="02020603050405020304" pitchFamily="18" charset="0"/>
                <a:cs typeface="Times New Roman" panose="02020603050405020304" pitchFamily="18" charset="0"/>
              </a:rPr>
              <a:t>Contents</a:t>
            </a:r>
            <a:endParaRPr sz="45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a:xfrm>
            <a:off x="1524000" y="6324600"/>
            <a:ext cx="2514600" cy="381000"/>
          </a:xfrm>
        </p:spPr>
        <p:txBody>
          <a:bodyPr/>
          <a:lstStyle/>
          <a:p>
            <a:r>
              <a:rPr lang="en-US" dirty="0"/>
              <a:t>  </a:t>
            </a:r>
          </a:p>
        </p:txBody>
      </p:sp>
      <p:sp>
        <p:nvSpPr>
          <p:cNvPr id="6" name="Slide Number Placeholder 5"/>
          <p:cNvSpPr>
            <a:spLocks noGrp="1"/>
          </p:cNvSpPr>
          <p:nvPr>
            <p:ph type="sldNum" sz="quarter" idx="12"/>
          </p:nvPr>
        </p:nvSpPr>
        <p:spPr>
          <a:xfrm>
            <a:off x="1379855" y="761365"/>
            <a:ext cx="9973945" cy="5944870"/>
          </a:xfrm>
        </p:spPr>
        <p:txBody>
          <a:bodyPr/>
          <a:lstStyle/>
          <a:p>
            <a:endParaRPr lang="en-US" dirty="0"/>
          </a:p>
        </p:txBody>
      </p:sp>
      <p:sp>
        <p:nvSpPr>
          <p:cNvPr id="8" name="Footer Placeholder 7"/>
          <p:cNvSpPr>
            <a:spLocks noGrp="1"/>
          </p:cNvSpPr>
          <p:nvPr>
            <p:ph type="ftr" sz="quarter" idx="11"/>
          </p:nvPr>
        </p:nvSpPr>
        <p:spPr/>
        <p:txBody>
          <a:bodyPr/>
          <a:lstStyle/>
          <a:p>
            <a:r>
              <a:rPr lang="en-US"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cap="none" dirty="0">
                <a:solidFill>
                  <a:srgbClr val="C00000"/>
                </a:solidFill>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far as the future enhancement is concerned, the task of classification can be improved by removing noise from the dataset.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same research can be carried out on larger dataset with more number of classes and more number of images in each class, as larger dataset improves the accuracy by learning more features and reduces the loss rate.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weights of the model can be saved and used to design a web app or mobile app for image classification and further calories extraction of the classified food.</a:t>
            </a:r>
          </a:p>
        </p:txBody>
      </p:sp>
      <p:sp>
        <p:nvSpPr>
          <p:cNvPr id="4" name="Date Placeholder 3"/>
          <p:cNvSpPr>
            <a:spLocks noGrp="1"/>
          </p:cNvSpPr>
          <p:nvPr>
            <p:ph type="dt" sz="half" idx="10"/>
          </p:nvPr>
        </p:nvSpPr>
        <p:spPr>
          <a:xfrm>
            <a:off x="1524000" y="6400801"/>
            <a:ext cx="2514600" cy="288925"/>
          </a:xfrm>
        </p:spPr>
        <p:txBody>
          <a:bodyPr/>
          <a:lstStyle/>
          <a:p>
            <a:fld id="{F60C3032-C6E1-4D02-9C05-D5BCA8A76316}" type="datetime1">
              <a:rPr lang="en-US" smtClean="0"/>
              <a:t>8/8/2022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28F92CFF-98DC-4DA2-A05F-B6090B7CF501}"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038600" y="304800"/>
            <a:ext cx="3312000" cy="1186920"/>
          </a:xfrm>
          <a:prstGeom prst="rect">
            <a:avLst/>
          </a:prstGeom>
          <a:noFill/>
          <a:ln>
            <a:noFill/>
          </a:ln>
        </p:spPr>
        <p:txBody>
          <a:bodyPr lIns="90000" tIns="45000" rIns="90000" bIns="45000"/>
          <a:lstStyle/>
          <a:p>
            <a:pPr algn="ctr">
              <a:lnSpc>
                <a:spcPct val="100000"/>
              </a:lnSpc>
            </a:pPr>
            <a:r>
              <a:rPr lang="en-IN" sz="4500" b="1" dirty="0">
                <a:solidFill>
                  <a:srgbClr val="C00000"/>
                </a:solidFill>
                <a:latin typeface="Times New Roman" panose="02020603050405020304" pitchFamily="18" charset="0"/>
                <a:cs typeface="Times New Roman" panose="02020603050405020304" pitchFamily="18" charset="0"/>
              </a:rPr>
              <a:t>Conclusion</a:t>
            </a:r>
          </a:p>
        </p:txBody>
      </p:sp>
      <p:sp>
        <p:nvSpPr>
          <p:cNvPr id="134" name="CustomShape 2"/>
          <p:cNvSpPr/>
          <p:nvPr/>
        </p:nvSpPr>
        <p:spPr>
          <a:xfrm>
            <a:off x="2057520" y="2413440"/>
            <a:ext cx="7848360" cy="2649960"/>
          </a:xfrm>
          <a:prstGeom prst="rect">
            <a:avLst/>
          </a:prstGeom>
          <a:noFill/>
          <a:ln>
            <a:noFill/>
          </a:ln>
        </p:spPr>
        <p:txBody>
          <a:bodyPr lIns="90000" tIns="45000" rIns="90000" bIns="45000"/>
          <a:lstStyle/>
          <a:p>
            <a:pPr algn="just">
              <a:lnSpc>
                <a:spcPct val="100000"/>
              </a:lnSpc>
            </a:pPr>
            <a:endParaRPr sz="16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8F92CFF-98DC-4DA2-A05F-B6090B7CF501}" type="slidenum">
              <a:rPr lang="en-US" smtClean="0"/>
              <a:t>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TextBox 8"/>
          <p:cNvSpPr txBox="1"/>
          <p:nvPr/>
        </p:nvSpPr>
        <p:spPr>
          <a:xfrm>
            <a:off x="1040130" y="1617980"/>
            <a:ext cx="9883775" cy="163004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this proposed system, the Convolutional Neural Network, a Deep learning technique is used to classify the food images in to their respective classes. The dataset considered is the Indian food dataset and train dataset using CNN algorithm. Indian food image classification system, classify the which type of food and recipe and also to automatically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the dietary and calorie information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038600" y="0"/>
            <a:ext cx="3809520" cy="912600"/>
          </a:xfrm>
          <a:prstGeom prst="rect">
            <a:avLst/>
          </a:prstGeom>
          <a:noFill/>
          <a:ln>
            <a:noFill/>
          </a:ln>
        </p:spPr>
        <p:txBody>
          <a:bodyPr lIns="90000" tIns="45000" rIns="90000" bIns="45000"/>
          <a:lstStyle/>
          <a:p>
            <a:pPr algn="ctr">
              <a:lnSpc>
                <a:spcPct val="150000"/>
              </a:lnSpc>
            </a:pPr>
            <a:r>
              <a:rPr lang="en-US" sz="3600" b="1" dirty="0">
                <a:solidFill>
                  <a:srgbClr val="C00000"/>
                </a:solidFill>
                <a:latin typeface="Franklin Gothic Book"/>
              </a:rPr>
              <a:t>Introduction</a:t>
            </a:r>
            <a:endParaRPr dirty="0"/>
          </a:p>
        </p:txBody>
      </p:sp>
      <p:sp>
        <p:nvSpPr>
          <p:cNvPr id="95" name="CustomShape 2"/>
          <p:cNvSpPr/>
          <p:nvPr/>
        </p:nvSpPr>
        <p:spPr>
          <a:xfrm>
            <a:off x="260350" y="1080135"/>
            <a:ext cx="11670665" cy="7200265"/>
          </a:xfrm>
          <a:prstGeom prst="rect">
            <a:avLst/>
          </a:prstGeom>
          <a:noFill/>
          <a:ln>
            <a:noFill/>
          </a:ln>
        </p:spPr>
        <p:txBody>
          <a:bodyPr lIns="90000" tIns="45000" rIns="90000" bIns="45000"/>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of CNN for image classification can be done mainly in 2 ways: training the CNN from the scratch or using the concept of transfer learning. Transfer learning is a deep learning technique where a model is trained to learn and store the knowledge from one problem and use the same model to other similar problems. i.e., fine tuning already trained CNN models from the huge dataset to food image classification task. </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research an effort has been put to classify Indian food images into their respective classes using transfer learning. Image Classification with deep learning techniques such as Convolution neural network are getting incredible consideration because of their efficiency in learning and classifying complex features. A comparison has been made between the models with respect to accuracy and validation loss.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Statistics show that 95% of the people do not follow any nutritional plan as these are very strict and restricts people from consuming their day-to-day food. Old aged who want to monitor their food intake, patients who want to monitor their health through food due to different dietary restrictions and mainly youth who want to track the calories and nutrition intake to maintain fitness, the importance of food classification has increased. Over the past couple of years, image based dietary and calories extraction has been a challenging task and a lot of research is going on the same.</a:t>
            </a:r>
          </a:p>
          <a:p>
            <a:pPr>
              <a:lnSpc>
                <a:spcPct val="100000"/>
              </a:lnSpc>
            </a:pPr>
            <a:endParaRPr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a:xfrm>
            <a:off x="1524000" y="6569076"/>
            <a:ext cx="2514600" cy="288925"/>
          </a:xfrm>
        </p:spPr>
        <p:txBody>
          <a:bodyPr/>
          <a:lstStyle/>
          <a:p>
            <a:r>
              <a:rPr lang="en-US" dirty="0"/>
              <a:t>    </a:t>
            </a:r>
          </a:p>
        </p:txBody>
      </p:sp>
      <p:sp>
        <p:nvSpPr>
          <p:cNvPr id="6" name="Slide Number Placeholder 5"/>
          <p:cNvSpPr>
            <a:spLocks noGrp="1"/>
          </p:cNvSpPr>
          <p:nvPr>
            <p:ph type="sldNum" sz="quarter" idx="12"/>
          </p:nvPr>
        </p:nvSpPr>
        <p:spPr/>
        <p:txBody>
          <a:bodyPr/>
          <a:lstStyle/>
          <a:p>
            <a:fld id="{28F92CFF-98DC-4DA2-A05F-B6090B7CF501}" type="slidenum">
              <a:rPr lang="en-US" smtClean="0"/>
              <a:t>3</a:t>
            </a:fld>
            <a:endParaRPr lang="en-US" dirty="0"/>
          </a:p>
        </p:txBody>
      </p:sp>
      <p:sp>
        <p:nvSpPr>
          <p:cNvPr id="8" name="Footer Placeholder 7"/>
          <p:cNvSpPr>
            <a:spLocks noGrp="1"/>
          </p:cNvSpPr>
          <p:nvPr>
            <p:ph type="ftr" sz="quarter" idx="11"/>
          </p:nvPr>
        </p:nvSpPr>
        <p:spPr/>
        <p:txBody>
          <a:bodyPr/>
          <a:lstStyle/>
          <a:p>
            <a:r>
              <a:rPr lang="en-US"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650"/>
            <a:ext cx="10515600" cy="1325563"/>
          </a:xfrm>
        </p:spPr>
        <p:txBody>
          <a:bodyPr/>
          <a:lstStyle/>
          <a:p>
            <a:r>
              <a:rPr lang="en-GB" b="1" dirty="0">
                <a:solidFill>
                  <a:srgbClr val="C00000"/>
                </a:solidFill>
              </a:rPr>
              <a:t>Literature Survey</a:t>
            </a:r>
          </a:p>
        </p:txBody>
      </p:sp>
      <p:graphicFrame>
        <p:nvGraphicFramePr>
          <p:cNvPr id="4" name="Content Placeholder 3"/>
          <p:cNvGraphicFramePr>
            <a:graphicFrameLocks noGrp="1"/>
          </p:cNvGraphicFramePr>
          <p:nvPr>
            <p:ph idx="1"/>
          </p:nvPr>
        </p:nvGraphicFramePr>
        <p:xfrm>
          <a:off x="314960" y="902335"/>
          <a:ext cx="11562080" cy="5760720"/>
        </p:xfrm>
        <a:graphic>
          <a:graphicData uri="http://schemas.openxmlformats.org/drawingml/2006/table">
            <a:tbl>
              <a:tblPr firstRow="1" firstCol="1" bandRow="1">
                <a:tableStyleId>{5C22544A-7EE6-4342-B048-85BDC9FD1C3A}</a:tableStyleId>
              </a:tblPr>
              <a:tblGrid>
                <a:gridCol w="608965"/>
                <a:gridCol w="2484120"/>
                <a:gridCol w="2136140"/>
                <a:gridCol w="4702810"/>
                <a:gridCol w="1630045"/>
              </a:tblGrid>
              <a:tr h="548640">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Sr. No.</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a:effectLst/>
                          <a:latin typeface="Times New Roman" panose="02020603050405020304" pitchFamily="18" charset="0"/>
                          <a:cs typeface="Times New Roman" panose="02020603050405020304" pitchFamily="18" charset="0"/>
                        </a:rPr>
                        <a:t>Title &amp;year</a:t>
                      </a:r>
                      <a:endParaRPr lang="en-US" sz="180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a:effectLst/>
                          <a:latin typeface="Times New Roman" panose="02020603050405020304" pitchFamily="18" charset="0"/>
                          <a:cs typeface="Times New Roman" panose="02020603050405020304" pitchFamily="18" charset="0"/>
                        </a:rPr>
                        <a:t>Author</a:t>
                      </a:r>
                      <a:endParaRPr lang="en-US" sz="180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a:effectLst/>
                          <a:latin typeface="Times New Roman" panose="02020603050405020304" pitchFamily="18" charset="0"/>
                          <a:cs typeface="Times New Roman" panose="02020603050405020304" pitchFamily="18" charset="0"/>
                        </a:rPr>
                        <a:t>Description</a:t>
                      </a:r>
                      <a:endParaRPr lang="en-US" sz="180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a:effectLst/>
                          <a:latin typeface="Times New Roman" panose="02020603050405020304" pitchFamily="18" charset="0"/>
                          <a:cs typeface="Times New Roman" panose="02020603050405020304" pitchFamily="18" charset="0"/>
                        </a:rPr>
                        <a:t>Advantage</a:t>
                      </a:r>
                      <a:endParaRPr lang="en-US" sz="180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r>
              <a:tr h="1645920">
                <a:tc>
                  <a:txBody>
                    <a:bodyPr/>
                    <a:lstStyle/>
                    <a:p>
                      <a:pPr marL="0" marR="0" algn="ctr">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Food Classification from Images Using Convolutional Neural Networks (2017)</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David J. </a:t>
                      </a:r>
                      <a:r>
                        <a:rPr lang="en-US" sz="1800" dirty="0" err="1">
                          <a:effectLst/>
                          <a:latin typeface="Times New Roman" panose="02020603050405020304" pitchFamily="18" charset="0"/>
                          <a:cs typeface="Times New Roman" panose="02020603050405020304" pitchFamily="18" charset="0"/>
                        </a:rPr>
                        <a:t>Attokaren</a:t>
                      </a:r>
                      <a:r>
                        <a:rPr lang="en-US" sz="1800" dirty="0">
                          <a:effectLst/>
                          <a:latin typeface="Times New Roman" panose="02020603050405020304" pitchFamily="18" charset="0"/>
                          <a:cs typeface="Times New Roman" panose="02020603050405020304" pitchFamily="18" charset="0"/>
                        </a:rPr>
                        <a:t>, Ian G. Fernandes, A. Sriram, Y.V. Srinivasa Murthy, and Shashidhar G. </a:t>
                      </a:r>
                      <a:r>
                        <a:rPr lang="en-US" sz="1800" dirty="0" err="1">
                          <a:effectLst/>
                          <a:latin typeface="Times New Roman" panose="02020603050405020304" pitchFamily="18" charset="0"/>
                          <a:cs typeface="Times New Roman" panose="02020603050405020304" pitchFamily="18" charset="0"/>
                        </a:rPr>
                        <a:t>Koolagudi</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In this paper, The process of identifying food items from an image is quite an interesting field with various applications.</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Easy Identify Food Classification.</a:t>
                      </a:r>
                    </a:p>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r>
              <a:tr h="1645920">
                <a:tc>
                  <a:txBody>
                    <a:bodyPr/>
                    <a:lstStyle/>
                    <a:p>
                      <a:pPr marL="0" marR="0" algn="ctr">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Deep Convolutional Generative Adversarial Network Based Food Recognition Using Partially Labeled Data (2018 )</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err="1">
                          <a:effectLst/>
                          <a:latin typeface="Times New Roman" panose="02020603050405020304" pitchFamily="18" charset="0"/>
                          <a:cs typeface="Times New Roman" panose="02020603050405020304" pitchFamily="18" charset="0"/>
                        </a:rPr>
                        <a:t>Bappaditya</a:t>
                      </a:r>
                      <a:r>
                        <a:rPr lang="en-US" sz="1800" dirty="0">
                          <a:effectLst/>
                          <a:latin typeface="Times New Roman" panose="02020603050405020304" pitchFamily="18" charset="0"/>
                          <a:cs typeface="Times New Roman" panose="02020603050405020304" pitchFamily="18" charset="0"/>
                        </a:rPr>
                        <a:t> Mandal , N. B. </a:t>
                      </a:r>
                      <a:r>
                        <a:rPr lang="en-US" sz="1800" dirty="0" err="1">
                          <a:effectLst/>
                          <a:latin typeface="Times New Roman" panose="02020603050405020304" pitchFamily="18" charset="0"/>
                          <a:cs typeface="Times New Roman" panose="02020603050405020304" pitchFamily="18" charset="0"/>
                        </a:rPr>
                        <a:t>Puhan</a:t>
                      </a:r>
                      <a:r>
                        <a:rPr lang="en-US" sz="1800" dirty="0">
                          <a:effectLst/>
                          <a:latin typeface="Times New Roman" panose="02020603050405020304" pitchFamily="18" charset="0"/>
                          <a:cs typeface="Times New Roman" panose="02020603050405020304" pitchFamily="18" charset="0"/>
                        </a:rPr>
                        <a:t> and </a:t>
                      </a:r>
                      <a:r>
                        <a:rPr lang="en-US" sz="1800" dirty="0" err="1">
                          <a:effectLst/>
                          <a:latin typeface="Times New Roman" panose="02020603050405020304" pitchFamily="18" charset="0"/>
                          <a:cs typeface="Times New Roman" panose="02020603050405020304" pitchFamily="18" charset="0"/>
                        </a:rPr>
                        <a:t>Avijit</a:t>
                      </a:r>
                      <a:r>
                        <a:rPr lang="en-US" sz="1800" dirty="0">
                          <a:effectLst/>
                          <a:latin typeface="Times New Roman" panose="02020603050405020304" pitchFamily="18" charset="0"/>
                          <a:cs typeface="Times New Roman" panose="02020603050405020304" pitchFamily="18" charset="0"/>
                        </a:rPr>
                        <a:t> Verma</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In recent works, convolutional neural networks (CNN) have been applied to this task with better results than all previously reported </a:t>
                      </a:r>
                      <a:r>
                        <a:rPr lang="en-US" sz="1800" dirty="0" err="1">
                          <a:effectLst/>
                          <a:latin typeface="Times New Roman" panose="02020603050405020304" pitchFamily="18" charset="0"/>
                          <a:cs typeface="Times New Roman" panose="02020603050405020304" pitchFamily="18" charset="0"/>
                        </a:rPr>
                        <a:t>methods.infrastructures</a:t>
                      </a:r>
                      <a:r>
                        <a:rPr lang="en-US" sz="1800" dirty="0">
                          <a:effectLst/>
                          <a:latin typeface="Times New Roman" panose="02020603050405020304" pitchFamily="18" charset="0"/>
                          <a:cs typeface="Times New Roman" panose="02020603050405020304" pitchFamily="18" charset="0"/>
                        </a:rPr>
                        <a:t>.</a:t>
                      </a:r>
                    </a:p>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a:effectLst/>
                          <a:latin typeface="Times New Roman" panose="02020603050405020304" pitchFamily="18" charset="0"/>
                          <a:cs typeface="Times New Roman" panose="02020603050405020304" pitchFamily="18" charset="0"/>
                        </a:rPr>
                        <a:t>Easy Identify Food Recognition.</a:t>
                      </a:r>
                      <a:endParaRPr lang="en-US" sz="180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r>
              <a:tr h="1920240">
                <a:tc>
                  <a:txBody>
                    <a:bodyPr/>
                    <a:lstStyle/>
                    <a:p>
                      <a:pPr marL="0" marR="0" algn="ctr">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Few-shot and Many-shot Fusion Learning in Mobile Visual Food Recognition (2018) </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Heng Zhao , Kim-Hui Yap , Alex C. </a:t>
                      </a:r>
                      <a:r>
                        <a:rPr lang="en-US" sz="1800" dirty="0" err="1">
                          <a:effectLst/>
                          <a:latin typeface="Times New Roman" panose="02020603050405020304" pitchFamily="18" charset="0"/>
                          <a:cs typeface="Times New Roman" panose="02020603050405020304" pitchFamily="18" charset="0"/>
                        </a:rPr>
                        <a:t>Kot</a:t>
                      </a:r>
                      <a:r>
                        <a:rPr lang="en-US" sz="1800" dirty="0">
                          <a:effectLst/>
                          <a:latin typeface="Times New Roman" panose="02020603050405020304" pitchFamily="18" charset="0"/>
                          <a:cs typeface="Times New Roman" panose="02020603050405020304" pitchFamily="18" charset="0"/>
                        </a:rPr>
                        <a:t> , </a:t>
                      </a:r>
                      <a:r>
                        <a:rPr lang="en-US" sz="1800" dirty="0" err="1">
                          <a:effectLst/>
                          <a:latin typeface="Times New Roman" panose="02020603050405020304" pitchFamily="18" charset="0"/>
                          <a:cs typeface="Times New Roman" panose="02020603050405020304" pitchFamily="18" charset="0"/>
                        </a:rPr>
                        <a:t>Lingyu</a:t>
                      </a:r>
                      <a:r>
                        <a:rPr lang="en-US" sz="1800" dirty="0">
                          <a:effectLst/>
                          <a:latin typeface="Times New Roman" panose="02020603050405020304" pitchFamily="18" charset="0"/>
                          <a:cs typeface="Times New Roman" panose="02020603050405020304" pitchFamily="18" charset="0"/>
                        </a:rPr>
                        <a:t> Duan , Ngai-Man Cheung</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As a Result they are not amenable for deployment on mobile devices. In this paper, we address these issues by proposing a new few-shot and many-shot fusion learning for mobile visual food recognition, it has a compact framework and is able to learn from existing dataset categories, and also new food categories given only a few sample images.</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c>
                  <a:txBody>
                    <a:bodyPr/>
                    <a:lstStyle/>
                    <a:p>
                      <a:pPr marL="0" marR="0" algn="ctr">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Batang" panose="02030600000101010101" charset="-127"/>
                        <a:cs typeface="Times New Roman" panose="02020603050405020304" pitchFamily="18" charset="0"/>
                      </a:endParaRPr>
                    </a:p>
                  </a:txBody>
                  <a:tcPr marL="13345" marR="13345" marT="0" marB="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sym typeface="+mn-ea"/>
              </a:rPr>
              <a:t>Existing System</a:t>
            </a:r>
            <a:endParaRPr lang="en-US"/>
          </a:p>
        </p:txBody>
      </p:sp>
      <p:sp>
        <p:nvSpPr>
          <p:cNvPr id="3" name="Content Placeholder 2"/>
          <p:cNvSpPr>
            <a:spLocks noGrp="1"/>
          </p:cNvSpPr>
          <p:nvPr>
            <p:ph idx="1"/>
          </p:nvPr>
        </p:nvSpPr>
        <p:spPr/>
        <p:txBody>
          <a:bodyPr/>
          <a:lstStyle/>
          <a:p>
            <a:r>
              <a:rPr lang="en-US"/>
              <a:t>Many People in India are unable to find proper Indian food.</a:t>
            </a:r>
          </a:p>
          <a:p>
            <a:r>
              <a:rPr lang="en-US"/>
              <a:t> Some People Can’t read Other languages than hindi or native languages.</a:t>
            </a:r>
          </a:p>
        </p:txBody>
      </p:sp>
      <p:sp>
        <p:nvSpPr>
          <p:cNvPr id="97" name="CustomShape 1"/>
          <p:cNvSpPr/>
          <p:nvPr/>
        </p:nvSpPr>
        <p:spPr>
          <a:xfrm>
            <a:off x="4038600" y="533520"/>
            <a:ext cx="3602160" cy="912600"/>
          </a:xfrm>
          <a:prstGeom prst="rect">
            <a:avLst/>
          </a:prstGeom>
          <a:noFill/>
          <a:ln>
            <a:noFill/>
          </a:ln>
        </p:spPr>
        <p:txBody>
          <a:bodyPr lIns="90000" tIns="45000" rIns="90000" bIns="45000"/>
          <a:lstStyle/>
          <a:p>
            <a:pPr algn="ctr">
              <a:lnSpc>
                <a:spcPct val="150000"/>
              </a:lnSpc>
            </a:pPr>
            <a:r>
              <a:rPr lang="en-IN" sz="3600" b="1" dirty="0">
                <a:solidFill>
                  <a:srgbClr val="C00000"/>
                </a:solidFill>
                <a:latin typeface="Franklin Gothic Book"/>
              </a:rPr>
              <a:t> </a:t>
            </a:r>
          </a:p>
        </p:txBody>
      </p:sp>
      <p:sp>
        <p:nvSpPr>
          <p:cNvPr id="98" name="CustomShape 2"/>
          <p:cNvSpPr/>
          <p:nvPr/>
        </p:nvSpPr>
        <p:spPr>
          <a:xfrm>
            <a:off x="4190880" y="304920"/>
            <a:ext cx="4571640" cy="1187640"/>
          </a:xfrm>
          <a:prstGeom prst="rect">
            <a:avLst/>
          </a:prstGeom>
          <a:noFill/>
          <a:ln>
            <a:noFill/>
          </a:ln>
        </p:spPr>
        <p:txBody>
          <a:bodyPr lIns="90000" tIns="45000" rIns="90000" bIns="45000"/>
          <a:lstStyle/>
          <a:p>
            <a:pPr>
              <a:lnSpc>
                <a:spcPct val="100000"/>
              </a:lnSpc>
            </a:pPr>
            <a:r>
              <a:rPr lang="en-IN" sz="3600" b="1" dirty="0">
                <a:solidFill>
                  <a:srgbClr val="C00000"/>
                </a:solidFill>
                <a:latin typeface="Franklin Gothic Book"/>
              </a:rPr>
              <a:t>
</a:t>
            </a:r>
          </a:p>
        </p:txBody>
      </p:sp>
      <p:sp>
        <p:nvSpPr>
          <p:cNvPr id="99" name="CustomShape 3"/>
          <p:cNvSpPr/>
          <p:nvPr/>
        </p:nvSpPr>
        <p:spPr>
          <a:xfrm>
            <a:off x="838200" y="1143000"/>
            <a:ext cx="10515600" cy="5097145"/>
          </a:xfrm>
          <a:prstGeom prst="rect">
            <a:avLst/>
          </a:prstGeom>
          <a:noFill/>
          <a:ln>
            <a:noFill/>
          </a:ln>
        </p:spPr>
        <p:txBody>
          <a:bodyPr lIns="90000" tIns="45000" rIns="90000" bIns="45000"/>
          <a:lstStyle/>
          <a:p>
            <a:pPr algn="just">
              <a:lnSpc>
                <a:spcPct val="150000"/>
              </a:lnSpc>
            </a:pPr>
            <a:endParaRPr dirty="0"/>
          </a:p>
          <a:p>
            <a:pPr indent="0">
              <a:buFont typeface="Wingdings" panose="05000000000000000000" charset="0"/>
              <a:buNone/>
            </a:pPr>
            <a:endParaRPr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dirty="0"/>
              <a:t>   </a:t>
            </a:r>
          </a:p>
        </p:txBody>
      </p:sp>
      <p:sp>
        <p:nvSpPr>
          <p:cNvPr id="9" name="Footer Placeholder 8"/>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28F92CFF-98DC-4DA2-A05F-B6090B7CF501}" type="slidenum">
              <a:rPr lang="en-US" smtClean="0"/>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038600" y="533520"/>
            <a:ext cx="3602160" cy="912600"/>
          </a:xfrm>
          <a:prstGeom prst="rect">
            <a:avLst/>
          </a:prstGeom>
          <a:noFill/>
          <a:ln>
            <a:noFill/>
          </a:ln>
        </p:spPr>
        <p:txBody>
          <a:bodyPr lIns="90000" tIns="45000" rIns="90000" bIns="45000"/>
          <a:lstStyle/>
          <a:p>
            <a:pPr algn="ctr">
              <a:lnSpc>
                <a:spcPct val="150000"/>
              </a:lnSpc>
            </a:pPr>
            <a:r>
              <a:rPr lang="en-IN" sz="3600" b="1" dirty="0">
                <a:solidFill>
                  <a:srgbClr val="C00000"/>
                </a:solidFill>
                <a:latin typeface="Franklin Gothic Book"/>
              </a:rPr>
              <a:t> </a:t>
            </a:r>
          </a:p>
        </p:txBody>
      </p:sp>
      <p:sp>
        <p:nvSpPr>
          <p:cNvPr id="106" name="CustomShape 2"/>
          <p:cNvSpPr/>
          <p:nvPr/>
        </p:nvSpPr>
        <p:spPr>
          <a:xfrm>
            <a:off x="3962400" y="0"/>
            <a:ext cx="4571640" cy="1187640"/>
          </a:xfrm>
          <a:prstGeom prst="rect">
            <a:avLst/>
          </a:prstGeom>
          <a:noFill/>
          <a:ln>
            <a:noFill/>
          </a:ln>
        </p:spPr>
        <p:txBody>
          <a:bodyPr lIns="90000" tIns="45000" rIns="90000" bIns="45000"/>
          <a:lstStyle/>
          <a:p>
            <a:pPr algn="ctr">
              <a:lnSpc>
                <a:spcPct val="100000"/>
              </a:lnSpc>
            </a:pPr>
            <a:r>
              <a:rPr lang="en-IN" sz="3600" b="1" dirty="0">
                <a:solidFill>
                  <a:srgbClr val="C00000"/>
                </a:solidFill>
                <a:latin typeface="Franklin Gothic Book"/>
              </a:rPr>
              <a:t>Methodology  
</a:t>
            </a:r>
          </a:p>
        </p:txBody>
      </p:sp>
      <p:sp>
        <p:nvSpPr>
          <p:cNvPr id="107" name="CustomShape 3"/>
          <p:cNvSpPr/>
          <p:nvPr/>
        </p:nvSpPr>
        <p:spPr>
          <a:xfrm>
            <a:off x="296545" y="913765"/>
            <a:ext cx="11764010" cy="6301740"/>
          </a:xfrm>
          <a:prstGeom prst="rect">
            <a:avLst/>
          </a:prstGeom>
          <a:noFill/>
          <a:ln>
            <a:noFill/>
          </a:ln>
        </p:spPr>
        <p:txBody>
          <a:bodyPr lIns="90000" tIns="45000" rIns="90000" bIns="45000"/>
          <a:lstStyle/>
          <a:p>
            <a:r>
              <a:rPr lang="en-GB" sz="2000" b="1" dirty="0">
                <a:latin typeface="Times New Roman" panose="02020603050405020304" pitchFamily="18" charset="0"/>
                <a:cs typeface="Times New Roman" panose="02020603050405020304" pitchFamily="18" charset="0"/>
              </a:rPr>
              <a:t>CNN (Convolutional Neural Networks) –</a:t>
            </a:r>
          </a:p>
          <a:p>
            <a:pPr lvl="0" algn="just"/>
            <a:r>
              <a:rPr lang="en-GB" sz="2000" dirty="0">
                <a:latin typeface="Times New Roman" panose="02020603050405020304" pitchFamily="18" charset="0"/>
                <a:cs typeface="Times New Roman" panose="02020603050405020304" pitchFamily="18" charset="0"/>
              </a:rPr>
              <a:t>Convolutional Neural Networks specialized for applications in image &amp; video recognition. CNN is mainly used in image analysis tasks like Image recognition, Object detection &amp; Segmentation.</a:t>
            </a:r>
            <a:endParaRPr lang="en-US" sz="2000" dirty="0">
              <a:latin typeface="Times New Roman" panose="02020603050405020304" pitchFamily="18" charset="0"/>
              <a:cs typeface="Times New Roman" panose="02020603050405020304" pitchFamily="18" charset="0"/>
            </a:endParaRPr>
          </a:p>
          <a:p>
            <a:pPr lvl="0" algn="just"/>
            <a:r>
              <a:rPr lang="en-GB" sz="2000" dirty="0">
                <a:latin typeface="Times New Roman" panose="02020603050405020304" pitchFamily="18" charset="0"/>
                <a:cs typeface="Times New Roman" panose="02020603050405020304" pitchFamily="18" charset="0"/>
              </a:rPr>
              <a:t>There are Four types of layers in Convolutional Neural Networks:</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1) Convolutional Layer: </a:t>
            </a:r>
            <a:r>
              <a:rPr lang="en-GB" sz="2000" dirty="0">
                <a:latin typeface="Times New Roman" panose="02020603050405020304" pitchFamily="18" charset="0"/>
                <a:cs typeface="Times New Roman" panose="02020603050405020304" pitchFamily="18" charset="0"/>
              </a:rPr>
              <a:t>In a typical neural network each input neuron is connected to the next hidden layer. In CNN, only a small region of the input layer neurons connect to the neuron hidden layer.</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2) Pooling Layer: </a:t>
            </a:r>
            <a:r>
              <a:rPr lang="en-GB" sz="2000" dirty="0">
                <a:latin typeface="Times New Roman" panose="02020603050405020304" pitchFamily="18" charset="0"/>
                <a:cs typeface="Times New Roman" panose="02020603050405020304" pitchFamily="18" charset="0"/>
              </a:rPr>
              <a:t>The pooling layer is used to reduce the dimensionality of the feature map. There will be multiple activation &amp; pooling layers inside the hidden layer of the CNN.</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3) Flatten: </a:t>
            </a:r>
            <a:r>
              <a:rPr lang="en-US" sz="2000" dirty="0">
                <a:latin typeface="Times New Roman" panose="02020603050405020304" pitchFamily="18" charset="0"/>
                <a:cs typeface="Times New Roman" panose="02020603050405020304" pitchFamily="18" charset="0"/>
              </a:rPr>
              <a:t>Flattening is converting the data into a 1-dimensional array for inputting it to the next layer. We flatten the output of the convolutional layers to create a single long feature vector.</a:t>
            </a:r>
            <a:endParaRPr lang="en-US" sz="20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4) Fully-Connected layer:</a:t>
            </a:r>
            <a:r>
              <a:rPr lang="en-GB" sz="2000" dirty="0">
                <a:latin typeface="Times New Roman" panose="02020603050405020304" pitchFamily="18" charset="0"/>
                <a:cs typeface="Times New Roman" panose="02020603050405020304" pitchFamily="18" charset="0"/>
              </a:rPr>
              <a:t> Fully Connected Layers form the last few layers in the network. The input to the fully connected layer is the output from the final Pooling or Convolutional Layer, which is flattened and then fed into the fully connected layer.</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StarSymbol"/>
              <a:buChar char=""/>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sz="2000" dirty="0">
              <a:latin typeface="Times New Roman" panose="02020603050405020304" pitchFamily="18" charset="0"/>
              <a:cs typeface="Times New Roman" panose="02020603050405020304" pitchFamily="18" charset="0"/>
            </a:endParaRPr>
          </a:p>
          <a:p>
            <a:pPr algn="just">
              <a:lnSpc>
                <a:spcPct val="150000"/>
              </a:lnSpc>
            </a:pPr>
            <a:endParaRPr sz="2000" dirty="0">
              <a:latin typeface="Times New Roman" panose="02020603050405020304" pitchFamily="18" charset="0"/>
              <a:cs typeface="Times New Roman" panose="02020603050405020304" pitchFamily="18" charset="0"/>
            </a:endParaRPr>
          </a:p>
          <a:p>
            <a:pPr algn="just">
              <a:lnSpc>
                <a:spcPct val="150000"/>
              </a:lnSpc>
            </a:pPr>
            <a:endParaRPr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a:xfrm>
            <a:off x="1524000" y="6400801"/>
            <a:ext cx="2514600" cy="288925"/>
          </a:xfrm>
        </p:spPr>
        <p:txBody>
          <a:bodyPr/>
          <a:lstStyle/>
          <a:p>
            <a:r>
              <a:rPr lang="en-US" dirty="0"/>
              <a:t>  </a:t>
            </a:r>
          </a:p>
        </p:txBody>
      </p:sp>
      <p:sp>
        <p:nvSpPr>
          <p:cNvPr id="7" name="Slide Number Placeholder 6"/>
          <p:cNvSpPr>
            <a:spLocks noGrp="1"/>
          </p:cNvSpPr>
          <p:nvPr>
            <p:ph type="sldNum" sz="quarter" idx="12"/>
          </p:nvPr>
        </p:nvSpPr>
        <p:spPr/>
        <p:txBody>
          <a:bodyPr/>
          <a:lstStyle/>
          <a:p>
            <a:fld id="{28F92CFF-98DC-4DA2-A05F-B6090B7CF501}" type="slidenum">
              <a:rPr lang="en-US" smtClean="0"/>
              <a:t>6</a:t>
            </a:fld>
            <a:endParaRPr lang="en-US" dirty="0"/>
          </a:p>
        </p:txBody>
      </p:sp>
      <p:sp>
        <p:nvSpPr>
          <p:cNvPr id="9" name="Footer Placeholder 8"/>
          <p:cNvSpPr>
            <a:spLocks noGrp="1"/>
          </p:cNvSpPr>
          <p:nvPr>
            <p:ph type="ftr" sz="quarter" idx="11"/>
          </p:nvPr>
        </p:nvSpPr>
        <p:spPr>
          <a:xfrm>
            <a:off x="4502150" y="136525"/>
            <a:ext cx="3352800" cy="914400"/>
          </a:xfrm>
        </p:spPr>
        <p:txBody>
          <a:bodyPr/>
          <a:lstStyle/>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cap="none" dirty="0">
                <a:solidFill>
                  <a:srgbClr val="C00000"/>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Easy to collect information about food and its recipes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Time saving.</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28F92CFF-98DC-4DA2-A05F-B6090B7CF501}"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3657600" y="228600"/>
            <a:ext cx="4669200" cy="791520"/>
          </a:xfrm>
          <a:prstGeom prst="rect">
            <a:avLst/>
          </a:prstGeom>
          <a:noFill/>
          <a:ln>
            <a:noFill/>
          </a:ln>
        </p:spPr>
        <p:txBody>
          <a:bodyPr wrap="none" lIns="90000" tIns="45000" rIns="90000" bIns="45000"/>
          <a:lstStyle/>
          <a:p>
            <a:pPr algn="ctr">
              <a:lnSpc>
                <a:spcPct val="100000"/>
              </a:lnSpc>
            </a:pPr>
            <a:r>
              <a:rPr lang="en-IN" sz="4500" b="1" dirty="0">
                <a:solidFill>
                  <a:srgbClr val="C00000"/>
                </a:solidFill>
                <a:latin typeface="Times New Roman" panose="02020603050405020304" pitchFamily="18" charset="0"/>
                <a:cs typeface="Times New Roman" panose="02020603050405020304" pitchFamily="18" charset="0"/>
              </a:rPr>
              <a:t>Proposed System</a:t>
            </a:r>
          </a:p>
        </p:txBody>
      </p:sp>
      <p:sp>
        <p:nvSpPr>
          <p:cNvPr id="114" name="CustomShape 2"/>
          <p:cNvSpPr/>
          <p:nvPr/>
        </p:nvSpPr>
        <p:spPr>
          <a:xfrm>
            <a:off x="1828800" y="1524000"/>
            <a:ext cx="8686800" cy="5678160"/>
          </a:xfrm>
          <a:prstGeom prst="rect">
            <a:avLst/>
          </a:prstGeom>
          <a:noFill/>
          <a:ln>
            <a:noFill/>
          </a:ln>
        </p:spPr>
        <p:txBody>
          <a:bodyPr lIns="90000" tIns="45000" rIns="90000" bIns="45000"/>
          <a:lstStyle/>
          <a:p>
            <a:pPr marL="342900" indent="-342900" algn="just">
              <a:buFont typeface="Arial" panose="020B0604020202020204" pitchFamily="34" charset="0"/>
              <a:buChar char="•"/>
            </a:pPr>
            <a:r>
              <a:rPr lang="en-GB" sz="2000" dirty="0">
                <a:latin typeface="Times New Roman" panose="02020603050405020304" pitchFamily="18" charset="0"/>
                <a:ea typeface="Batang" panose="02030600000101010101" charset="-127"/>
                <a:cs typeface="Times New Roman" panose="02020603050405020304" pitchFamily="18" charset="0"/>
              </a:rPr>
              <a:t>In this system, first input as Image dataset provide machine then next step is pre-processing. </a:t>
            </a:r>
          </a:p>
          <a:p>
            <a:pPr marL="342900" indent="-342900" algn="just">
              <a:buFont typeface="Arial" panose="020B0604020202020204" pitchFamily="34" charset="0"/>
              <a:buChar char="•"/>
            </a:pPr>
            <a:r>
              <a:rPr lang="en-GB" sz="2000" dirty="0">
                <a:latin typeface="Times New Roman" panose="02020603050405020304" pitchFamily="18" charset="0"/>
                <a:ea typeface="Batang" panose="02030600000101010101" charset="-127"/>
                <a:cs typeface="Times New Roman" panose="02020603050405020304" pitchFamily="18" charset="0"/>
              </a:rPr>
              <a:t>Pre-processing Phase is remove the noise from the data, rescale, resize image dataset.</a:t>
            </a:r>
          </a:p>
          <a:p>
            <a:pPr marL="342900" indent="-342900" algn="just">
              <a:buFont typeface="Arial" panose="020B0604020202020204" pitchFamily="34" charset="0"/>
              <a:buChar char="•"/>
            </a:pPr>
            <a:r>
              <a:rPr lang="en-GB" sz="2000" dirty="0">
                <a:latin typeface="Times New Roman" panose="02020603050405020304" pitchFamily="18" charset="0"/>
                <a:ea typeface="Batang" panose="02030600000101010101" charset="-127"/>
                <a:cs typeface="Times New Roman" panose="02020603050405020304" pitchFamily="18" charset="0"/>
              </a:rPr>
              <a:t>Then Feature Extraction is to extract features like edges, size etc. from dataset.</a:t>
            </a:r>
          </a:p>
          <a:p>
            <a:pPr marL="342900" indent="-342900" algn="just">
              <a:buFont typeface="Arial" panose="020B0604020202020204" pitchFamily="34" charset="0"/>
              <a:buChar char="•"/>
            </a:pPr>
            <a:r>
              <a:rPr lang="en-GB" sz="2000" dirty="0">
                <a:latin typeface="Times New Roman" panose="02020603050405020304" pitchFamily="18" charset="0"/>
                <a:ea typeface="Batang" panose="02030600000101010101" charset="-127"/>
                <a:cs typeface="Times New Roman" panose="02020603050405020304" pitchFamily="18" charset="0"/>
              </a:rPr>
              <a:t>After Feature Extraction next step is segmentation. In segmentation we divide image multiple parts.</a:t>
            </a:r>
          </a:p>
          <a:p>
            <a:pPr marL="342900" indent="-342900" algn="just">
              <a:buFont typeface="Arial" panose="020B0604020202020204" pitchFamily="34" charset="0"/>
              <a:buChar char="•"/>
            </a:pPr>
            <a:r>
              <a:rPr lang="en-GB" sz="2000" dirty="0">
                <a:latin typeface="Times New Roman" panose="02020603050405020304" pitchFamily="18" charset="0"/>
                <a:ea typeface="Batang" panose="02030600000101010101" charset="-127"/>
                <a:cs typeface="Times New Roman" panose="02020603050405020304" pitchFamily="18" charset="0"/>
              </a:rPr>
              <a:t>Then after the all steps done we used classifier for the classification. We used CNN algorithm for the classification. Classification is process of categorizing and labelling groups of pixels or vectors within an image based on specific rules.</a:t>
            </a:r>
          </a:p>
          <a:p>
            <a:pPr marL="342900" indent="-342900" algn="just">
              <a:buFont typeface="Arial" panose="020B0604020202020204" pitchFamily="34" charset="0"/>
              <a:buChar char="•"/>
            </a:pPr>
            <a:r>
              <a:rPr lang="en-GB" sz="2000" dirty="0">
                <a:latin typeface="Times New Roman" panose="02020603050405020304" pitchFamily="18" charset="0"/>
                <a:ea typeface="Batang" panose="02030600000101010101" charset="-127"/>
                <a:cs typeface="Times New Roman" panose="02020603050405020304" pitchFamily="18" charset="0"/>
              </a:rPr>
              <a:t>After All The Training Phase Done Machine create model Then Model Goes To testing Phase and Then Output Provide To user.</a:t>
            </a:r>
          </a:p>
          <a:p>
            <a:pPr marL="342900" indent="-342900" algn="just">
              <a:buFont typeface="Arial" panose="020B0604020202020204" pitchFamily="34" charset="0"/>
              <a:buChar char="•"/>
            </a:pPr>
            <a:r>
              <a:rPr lang="en-GB" sz="2000" dirty="0">
                <a:latin typeface="Times New Roman" panose="02020603050405020304" pitchFamily="18" charset="0"/>
                <a:ea typeface="Batang" panose="02030600000101010101" charset="-127"/>
                <a:cs typeface="Times New Roman" panose="02020603050405020304" pitchFamily="18" charset="0"/>
              </a:rPr>
              <a:t>Output is to Classify the Food and its recipes and in details .</a:t>
            </a:r>
            <a:endParaRPr lang="en-US" sz="2000" dirty="0">
              <a:latin typeface="Times New Roman" panose="02020603050405020304" pitchFamily="18" charset="0"/>
              <a:cs typeface="Times New Roman" panose="02020603050405020304" pitchFamily="18" charset="0"/>
            </a:endParaRPr>
          </a:p>
          <a:p>
            <a:pPr algn="just">
              <a:lnSpc>
                <a:spcPct val="100000"/>
              </a:lnSpc>
            </a:pPr>
            <a:endParaRPr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a:xfrm>
            <a:off x="1524000" y="6400801"/>
            <a:ext cx="2514600" cy="288925"/>
          </a:xfrm>
        </p:spPr>
        <p:txBody>
          <a:bodyPr/>
          <a:lstStyle/>
          <a:p>
            <a:r>
              <a:rPr lang="en-US" dirty="0"/>
              <a:t>     </a:t>
            </a:r>
          </a:p>
        </p:txBody>
      </p:sp>
      <p:sp>
        <p:nvSpPr>
          <p:cNvPr id="6" name="Slide Number Placeholder 5"/>
          <p:cNvSpPr>
            <a:spLocks noGrp="1"/>
          </p:cNvSpPr>
          <p:nvPr>
            <p:ph type="sldNum" sz="quarter" idx="12"/>
          </p:nvPr>
        </p:nvSpPr>
        <p:spPr/>
        <p:txBody>
          <a:bodyPr/>
          <a:lstStyle/>
          <a:p>
            <a:fld id="{28F92CFF-98DC-4DA2-A05F-B6090B7CF501}" type="slidenum">
              <a:rPr lang="en-US" smtClean="0"/>
              <a:t>8</a:t>
            </a:fld>
            <a:endParaRPr lang="en-US" dirty="0"/>
          </a:p>
        </p:txBody>
      </p:sp>
      <p:sp>
        <p:nvSpPr>
          <p:cNvPr id="8" name="Footer Placeholder 7"/>
          <p:cNvSpPr>
            <a:spLocks noGrp="1"/>
          </p:cNvSpPr>
          <p:nvPr>
            <p:ph type="ftr" sz="quarter" idx="11"/>
          </p:nvPr>
        </p:nvSpPr>
        <p:spPr/>
        <p:txBody>
          <a:bodyPr/>
          <a:lstStyle/>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0"/>
            <a:ext cx="10515600" cy="1325563"/>
          </a:xfrm>
        </p:spPr>
        <p:txBody>
          <a:bodyPr/>
          <a:lstStyle/>
          <a:p>
            <a:r>
              <a:rPr lang="en-US" sz="4500" b="1">
                <a:solidFill>
                  <a:srgbClr val="C00000"/>
                </a:solidFill>
                <a:latin typeface="Times New Roman" panose="02020603050405020304" pitchFamily="18" charset="0"/>
                <a:cs typeface="Times New Roman" panose="02020603050405020304" pitchFamily="18" charset="0"/>
              </a:rPr>
              <a:t>Methodology</a:t>
            </a:r>
          </a:p>
        </p:txBody>
      </p:sp>
      <p:sp>
        <p:nvSpPr>
          <p:cNvPr id="4" name="Content Placeholder 3"/>
          <p:cNvSpPr>
            <a:spLocks noGrp="1"/>
          </p:cNvSpPr>
          <p:nvPr>
            <p:ph idx="1"/>
          </p:nvPr>
        </p:nvSpPr>
        <p:spPr>
          <a:xfrm>
            <a:off x="236220" y="1066800"/>
            <a:ext cx="11955780" cy="5790565"/>
          </a:xfrm>
        </p:spPr>
        <p:txBody>
          <a:bodyPr>
            <a:normAutofit/>
          </a:bodyPr>
          <a:lstStyle/>
          <a:p>
            <a:r>
              <a:rPr lang="en-US"/>
              <a:t>A. The Indian Food Dataset.</a:t>
            </a:r>
          </a:p>
          <a:p>
            <a:pPr marL="0" indent="0">
              <a:buNone/>
            </a:pPr>
            <a:r>
              <a:rPr lang="en-US"/>
              <a:t>The dataset considered for our study is the Indian Food dataset. It contains 20 different classes of food and each class has 500 sample images. The dataset inherently comes with a lot of noise since there are images in which there is more than one food item. The image samples also contain a lot of color and few of them are wrongly labeled too. The figure below shows the sample food images from the Indian Food dataset</a:t>
            </a:r>
          </a:p>
          <a:p>
            <a:pPr marL="0" indent="0">
              <a:buNone/>
            </a:pPr>
            <a:r>
              <a:rPr lang="en-US"/>
              <a:t>B. Image preprocessing</a:t>
            </a:r>
          </a:p>
          <a:p>
            <a:pPr marL="0" indent="0">
              <a:buNone/>
            </a:pPr>
            <a:r>
              <a:rPr lang="en-US"/>
              <a:t>The dataset contains 20 different classes of food images. Each class of image is divided into training and testing images wherein 400 images from each class are considered as training samples and the remaining 100 samples as test samples. Overall, there are 8000 training samples and 2000 test samples. The training set images are fed to the CNN model and validation is made using the test dataset.</a:t>
            </a:r>
          </a:p>
          <a:p>
            <a:pPr marL="0" indent="0">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1415</Words>
  <Application>Microsoft Office PowerPoint</Application>
  <PresentationFormat>Custom</PresentationFormat>
  <Paragraphs>166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Literature Survey</vt:lpstr>
      <vt:lpstr>Existing System</vt:lpstr>
      <vt:lpstr>PowerPoint Presentation</vt:lpstr>
      <vt:lpstr>Advantages</vt:lpstr>
      <vt:lpstr>PowerPoint Presentation</vt:lpstr>
      <vt:lpstr>Methodology</vt:lpstr>
      <vt:lpstr>Advantages:</vt:lpstr>
      <vt:lpstr>PowerPoint Presentation</vt:lpstr>
      <vt:lpstr> System Architecture</vt:lpstr>
      <vt:lpstr>System Architecture</vt:lpstr>
      <vt:lpstr>PowerPoint Presentation</vt:lpstr>
      <vt:lpstr>UML Diagram</vt:lpstr>
      <vt:lpstr>PowerPoint Presentation</vt:lpstr>
      <vt:lpstr>PowerPoint Presentation</vt:lpstr>
      <vt:lpstr>System Requirements</vt:lpstr>
      <vt:lpstr>PowerPoint Presentation</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Android</dc:creator>
  <cp:lastModifiedBy>admin</cp:lastModifiedBy>
  <cp:revision>4</cp:revision>
  <dcterms:created xsi:type="dcterms:W3CDTF">2021-12-14T10:48:00Z</dcterms:created>
  <dcterms:modified xsi:type="dcterms:W3CDTF">2022-08-08T19:03:29Z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E56A1C62C6E14E0C88D716D8C42A651F</vt:lpwstr>
  </property>
  <property fmtid="{D5CDD505-2E9C-101B-9397-08002B2CF9AE}" pid="3" name="KSOProductBuildVer">
    <vt:lpwstr>1033-11.2.0.10384</vt:lpwstr>
  </property>
</Properties>
</file>