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slide" Target="slides/slide20.xml"/><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a0b8faa4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a0b8faa4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a0b8faa4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a0b8faa4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a0b8faa4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a0b8faa4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a0b8faa4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a0b8faa4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a0b8faa4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a0b8faa4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a0b8faa4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a0b8faa4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a0b8faa4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a0b8faa4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a0b8faa4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a0b8faa4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a0b8faa4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a0b8faa4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a0b8faa4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a0b8faa4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a0b8faa4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a0b8faa4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a0b8faa4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a0b8faa4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a0b8faa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a0b8faa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a0b8faa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a0b8faa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a0b8faa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a0b8faa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a0b8faa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a0b8faa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a0b8faa4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a0b8faa4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a0b8faa4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a0b8faa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a0b8faa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a0b8faa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Internal Storage in Android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000"/>
              <a:t>SharedPreferences sharedPref = getSharedPreferences("MyPrefs", Context.MODE_PRIVATE);</a:t>
            </a:r>
            <a:endParaRPr sz="1000"/>
          </a:p>
          <a:p>
            <a:pPr indent="0" lvl="0" marL="0" rtl="0" algn="l">
              <a:spcBef>
                <a:spcPts val="1200"/>
              </a:spcBef>
              <a:spcAft>
                <a:spcPts val="0"/>
              </a:spcAft>
              <a:buClr>
                <a:schemeClr val="dk1"/>
              </a:buClr>
              <a:buSzPts val="1100"/>
              <a:buFont typeface="Arial"/>
              <a:buNone/>
            </a:pPr>
            <a:r>
              <a:rPr lang="en" sz="1000"/>
              <a:t>SharedPreferences.Editor editor = sharedPref.edit();</a:t>
            </a:r>
            <a:endParaRPr sz="1000"/>
          </a:p>
          <a:p>
            <a:pPr indent="0" lvl="0" marL="0" rtl="0" algn="l">
              <a:spcBef>
                <a:spcPts val="1200"/>
              </a:spcBef>
              <a:spcAft>
                <a:spcPts val="0"/>
              </a:spcAft>
              <a:buClr>
                <a:schemeClr val="dk1"/>
              </a:buClr>
              <a:buSzPts val="1100"/>
              <a:buFont typeface="Arial"/>
              <a:buNone/>
            </a:pPr>
            <a:r>
              <a:rPr lang="en" sz="1000"/>
              <a:t>editor.putString("username", "JohnDoe");</a:t>
            </a:r>
            <a:endParaRPr sz="1000"/>
          </a:p>
          <a:p>
            <a:pPr indent="0" lvl="0" marL="0" rtl="0" algn="l">
              <a:spcBef>
                <a:spcPts val="1200"/>
              </a:spcBef>
              <a:spcAft>
                <a:spcPts val="0"/>
              </a:spcAft>
              <a:buClr>
                <a:schemeClr val="dk1"/>
              </a:buClr>
              <a:buSzPts val="1100"/>
              <a:buFont typeface="Arial"/>
              <a:buNone/>
            </a:pPr>
            <a:r>
              <a:rPr lang="en" sz="1000"/>
              <a:t>editor.apply();</a:t>
            </a:r>
            <a:endParaRPr sz="1000"/>
          </a:p>
          <a:p>
            <a:pPr indent="0" lvl="0" marL="0" rtl="0" algn="l">
              <a:spcBef>
                <a:spcPts val="1200"/>
              </a:spcBef>
              <a:spcAft>
                <a:spcPts val="120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SQLite Database</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SQLite is a lightweight relational database embedded within Android. It is designed to store structured, relational data in a secure and consistent manner. It’s suitable for apps that need to manage complex data and perform CRUD operations (Create, Read, Update, Delete).</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Key Characteristics: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Structured Data</a:t>
            </a:r>
            <a:r>
              <a:rPr lang="en" sz="1200">
                <a:solidFill>
                  <a:schemeClr val="dk1"/>
                </a:solidFill>
              </a:rPr>
              <a:t>: Suitable for storing structured data like records, relationships, etc.</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Relational Database</a:t>
            </a:r>
            <a:r>
              <a:rPr lang="en" sz="1200">
                <a:solidFill>
                  <a:schemeClr val="dk1"/>
                </a:solidFill>
              </a:rPr>
              <a:t>: Uses SQL queries to manipulate data.</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Persistent</a:t>
            </a:r>
            <a:r>
              <a:rPr lang="en" sz="1200">
                <a:solidFill>
                  <a:schemeClr val="dk1"/>
                </a:solidFill>
              </a:rPr>
              <a:t>: Data is stored across app restarts.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Private to the App</a:t>
            </a:r>
            <a:r>
              <a:rPr lang="en" sz="1200">
                <a:solidFill>
                  <a:schemeClr val="dk1"/>
                </a:solidFill>
              </a:rPr>
              <a:t>: Stored in the app’s internal storage, and only accessible to the app.</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When to Use SQLite:</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Complex Data</a:t>
            </a:r>
            <a:r>
              <a:rPr lang="en" sz="1200">
                <a:solidFill>
                  <a:schemeClr val="dk1"/>
                </a:solidFill>
              </a:rPr>
              <a:t>: When you need to manage multiple types of structured data, such as user profiles, products, etc.</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Relational Data</a:t>
            </a:r>
            <a:r>
              <a:rPr lang="en" sz="1200">
                <a:solidFill>
                  <a:schemeClr val="dk1"/>
                </a:solidFill>
              </a:rPr>
              <a:t>: When relationships between data (e.g., foreign keys) are important.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ContentProviders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ContentProviders are used to share data between different apps. They provide an interface for sharing structured data that can be accessed by other applications, often through a URI. Common examples include the Contacts and Media databases.</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Key Characteristics: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Data Sharing Between Apps</a:t>
            </a:r>
            <a:r>
              <a:rPr lang="en" sz="1200">
                <a:solidFill>
                  <a:schemeClr val="dk1"/>
                </a:solidFill>
              </a:rPr>
              <a:t>: Allows other apps to query or manipulate your app’s data.</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Standardized Access</a:t>
            </a:r>
            <a:r>
              <a:rPr lang="en" sz="1200">
                <a:solidFill>
                  <a:schemeClr val="dk1"/>
                </a:solidFill>
              </a:rPr>
              <a:t>: Exposes data through a URI, and other apps can access it using ContentResolvers.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Permission-based Access</a:t>
            </a:r>
            <a:r>
              <a:rPr lang="en" sz="1200">
                <a:solidFill>
                  <a:schemeClr val="dk1"/>
                </a:solidFill>
              </a:rPr>
              <a:t>: You can define permissions for accessing your data.</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When to Use ContentProviders: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Data Sharing</a:t>
            </a:r>
            <a:r>
              <a:rPr lang="en" sz="1200">
                <a:solidFill>
                  <a:schemeClr val="dk1"/>
                </a:solidFill>
              </a:rPr>
              <a:t>: When your app needs to expose its data to other apps (e.g., Contacts, Media).</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Complex Queries</a:t>
            </a:r>
            <a:r>
              <a:rPr lang="en" sz="1200">
                <a:solidFill>
                  <a:schemeClr val="dk1"/>
                </a:solidFill>
              </a:rPr>
              <a:t>: When structured data needs to be accessed across apps with control over read/write permissions.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Cursor cursor = getContentResolver().query(uri, projection, selection, selectionArgs, sortOrder);</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the Right Storage Mechanism</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6"/>
          <p:cNvPicPr preferRelativeResize="0"/>
          <p:nvPr/>
        </p:nvPicPr>
        <p:blipFill rotWithShape="1">
          <a:blip r:embed="rId3">
            <a:alphaModFix/>
          </a:blip>
          <a:srcRect b="30015" l="4201" r="2636" t="22105"/>
          <a:stretch/>
        </p:blipFill>
        <p:spPr>
          <a:xfrm>
            <a:off x="311700" y="1492150"/>
            <a:ext cx="8520602" cy="2737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SharedPreferences?</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chemeClr val="dk1"/>
              </a:buClr>
              <a:buSzPts val="1500"/>
              <a:buChar char="●"/>
            </a:pPr>
            <a:r>
              <a:rPr lang="en" sz="1500">
                <a:solidFill>
                  <a:schemeClr val="dk1"/>
                </a:solidFill>
              </a:rPr>
              <a:t>SharedPreferences is a simple way to store small amounts of data as key-value pairs in Android.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It’s part of the Android framework and allows for persistent storage, which means the data is retained even after the app is closed or the device is restarted.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SharedPreferences is stored in XML format within the app's internal storage, making it both lightweight and secure, as other apps cannot access its data</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Key-Value Storage in Android</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In </a:t>
            </a:r>
            <a:r>
              <a:rPr lang="en" sz="1200">
                <a:solidFill>
                  <a:srgbClr val="188038"/>
                </a:solidFill>
                <a:latin typeface="Roboto Mono"/>
                <a:ea typeface="Roboto Mono"/>
                <a:cs typeface="Roboto Mono"/>
                <a:sym typeface="Roboto Mono"/>
              </a:rPr>
              <a:t>SharedPreferences</a:t>
            </a:r>
            <a:r>
              <a:rPr lang="en" sz="1200">
                <a:solidFill>
                  <a:schemeClr val="dk1"/>
                </a:solidFill>
              </a:rPr>
              <a:t>, data is stored in the form of key-value pairs. The "key" is a string that acts as a unique identifier for the value, and the "value" can be one of the following primitive data types:</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rgbClr val="188038"/>
                </a:solidFill>
                <a:latin typeface="Roboto Mono"/>
                <a:ea typeface="Roboto Mono"/>
                <a:cs typeface="Roboto Mono"/>
                <a:sym typeface="Roboto Mono"/>
              </a:rPr>
              <a:t>String</a:t>
            </a:r>
            <a:endParaRPr sz="1200">
              <a:solidFill>
                <a:srgbClr val="188038"/>
              </a:solidFill>
              <a:latin typeface="Roboto Mono"/>
              <a:ea typeface="Roboto Mono"/>
              <a:cs typeface="Roboto Mono"/>
              <a:sym typeface="Roboto Mono"/>
            </a:endParaRPr>
          </a:p>
          <a:p>
            <a:pPr indent="-304800" lvl="0" marL="457200" rtl="0" algn="l">
              <a:spcBef>
                <a:spcPts val="0"/>
              </a:spcBef>
              <a:spcAft>
                <a:spcPts val="0"/>
              </a:spcAft>
              <a:buClr>
                <a:schemeClr val="dk1"/>
              </a:buClr>
              <a:buSzPts val="1200"/>
              <a:buChar char="●"/>
            </a:pPr>
            <a:r>
              <a:rPr lang="en" sz="1200">
                <a:solidFill>
                  <a:srgbClr val="188038"/>
                </a:solidFill>
                <a:latin typeface="Roboto Mono"/>
                <a:ea typeface="Roboto Mono"/>
                <a:cs typeface="Roboto Mono"/>
                <a:sym typeface="Roboto Mono"/>
              </a:rPr>
              <a:t>int</a:t>
            </a:r>
            <a:endParaRPr sz="1200">
              <a:solidFill>
                <a:srgbClr val="188038"/>
              </a:solidFill>
              <a:latin typeface="Roboto Mono"/>
              <a:ea typeface="Roboto Mono"/>
              <a:cs typeface="Roboto Mono"/>
              <a:sym typeface="Roboto Mono"/>
            </a:endParaRPr>
          </a:p>
          <a:p>
            <a:pPr indent="-304800" lvl="0" marL="457200" rtl="0" algn="l">
              <a:spcBef>
                <a:spcPts val="0"/>
              </a:spcBef>
              <a:spcAft>
                <a:spcPts val="0"/>
              </a:spcAft>
              <a:buClr>
                <a:schemeClr val="dk1"/>
              </a:buClr>
              <a:buSzPts val="1200"/>
              <a:buChar char="●"/>
            </a:pPr>
            <a:r>
              <a:rPr lang="en" sz="1200">
                <a:solidFill>
                  <a:srgbClr val="188038"/>
                </a:solidFill>
                <a:latin typeface="Roboto Mono"/>
                <a:ea typeface="Roboto Mono"/>
                <a:cs typeface="Roboto Mono"/>
                <a:sym typeface="Roboto Mono"/>
              </a:rPr>
              <a:t>float</a:t>
            </a:r>
            <a:endParaRPr sz="1200">
              <a:solidFill>
                <a:srgbClr val="188038"/>
              </a:solidFill>
              <a:latin typeface="Roboto Mono"/>
              <a:ea typeface="Roboto Mono"/>
              <a:cs typeface="Roboto Mono"/>
              <a:sym typeface="Roboto Mono"/>
            </a:endParaRPr>
          </a:p>
          <a:p>
            <a:pPr indent="-304800" lvl="0" marL="457200" rtl="0" algn="l">
              <a:spcBef>
                <a:spcPts val="0"/>
              </a:spcBef>
              <a:spcAft>
                <a:spcPts val="0"/>
              </a:spcAft>
              <a:buClr>
                <a:schemeClr val="dk1"/>
              </a:buClr>
              <a:buSzPts val="1200"/>
              <a:buChar char="●"/>
            </a:pPr>
            <a:r>
              <a:rPr lang="en" sz="1200">
                <a:solidFill>
                  <a:srgbClr val="188038"/>
                </a:solidFill>
                <a:latin typeface="Roboto Mono"/>
                <a:ea typeface="Roboto Mono"/>
                <a:cs typeface="Roboto Mono"/>
                <a:sym typeface="Roboto Mono"/>
              </a:rPr>
              <a:t>long</a:t>
            </a:r>
            <a:endParaRPr sz="1200">
              <a:solidFill>
                <a:srgbClr val="188038"/>
              </a:solidFill>
              <a:latin typeface="Roboto Mono"/>
              <a:ea typeface="Roboto Mono"/>
              <a:cs typeface="Roboto Mono"/>
              <a:sym typeface="Roboto Mono"/>
            </a:endParaRPr>
          </a:p>
          <a:p>
            <a:pPr indent="-304800" lvl="0" marL="457200" rtl="0" algn="l">
              <a:spcBef>
                <a:spcPts val="0"/>
              </a:spcBef>
              <a:spcAft>
                <a:spcPts val="0"/>
              </a:spcAft>
              <a:buClr>
                <a:schemeClr val="dk1"/>
              </a:buClr>
              <a:buSzPts val="1200"/>
              <a:buChar char="●"/>
            </a:pPr>
            <a:r>
              <a:rPr lang="en" sz="1200">
                <a:solidFill>
                  <a:srgbClr val="188038"/>
                </a:solidFill>
                <a:latin typeface="Roboto Mono"/>
                <a:ea typeface="Roboto Mono"/>
                <a:cs typeface="Roboto Mono"/>
                <a:sym typeface="Roboto Mono"/>
              </a:rPr>
              <a:t>boolean</a:t>
            </a:r>
            <a:endParaRPr sz="12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b="1" lang="en" sz="1200">
                <a:solidFill>
                  <a:schemeClr val="dk1"/>
                </a:solidFill>
              </a:rPr>
              <a:t>Key Features of SharedPreferences:</a:t>
            </a:r>
            <a:endParaRPr b="1" sz="1200">
              <a:solidFill>
                <a:schemeClr val="dk1"/>
              </a:solidFill>
            </a:endParaRPr>
          </a:p>
          <a:p>
            <a:pPr indent="-304800" lvl="0" marL="457200" rtl="0" algn="l">
              <a:spcBef>
                <a:spcPts val="1200"/>
              </a:spcBef>
              <a:spcAft>
                <a:spcPts val="0"/>
              </a:spcAft>
              <a:buClr>
                <a:schemeClr val="dk1"/>
              </a:buClr>
              <a:buSzPts val="1200"/>
              <a:buAutoNum type="arabicPeriod"/>
            </a:pPr>
            <a:r>
              <a:rPr b="1" lang="en" sz="1200">
                <a:solidFill>
                  <a:schemeClr val="dk1"/>
                </a:solidFill>
              </a:rPr>
              <a:t>Persistent Data</a:t>
            </a:r>
            <a:r>
              <a:rPr lang="en" sz="1200">
                <a:solidFill>
                  <a:schemeClr val="dk1"/>
                </a:solidFill>
              </a:rPr>
              <a:t>: Data remains across app sessions and is removed only when the user clears app data or when the app explicitly deletes it.</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Simple Storage</a:t>
            </a:r>
            <a:r>
              <a:rPr lang="en" sz="1200">
                <a:solidFill>
                  <a:schemeClr val="dk1"/>
                </a:solidFill>
              </a:rPr>
              <a:t>: It’s best used for small, simple data storage needs.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Secure</a:t>
            </a:r>
            <a:r>
              <a:rPr lang="en" sz="1200">
                <a:solidFill>
                  <a:schemeClr val="dk1"/>
                </a:solidFill>
              </a:rPr>
              <a:t>: Data is private to the app, stored in internal storage.</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to Use SharedPreferences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rgbClr val="188038"/>
                </a:solidFill>
                <a:latin typeface="Roboto Mono"/>
                <a:ea typeface="Roboto Mono"/>
                <a:cs typeface="Roboto Mono"/>
                <a:sym typeface="Roboto Mono"/>
              </a:rPr>
              <a:t>SharedPreferences</a:t>
            </a:r>
            <a:r>
              <a:rPr lang="en" sz="1200">
                <a:solidFill>
                  <a:schemeClr val="dk1"/>
                </a:solidFill>
              </a:rPr>
              <a:t> is best used for storing simple data that doesn’t require complex structures like tables or relational data. Some typical use cases include:</a:t>
            </a:r>
            <a:endParaRPr sz="1200">
              <a:solidFill>
                <a:schemeClr val="dk1"/>
              </a:solidFill>
            </a:endParaRPr>
          </a:p>
          <a:p>
            <a:pPr indent="-304800" lvl="0" marL="457200" rtl="0" algn="l">
              <a:spcBef>
                <a:spcPts val="1200"/>
              </a:spcBef>
              <a:spcAft>
                <a:spcPts val="0"/>
              </a:spcAft>
              <a:buClr>
                <a:schemeClr val="dk1"/>
              </a:buClr>
              <a:buSzPts val="1200"/>
              <a:buAutoNum type="arabicPeriod"/>
            </a:pPr>
            <a:r>
              <a:rPr b="1" lang="en" sz="1200">
                <a:solidFill>
                  <a:schemeClr val="dk1"/>
                </a:solidFill>
              </a:rPr>
              <a:t>User Preferences</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Example: Theme settings (dark/light mode), language settings, notifications preferences, etc.</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Login Status</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Example: Saving whether a user is logged in or not, which can be checked when the app starts.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App Configuration Data</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Example: Storing user-specific app configuration settings, such as volume levels or screen brightness.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Session Data</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Example: Temporary data like the last page viewed or last item clicked can be saved using SharedPreferences.</a:t>
            </a:r>
            <a:endParaRPr sz="1200">
              <a:solidFill>
                <a:schemeClr val="dk1"/>
              </a:solidFill>
            </a:endParaRPr>
          </a:p>
          <a:p>
            <a:pPr indent="0" lvl="0" marL="0" rtl="0" algn="l">
              <a:spcBef>
                <a:spcPts val="1200"/>
              </a:spcBef>
              <a:spcAft>
                <a:spcPts val="1200"/>
              </a:spcAft>
              <a:buNone/>
            </a:pPr>
            <a:r>
              <a:rPr lang="en" sz="1200">
                <a:solidFill>
                  <a:srgbClr val="188038"/>
                </a:solidFill>
                <a:latin typeface="Roboto Mono"/>
                <a:ea typeface="Roboto Mono"/>
                <a:cs typeface="Roboto Mono"/>
                <a:sym typeface="Roboto Mono"/>
              </a:rPr>
              <a:t>SharedPreferences</a:t>
            </a:r>
            <a:r>
              <a:rPr lang="en" sz="1200">
                <a:solidFill>
                  <a:schemeClr val="dk1"/>
                </a:solidFill>
              </a:rPr>
              <a:t> is not suitable for storing large amounts of data or data with complex relationships (like a list of objects). For more complex storage needs, SQLite databases or other mechanisms like external storage or cloud-based storage would be more appropriate.</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Code Example: Creating, Writing to, and Reading from SharedPreferences</a:t>
            </a:r>
            <a:endParaRPr sz="1920"/>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Let’s walk through a basic example of using </a:t>
            </a:r>
            <a:r>
              <a:rPr lang="en" sz="1400">
                <a:solidFill>
                  <a:srgbClr val="188038"/>
                </a:solidFill>
                <a:latin typeface="Roboto Mono"/>
                <a:ea typeface="Roboto Mono"/>
                <a:cs typeface="Roboto Mono"/>
                <a:sym typeface="Roboto Mono"/>
              </a:rPr>
              <a:t>SharedPreferences</a:t>
            </a:r>
            <a:r>
              <a:rPr lang="en" sz="1400">
                <a:solidFill>
                  <a:schemeClr val="dk1"/>
                </a:solidFill>
              </a:rPr>
              <a:t> to store and retrieve user preferences in an Android app.</a:t>
            </a:r>
            <a:endParaRPr sz="1400">
              <a:solidFill>
                <a:schemeClr val="dk1"/>
              </a:solidFill>
            </a:endParaRPr>
          </a:p>
          <a:p>
            <a:pPr indent="-317500" lvl="0" marL="457200" rtl="0" algn="l">
              <a:spcBef>
                <a:spcPts val="1200"/>
              </a:spcBef>
              <a:spcAft>
                <a:spcPts val="0"/>
              </a:spcAft>
              <a:buClr>
                <a:schemeClr val="dk1"/>
              </a:buClr>
              <a:buSzPts val="1400"/>
              <a:buAutoNum type="arabicPeriod"/>
            </a:pPr>
            <a:r>
              <a:rPr b="1" lang="en" sz="1400">
                <a:solidFill>
                  <a:schemeClr val="dk1"/>
                </a:solidFill>
              </a:rPr>
              <a:t>Creating a </a:t>
            </a:r>
            <a:r>
              <a:rPr b="1" lang="en" sz="1400">
                <a:solidFill>
                  <a:srgbClr val="188038"/>
                </a:solidFill>
                <a:latin typeface="Roboto Mono"/>
                <a:ea typeface="Roboto Mono"/>
                <a:cs typeface="Roboto Mono"/>
                <a:sym typeface="Roboto Mono"/>
              </a:rPr>
              <a:t>SharedPreferences</a:t>
            </a:r>
            <a:r>
              <a:rPr b="1" lang="en" sz="1400">
                <a:solidFill>
                  <a:schemeClr val="dk1"/>
                </a:solidFill>
              </a:rPr>
              <a:t> Instance</a:t>
            </a:r>
            <a:br>
              <a:rPr b="1" lang="en" sz="1400">
                <a:solidFill>
                  <a:schemeClr val="dk1"/>
                </a:solidFill>
              </a:rPr>
            </a:br>
            <a:r>
              <a:rPr lang="en" sz="1400">
                <a:solidFill>
                  <a:schemeClr val="dk1"/>
                </a:solidFill>
              </a:rPr>
              <a:t>You can get the </a:t>
            </a:r>
            <a:r>
              <a:rPr lang="en" sz="1400">
                <a:solidFill>
                  <a:srgbClr val="188038"/>
                </a:solidFill>
                <a:latin typeface="Roboto Mono"/>
                <a:ea typeface="Roboto Mono"/>
                <a:cs typeface="Roboto Mono"/>
                <a:sym typeface="Roboto Mono"/>
              </a:rPr>
              <a:t>SharedPreferences</a:t>
            </a:r>
            <a:r>
              <a:rPr lang="en" sz="1400">
                <a:solidFill>
                  <a:schemeClr val="dk1"/>
                </a:solidFill>
              </a:rPr>
              <a:t> instance by calling </a:t>
            </a:r>
            <a:r>
              <a:rPr lang="en" sz="1400">
                <a:solidFill>
                  <a:srgbClr val="188038"/>
                </a:solidFill>
                <a:latin typeface="Roboto Mono"/>
                <a:ea typeface="Roboto Mono"/>
                <a:cs typeface="Roboto Mono"/>
                <a:sym typeface="Roboto Mono"/>
              </a:rPr>
              <a:t>getSharedPreferences()</a:t>
            </a:r>
            <a:r>
              <a:rPr lang="en" sz="1400">
                <a:solidFill>
                  <a:schemeClr val="dk1"/>
                </a:solidFill>
              </a:rPr>
              <a:t> or </a:t>
            </a:r>
            <a:r>
              <a:rPr lang="en" sz="1400">
                <a:solidFill>
                  <a:srgbClr val="188038"/>
                </a:solidFill>
                <a:latin typeface="Roboto Mono"/>
                <a:ea typeface="Roboto Mono"/>
                <a:cs typeface="Roboto Mono"/>
                <a:sym typeface="Roboto Mono"/>
              </a:rPr>
              <a:t>getPreferences()</a:t>
            </a:r>
            <a:r>
              <a:rPr lang="en" sz="1400">
                <a:solidFill>
                  <a:schemeClr val="dk1"/>
                </a:solidFill>
              </a:rPr>
              <a:t> (in an activity), which returns the </a:t>
            </a:r>
            <a:r>
              <a:rPr lang="en" sz="1400">
                <a:solidFill>
                  <a:srgbClr val="188038"/>
                </a:solidFill>
                <a:latin typeface="Roboto Mono"/>
                <a:ea typeface="Roboto Mono"/>
                <a:cs typeface="Roboto Mono"/>
                <a:sym typeface="Roboto Mono"/>
              </a:rPr>
              <a:t>SharedPreferences</a:t>
            </a:r>
            <a:r>
              <a:rPr lang="en" sz="1400">
                <a:solidFill>
                  <a:schemeClr val="dk1"/>
                </a:solidFill>
              </a:rPr>
              <a:t> object.</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Writing Data to </a:t>
            </a:r>
            <a:r>
              <a:rPr b="1" lang="en" sz="1400">
                <a:solidFill>
                  <a:srgbClr val="188038"/>
                </a:solidFill>
                <a:latin typeface="Roboto Mono"/>
                <a:ea typeface="Roboto Mono"/>
                <a:cs typeface="Roboto Mono"/>
                <a:sym typeface="Roboto Mono"/>
              </a:rPr>
              <a:t>SharedPreferences</a:t>
            </a:r>
            <a:br>
              <a:rPr b="1" lang="en" sz="1400">
                <a:solidFill>
                  <a:srgbClr val="188038"/>
                </a:solidFill>
                <a:latin typeface="Roboto Mono"/>
                <a:ea typeface="Roboto Mono"/>
                <a:cs typeface="Roboto Mono"/>
                <a:sym typeface="Roboto Mono"/>
              </a:rPr>
            </a:br>
            <a:r>
              <a:rPr lang="en" sz="1400">
                <a:solidFill>
                  <a:schemeClr val="dk1"/>
                </a:solidFill>
              </a:rPr>
              <a:t>Writing data involves using the </a:t>
            </a:r>
            <a:r>
              <a:rPr lang="en" sz="1400">
                <a:solidFill>
                  <a:srgbClr val="188038"/>
                </a:solidFill>
                <a:latin typeface="Roboto Mono"/>
                <a:ea typeface="Roboto Mono"/>
                <a:cs typeface="Roboto Mono"/>
                <a:sym typeface="Roboto Mono"/>
              </a:rPr>
              <a:t>SharedPreferences.Editor</a:t>
            </a:r>
            <a:r>
              <a:rPr lang="en" sz="1400">
                <a:solidFill>
                  <a:schemeClr val="dk1"/>
                </a:solidFill>
              </a:rPr>
              <a:t> class, which allows you to put data into the preferences and then commit or apply the changes.</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Reading Data from </a:t>
            </a:r>
            <a:r>
              <a:rPr b="1" lang="en" sz="1400">
                <a:solidFill>
                  <a:srgbClr val="188038"/>
                </a:solidFill>
                <a:latin typeface="Roboto Mono"/>
                <a:ea typeface="Roboto Mono"/>
                <a:cs typeface="Roboto Mono"/>
                <a:sym typeface="Roboto Mono"/>
              </a:rPr>
              <a:t>SharedPreferences</a:t>
            </a:r>
            <a:br>
              <a:rPr b="1" lang="en" sz="1400">
                <a:solidFill>
                  <a:srgbClr val="188038"/>
                </a:solidFill>
                <a:latin typeface="Roboto Mono"/>
                <a:ea typeface="Roboto Mono"/>
                <a:cs typeface="Roboto Mono"/>
                <a:sym typeface="Roboto Mono"/>
              </a:rPr>
            </a:br>
            <a:r>
              <a:rPr lang="en" sz="1400">
                <a:solidFill>
                  <a:schemeClr val="dk1"/>
                </a:solidFill>
              </a:rPr>
              <a:t>To retrieve data, you use the </a:t>
            </a:r>
            <a:r>
              <a:rPr lang="en" sz="1400">
                <a:solidFill>
                  <a:srgbClr val="188038"/>
                </a:solidFill>
                <a:latin typeface="Roboto Mono"/>
                <a:ea typeface="Roboto Mono"/>
                <a:cs typeface="Roboto Mono"/>
                <a:sym typeface="Roboto Mono"/>
              </a:rPr>
              <a:t>getString()</a:t>
            </a:r>
            <a:r>
              <a:rPr lang="en" sz="1400">
                <a:solidFill>
                  <a:schemeClr val="dk1"/>
                </a:solidFill>
              </a:rPr>
              <a:t>, </a:t>
            </a:r>
            <a:r>
              <a:rPr lang="en" sz="1400">
                <a:solidFill>
                  <a:srgbClr val="188038"/>
                </a:solidFill>
                <a:latin typeface="Roboto Mono"/>
                <a:ea typeface="Roboto Mono"/>
                <a:cs typeface="Roboto Mono"/>
                <a:sym typeface="Roboto Mono"/>
              </a:rPr>
              <a:t>getInt()</a:t>
            </a:r>
            <a:r>
              <a:rPr lang="en" sz="1400">
                <a:solidFill>
                  <a:schemeClr val="dk1"/>
                </a:solidFill>
              </a:rPr>
              <a:t>, </a:t>
            </a:r>
            <a:r>
              <a:rPr lang="en" sz="1400">
                <a:solidFill>
                  <a:srgbClr val="188038"/>
                </a:solidFill>
                <a:latin typeface="Roboto Mono"/>
                <a:ea typeface="Roboto Mono"/>
                <a:cs typeface="Roboto Mono"/>
                <a:sym typeface="Roboto Mono"/>
              </a:rPr>
              <a:t>getBoolean()</a:t>
            </a:r>
            <a:r>
              <a:rPr lang="en" sz="1400">
                <a:solidFill>
                  <a:schemeClr val="dk1"/>
                </a:solidFill>
              </a:rPr>
              <a:t>, etc., methods depending on the type of data you stored.</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SharedPreferences in Detail</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rgbClr val="188038"/>
                </a:solidFill>
                <a:latin typeface="Roboto Mono"/>
                <a:ea typeface="Roboto Mono"/>
                <a:cs typeface="Roboto Mono"/>
                <a:sym typeface="Roboto Mono"/>
              </a:rPr>
              <a:t>SharedPreferences</a:t>
            </a:r>
            <a:r>
              <a:rPr lang="en" sz="1500">
                <a:solidFill>
                  <a:schemeClr val="dk1"/>
                </a:solidFill>
              </a:rPr>
              <a:t> is a simple and effective way to store small amounts of data in Android applications. It’s commonly used to store user preferences, app settings, and other small pieces of data that need to persist across sessions. In this detailed explanation, we will cover the following aspects of </a:t>
            </a:r>
            <a:r>
              <a:rPr lang="en" sz="1500">
                <a:solidFill>
                  <a:srgbClr val="188038"/>
                </a:solidFill>
                <a:latin typeface="Roboto Mono"/>
                <a:ea typeface="Roboto Mono"/>
                <a:cs typeface="Roboto Mono"/>
                <a:sym typeface="Roboto Mono"/>
              </a:rPr>
              <a:t>SharedPreferences</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AutoNum type="arabicPeriod"/>
            </a:pPr>
            <a:r>
              <a:rPr b="1" lang="en" sz="1500">
                <a:solidFill>
                  <a:schemeClr val="dk1"/>
                </a:solidFill>
              </a:rPr>
              <a:t>Saving Data in SharedPreferences</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Commit vs Apply: Synchronous vs Asynchronous Data Saving</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Retrieving Data from SharedPreferences</a:t>
            </a:r>
            <a:endParaRPr b="1"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Removing or Clearing Data from SharedPreferences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Overview of Android Internal Storage Options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Introduction to SharedPreferences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Saving Data in SharedPreferences</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rPr>
              <a:t>To save data into </a:t>
            </a:r>
            <a:r>
              <a:rPr lang="en" sz="1500">
                <a:solidFill>
                  <a:srgbClr val="188038"/>
                </a:solidFill>
                <a:latin typeface="Roboto Mono"/>
                <a:ea typeface="Roboto Mono"/>
                <a:cs typeface="Roboto Mono"/>
                <a:sym typeface="Roboto Mono"/>
              </a:rPr>
              <a:t>SharedPreferences</a:t>
            </a:r>
            <a:r>
              <a:rPr lang="en" sz="1500">
                <a:solidFill>
                  <a:schemeClr val="dk1"/>
                </a:solidFill>
              </a:rPr>
              <a:t>, you first need to create or access an existing </a:t>
            </a:r>
            <a:r>
              <a:rPr lang="en" sz="1500">
                <a:solidFill>
                  <a:srgbClr val="188038"/>
                </a:solidFill>
                <a:latin typeface="Roboto Mono"/>
                <a:ea typeface="Roboto Mono"/>
                <a:cs typeface="Roboto Mono"/>
                <a:sym typeface="Roboto Mono"/>
              </a:rPr>
              <a:t>SharedPreferences</a:t>
            </a:r>
            <a:r>
              <a:rPr lang="en" sz="1500">
                <a:solidFill>
                  <a:schemeClr val="dk1"/>
                </a:solidFill>
              </a:rPr>
              <a:t> object. After that, you can use the </a:t>
            </a:r>
            <a:r>
              <a:rPr lang="en" sz="1500">
                <a:solidFill>
                  <a:srgbClr val="188038"/>
                </a:solidFill>
                <a:latin typeface="Roboto Mono"/>
                <a:ea typeface="Roboto Mono"/>
                <a:cs typeface="Roboto Mono"/>
                <a:sym typeface="Roboto Mono"/>
              </a:rPr>
              <a:t>SharedPreferences.Editor</a:t>
            </a:r>
            <a:r>
              <a:rPr lang="en" sz="1500">
                <a:solidFill>
                  <a:schemeClr val="dk1"/>
                </a:solidFill>
              </a:rPr>
              <a:t> interface to modify the stored data by adding or updating values in the form of key-value pairs.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Steps for Saving Data:</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Step 1</a:t>
            </a:r>
            <a:r>
              <a:rPr lang="en" sz="1500">
                <a:solidFill>
                  <a:schemeClr val="dk1"/>
                </a:solidFill>
              </a:rPr>
              <a:t>: Access the </a:t>
            </a:r>
            <a:r>
              <a:rPr lang="en" sz="1500">
                <a:solidFill>
                  <a:srgbClr val="188038"/>
                </a:solidFill>
                <a:latin typeface="Roboto Mono"/>
                <a:ea typeface="Roboto Mono"/>
                <a:cs typeface="Roboto Mono"/>
                <a:sym typeface="Roboto Mono"/>
              </a:rPr>
              <a:t>SharedPreferences</a:t>
            </a:r>
            <a:r>
              <a:rPr lang="en" sz="1500">
                <a:solidFill>
                  <a:schemeClr val="dk1"/>
                </a:solidFill>
              </a:rPr>
              <a:t> instance.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Step 2</a:t>
            </a:r>
            <a:r>
              <a:rPr lang="en" sz="1500">
                <a:solidFill>
                  <a:schemeClr val="dk1"/>
                </a:solidFill>
              </a:rPr>
              <a:t>: Obtain the </a:t>
            </a:r>
            <a:r>
              <a:rPr lang="en" sz="1500">
                <a:solidFill>
                  <a:srgbClr val="188038"/>
                </a:solidFill>
                <a:latin typeface="Roboto Mono"/>
                <a:ea typeface="Roboto Mono"/>
                <a:cs typeface="Roboto Mono"/>
                <a:sym typeface="Roboto Mono"/>
              </a:rPr>
              <a:t>SharedPreferences.Editor</a:t>
            </a:r>
            <a:r>
              <a:rPr lang="en" sz="1500">
                <a:solidFill>
                  <a:schemeClr val="dk1"/>
                </a:solidFill>
              </a:rPr>
              <a:t> object by calling </a:t>
            </a:r>
            <a:r>
              <a:rPr lang="en" sz="1500">
                <a:solidFill>
                  <a:srgbClr val="188038"/>
                </a:solidFill>
                <a:latin typeface="Roboto Mono"/>
                <a:ea typeface="Roboto Mono"/>
                <a:cs typeface="Roboto Mono"/>
                <a:sym typeface="Roboto Mono"/>
              </a:rPr>
              <a:t>edit()</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Step 3</a:t>
            </a:r>
            <a:r>
              <a:rPr lang="en" sz="1500">
                <a:solidFill>
                  <a:schemeClr val="dk1"/>
                </a:solidFill>
              </a:rPr>
              <a:t>: Use </a:t>
            </a:r>
            <a:r>
              <a:rPr lang="en" sz="1500">
                <a:solidFill>
                  <a:srgbClr val="188038"/>
                </a:solidFill>
                <a:latin typeface="Roboto Mono"/>
                <a:ea typeface="Roboto Mono"/>
                <a:cs typeface="Roboto Mono"/>
                <a:sym typeface="Roboto Mono"/>
              </a:rPr>
              <a:t>putX</a:t>
            </a:r>
            <a:r>
              <a:rPr lang="en" sz="1500">
                <a:solidFill>
                  <a:schemeClr val="dk1"/>
                </a:solidFill>
              </a:rPr>
              <a:t> methods (</a:t>
            </a:r>
            <a:r>
              <a:rPr lang="en" sz="1500">
                <a:solidFill>
                  <a:srgbClr val="188038"/>
                </a:solidFill>
                <a:latin typeface="Roboto Mono"/>
                <a:ea typeface="Roboto Mono"/>
                <a:cs typeface="Roboto Mono"/>
                <a:sym typeface="Roboto Mono"/>
              </a:rPr>
              <a:t>putString</a:t>
            </a:r>
            <a:r>
              <a:rPr lang="en" sz="1500">
                <a:solidFill>
                  <a:schemeClr val="dk1"/>
                </a:solidFill>
              </a:rPr>
              <a:t>, </a:t>
            </a:r>
            <a:r>
              <a:rPr lang="en" sz="1500">
                <a:solidFill>
                  <a:srgbClr val="188038"/>
                </a:solidFill>
                <a:latin typeface="Roboto Mono"/>
                <a:ea typeface="Roboto Mono"/>
                <a:cs typeface="Roboto Mono"/>
                <a:sym typeface="Roboto Mono"/>
              </a:rPr>
              <a:t>putInt</a:t>
            </a:r>
            <a:r>
              <a:rPr lang="en" sz="1500">
                <a:solidFill>
                  <a:schemeClr val="dk1"/>
                </a:solidFill>
              </a:rPr>
              <a:t>, </a:t>
            </a:r>
            <a:r>
              <a:rPr lang="en" sz="1500">
                <a:solidFill>
                  <a:srgbClr val="188038"/>
                </a:solidFill>
                <a:latin typeface="Roboto Mono"/>
                <a:ea typeface="Roboto Mono"/>
                <a:cs typeface="Roboto Mono"/>
                <a:sym typeface="Roboto Mono"/>
              </a:rPr>
              <a:t>putBoolean</a:t>
            </a:r>
            <a:r>
              <a:rPr lang="en" sz="1500">
                <a:solidFill>
                  <a:schemeClr val="dk1"/>
                </a:solidFill>
              </a:rPr>
              <a:t>, etc.) to add data.</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Step 4</a:t>
            </a:r>
            <a:r>
              <a:rPr lang="en" sz="1500">
                <a:solidFill>
                  <a:schemeClr val="dk1"/>
                </a:solidFill>
              </a:rPr>
              <a:t>: Save the changes using either </a:t>
            </a:r>
            <a:r>
              <a:rPr lang="en" sz="1500">
                <a:solidFill>
                  <a:srgbClr val="188038"/>
                </a:solidFill>
                <a:latin typeface="Roboto Mono"/>
                <a:ea typeface="Roboto Mono"/>
                <a:cs typeface="Roboto Mono"/>
                <a:sym typeface="Roboto Mono"/>
              </a:rPr>
              <a:t>apply()</a:t>
            </a:r>
            <a:r>
              <a:rPr lang="en" sz="1500">
                <a:solidFill>
                  <a:schemeClr val="dk1"/>
                </a:solidFill>
              </a:rPr>
              <a:t> (asynchronous) or </a:t>
            </a:r>
            <a:r>
              <a:rPr lang="en" sz="1500">
                <a:solidFill>
                  <a:srgbClr val="188038"/>
                </a:solidFill>
                <a:latin typeface="Roboto Mono"/>
                <a:ea typeface="Roboto Mono"/>
                <a:cs typeface="Roboto Mono"/>
                <a:sym typeface="Roboto Mono"/>
              </a:rPr>
              <a:t>commit()</a:t>
            </a:r>
            <a:r>
              <a:rPr lang="en" sz="1500">
                <a:solidFill>
                  <a:schemeClr val="dk1"/>
                </a:solidFill>
              </a:rPr>
              <a:t> (synchronous).</a:t>
            </a:r>
            <a:endParaRPr sz="1500">
              <a:solidFill>
                <a:schemeClr val="dk1"/>
              </a:solidFill>
            </a:endParaRPr>
          </a:p>
          <a:p>
            <a:pPr indent="0" lvl="0" marL="0" rtl="0" algn="l">
              <a:spcBef>
                <a:spcPts val="1200"/>
              </a:spcBef>
              <a:spcAft>
                <a:spcPts val="1200"/>
              </a:spcAft>
              <a:buNone/>
            </a:pPr>
            <a:r>
              <a:rPr lang="en" sz="1500">
                <a:solidFill>
                  <a:schemeClr val="dk1"/>
                </a:solidFill>
              </a:rPr>
              <a:t>Here’s an example of saving user data (username, age, and login status):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Internal Storage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sz="1200">
                <a:solidFill>
                  <a:schemeClr val="dk1"/>
                </a:solidFill>
              </a:rPr>
              <a:t>Internal Storage is </a:t>
            </a:r>
            <a:r>
              <a:rPr b="1" lang="en" sz="1200">
                <a:solidFill>
                  <a:schemeClr val="dk1"/>
                </a:solidFill>
              </a:rPr>
              <a:t>private storage space within the app’s directory</a:t>
            </a:r>
            <a:r>
              <a:rPr lang="en" sz="1200">
                <a:solidFill>
                  <a:schemeClr val="dk1"/>
                </a:solidFill>
              </a:rPr>
              <a:t> that only the app can access. </a:t>
            </a:r>
            <a:endParaRPr sz="1200">
              <a:solidFill>
                <a:schemeClr val="dk1"/>
              </a:solidFill>
            </a:endParaRPr>
          </a:p>
          <a:p>
            <a:pPr indent="0" lvl="0" marL="0" rtl="0" algn="just">
              <a:spcBef>
                <a:spcPts val="1200"/>
              </a:spcBef>
              <a:spcAft>
                <a:spcPts val="0"/>
              </a:spcAft>
              <a:buClr>
                <a:schemeClr val="dk1"/>
              </a:buClr>
              <a:buSzPts val="1100"/>
              <a:buFont typeface="Arial"/>
              <a:buNone/>
            </a:pPr>
            <a:r>
              <a:rPr lang="en" sz="1200">
                <a:solidFill>
                  <a:schemeClr val="dk1"/>
                </a:solidFill>
              </a:rPr>
              <a:t>Files saved here are </a:t>
            </a:r>
            <a:r>
              <a:rPr b="1" lang="en" sz="1200">
                <a:solidFill>
                  <a:schemeClr val="dk1"/>
                </a:solidFill>
              </a:rPr>
              <a:t>not accessible to other apps or users</a:t>
            </a:r>
            <a:r>
              <a:rPr lang="en" sz="1200">
                <a:solidFill>
                  <a:schemeClr val="dk1"/>
                </a:solidFill>
              </a:rPr>
              <a:t>, providing a secure location for sensitive data. When the app is uninstalled, the data in Internal Storage is automatically deleted.</a:t>
            </a:r>
            <a:endParaRPr sz="1200">
              <a:solidFill>
                <a:schemeClr val="dk1"/>
              </a:solidFill>
            </a:endParaRPr>
          </a:p>
          <a:p>
            <a:pPr indent="0" lvl="0" marL="0" rtl="0" algn="just">
              <a:spcBef>
                <a:spcPts val="1200"/>
              </a:spcBef>
              <a:spcAft>
                <a:spcPts val="0"/>
              </a:spcAft>
              <a:buClr>
                <a:schemeClr val="dk1"/>
              </a:buClr>
              <a:buSzPts val="1100"/>
              <a:buFont typeface="Arial"/>
              <a:buNone/>
            </a:pPr>
            <a:r>
              <a:rPr b="1" lang="en" sz="1200">
                <a:solidFill>
                  <a:schemeClr val="dk1"/>
                </a:solidFill>
              </a:rPr>
              <a:t>Key Characteristics:</a:t>
            </a:r>
            <a:endParaRPr b="1" sz="1200">
              <a:solidFill>
                <a:schemeClr val="dk1"/>
              </a:solidFill>
            </a:endParaRPr>
          </a:p>
          <a:p>
            <a:pPr indent="-304800" lvl="0" marL="457200" rtl="0" algn="just">
              <a:spcBef>
                <a:spcPts val="1200"/>
              </a:spcBef>
              <a:spcAft>
                <a:spcPts val="0"/>
              </a:spcAft>
              <a:buClr>
                <a:schemeClr val="dk1"/>
              </a:buClr>
              <a:buSzPts val="1200"/>
              <a:buChar char="●"/>
            </a:pPr>
            <a:r>
              <a:rPr b="1" lang="en" sz="1200">
                <a:solidFill>
                  <a:schemeClr val="dk1"/>
                </a:solidFill>
              </a:rPr>
              <a:t>Private to the App</a:t>
            </a:r>
            <a:r>
              <a:rPr lang="en" sz="1200">
                <a:solidFill>
                  <a:schemeClr val="dk1"/>
                </a:solidFill>
              </a:rPr>
              <a:t>: Only the app that created the file can access it.</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Automatic Cleanup</a:t>
            </a:r>
            <a:r>
              <a:rPr lang="en" sz="1200">
                <a:solidFill>
                  <a:schemeClr val="dk1"/>
                </a:solidFill>
              </a:rPr>
              <a:t>: Files are deleted when the app is uninstalled.</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No Permission Needed</a:t>
            </a:r>
            <a:r>
              <a:rPr lang="en" sz="1200">
                <a:solidFill>
                  <a:schemeClr val="dk1"/>
                </a:solidFill>
              </a:rPr>
              <a:t>: Unlike external storage, you don’t need any special permissions to use internal storage.</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Security</a:t>
            </a:r>
            <a:r>
              <a:rPr lang="en" sz="1200">
                <a:solidFill>
                  <a:schemeClr val="dk1"/>
                </a:solidFill>
              </a:rPr>
              <a:t>: Suitable for storing sensitive data since it's only accessible by the app.</a:t>
            </a:r>
            <a:endParaRPr sz="1200">
              <a:solidFill>
                <a:schemeClr val="dk1"/>
              </a:solidFill>
            </a:endParaRPr>
          </a:p>
          <a:p>
            <a:pPr indent="0" lvl="0" marL="0" rtl="0" algn="just">
              <a:spcBef>
                <a:spcPts val="1200"/>
              </a:spcBef>
              <a:spcAft>
                <a:spcPts val="0"/>
              </a:spcAft>
              <a:buClr>
                <a:schemeClr val="dk1"/>
              </a:buClr>
              <a:buSzPts val="1100"/>
              <a:buFont typeface="Arial"/>
              <a:buNone/>
            </a:pPr>
            <a:r>
              <a:rPr b="1" lang="en" sz="1200">
                <a:solidFill>
                  <a:schemeClr val="dk1"/>
                </a:solidFill>
              </a:rPr>
              <a:t>When to Use Internal Storage:</a:t>
            </a:r>
            <a:endParaRPr b="1" sz="1200">
              <a:solidFill>
                <a:schemeClr val="dk1"/>
              </a:solidFill>
            </a:endParaRPr>
          </a:p>
          <a:p>
            <a:pPr indent="-304800" lvl="0" marL="457200" rtl="0" algn="just">
              <a:spcBef>
                <a:spcPts val="1200"/>
              </a:spcBef>
              <a:spcAft>
                <a:spcPts val="0"/>
              </a:spcAft>
              <a:buClr>
                <a:schemeClr val="dk1"/>
              </a:buClr>
              <a:buSzPts val="1200"/>
              <a:buChar char="●"/>
            </a:pPr>
            <a:r>
              <a:rPr b="1" lang="en" sz="1200">
                <a:solidFill>
                  <a:schemeClr val="dk1"/>
                </a:solidFill>
              </a:rPr>
              <a:t>Sensitive Information</a:t>
            </a:r>
            <a:r>
              <a:rPr lang="en" sz="1200">
                <a:solidFill>
                  <a:schemeClr val="dk1"/>
                </a:solidFill>
              </a:rPr>
              <a:t>: Storing personal data like login credentials or user data.</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Small Files</a:t>
            </a:r>
            <a:r>
              <a:rPr lang="en" sz="1200">
                <a:solidFill>
                  <a:schemeClr val="dk1"/>
                </a:solidFill>
              </a:rPr>
              <a:t>: Internal storage is best used for small files (documents, app settings, etc.).</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Permanent Data</a:t>
            </a:r>
            <a:r>
              <a:rPr lang="en" sz="1200">
                <a:solidFill>
                  <a:schemeClr val="dk1"/>
                </a:solidFill>
              </a:rPr>
              <a:t>: When the data needs to be stored for the app's lifetime, internal storage is suitable.</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FileOutputStream fos = openFileOutput("filename.txt", Context.MODE_PRIVATE);</a:t>
            </a:r>
            <a:endParaRPr sz="1200"/>
          </a:p>
          <a:p>
            <a:pPr indent="0" lvl="0" marL="0" rtl="0" algn="l">
              <a:spcBef>
                <a:spcPts val="1200"/>
              </a:spcBef>
              <a:spcAft>
                <a:spcPts val="0"/>
              </a:spcAft>
              <a:buClr>
                <a:schemeClr val="dk1"/>
              </a:buClr>
              <a:buSzPts val="1100"/>
              <a:buFont typeface="Arial"/>
              <a:buNone/>
            </a:pPr>
            <a:r>
              <a:rPr lang="en" sz="1200"/>
              <a:t>fos.write(data);</a:t>
            </a:r>
            <a:endParaRPr sz="1200"/>
          </a:p>
          <a:p>
            <a:pPr indent="0" lvl="0" marL="0" rtl="0" algn="l">
              <a:spcBef>
                <a:spcPts val="1200"/>
              </a:spcBef>
              <a:spcAft>
                <a:spcPts val="1200"/>
              </a:spcAft>
              <a:buNone/>
            </a:pPr>
            <a:r>
              <a:rPr lang="en" sz="1200"/>
              <a:t>fos.close();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External Storage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rPr>
              <a:t>External Storage refers to the shared storage on the device (like SD cards or other external storage spaces). Both apps and users can access files stored here, making it useful for data that should be accessible by other apps or media (like photos, videos, or downloads). However, files stored here may not be private, and there’s no guarantee they’ll be available if external storage is removed.</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Key Characteristics:</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Shared</a:t>
            </a:r>
            <a:r>
              <a:rPr lang="en" sz="1100">
                <a:solidFill>
                  <a:schemeClr val="dk1"/>
                </a:solidFill>
              </a:rPr>
              <a:t>: Other apps and users can access files stored on external storage.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Requires Permission</a:t>
            </a:r>
            <a:r>
              <a:rPr lang="en" sz="1100">
                <a:solidFill>
                  <a:schemeClr val="dk1"/>
                </a:solidFill>
              </a:rPr>
              <a:t>: Accessing external storage requires permissions (</a:t>
            </a:r>
            <a:r>
              <a:rPr lang="en" sz="1100">
                <a:solidFill>
                  <a:srgbClr val="188038"/>
                </a:solidFill>
              </a:rPr>
              <a:t>READ_EXTERNAL_STORAGE</a:t>
            </a:r>
            <a:r>
              <a:rPr lang="en" sz="1100">
                <a:solidFill>
                  <a:schemeClr val="dk1"/>
                </a:solidFill>
              </a:rPr>
              <a:t> and </a:t>
            </a:r>
            <a:r>
              <a:rPr lang="en" sz="1100">
                <a:solidFill>
                  <a:srgbClr val="188038"/>
                </a:solidFill>
              </a:rPr>
              <a:t>WRITE_EXTERNAL_STORAGE</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Persistence</a:t>
            </a:r>
            <a:r>
              <a:rPr lang="en" sz="1100">
                <a:solidFill>
                  <a:schemeClr val="dk1"/>
                </a:solidFill>
              </a:rPr>
              <a:t>: Data persists across app uninstalls, unless manually deleted by the user.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Vulnerable to Loss</a:t>
            </a:r>
            <a:r>
              <a:rPr lang="en" sz="1100">
                <a:solidFill>
                  <a:schemeClr val="dk1"/>
                </a:solidFill>
              </a:rPr>
              <a:t>: If the external storage is removed or reformatted, the data can be lost.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Larger Space</a:t>
            </a:r>
            <a:r>
              <a:rPr lang="en" sz="1100">
                <a:solidFill>
                  <a:schemeClr val="dk1"/>
                </a:solidFill>
              </a:rPr>
              <a:t>: Suitable for large files like media files, downloads, or backups.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When to Use External Storage:</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Large Files</a:t>
            </a:r>
            <a:r>
              <a:rPr lang="en" sz="1100">
                <a:solidFill>
                  <a:schemeClr val="dk1"/>
                </a:solidFill>
              </a:rPr>
              <a:t>: Multimedia files (images, videos, audio).</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Shared Access</a:t>
            </a:r>
            <a:r>
              <a:rPr lang="en" sz="1100">
                <a:solidFill>
                  <a:schemeClr val="dk1"/>
                </a:solidFill>
              </a:rPr>
              <a:t>: Files that need to be shared between apps or accessed by the user outside the app.</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Backups</a:t>
            </a:r>
            <a:r>
              <a:rPr lang="en" sz="1100">
                <a:solidFill>
                  <a:schemeClr val="dk1"/>
                </a:solidFill>
              </a:rPr>
              <a:t>: Data that should persist even if the app is uninstalled.</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File file = new File(Environment.getExternalStoragePublicDirectory(Environment.DIRECTORY_PICTURES), "picture.jpg");</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Cache Storage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200">
                <a:solidFill>
                  <a:schemeClr val="dk1"/>
                </a:solidFill>
              </a:rPr>
              <a:t>Cache is temporary storage used by the app to store frequently accessed data or results that are computationally expensive to retrieve (e.g., downloaded images, search results, etc.). Cache files are not meant to be persistent. Android may delete cached data when the system runs low on space, and the app should be prepared for that.</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Key Characteristics: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Temporary Storage</a:t>
            </a:r>
            <a:r>
              <a:rPr lang="en" sz="1200">
                <a:solidFill>
                  <a:schemeClr val="dk1"/>
                </a:solidFill>
              </a:rPr>
              <a:t>: Data can be deleted at any time by the system when space is low.</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Automatic Cleanup</a:t>
            </a:r>
            <a:r>
              <a:rPr lang="en" sz="1200">
                <a:solidFill>
                  <a:schemeClr val="dk1"/>
                </a:solidFill>
              </a:rPr>
              <a:t>: Cached data may be cleared by the system without warning.</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No Permission Required</a:t>
            </a:r>
            <a:r>
              <a:rPr lang="en" sz="1200">
                <a:solidFill>
                  <a:schemeClr val="dk1"/>
                </a:solidFill>
              </a:rPr>
              <a:t>: Cache can be used without any specific permission.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Improves Performance</a:t>
            </a:r>
            <a:r>
              <a:rPr lang="en" sz="1200">
                <a:solidFill>
                  <a:schemeClr val="dk1"/>
                </a:solidFill>
              </a:rPr>
              <a:t>: Caching can significantly reduce the time and resources needed to load data.</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When to Use Cache:</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Temporary Data</a:t>
            </a:r>
            <a:r>
              <a:rPr lang="en" sz="1200">
                <a:solidFill>
                  <a:schemeClr val="dk1"/>
                </a:solidFill>
              </a:rPr>
              <a:t>: For data that can be easily regenerated or downloaded, such as image thumbnails, API responses, or search results.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Performance</a:t>
            </a:r>
            <a:r>
              <a:rPr lang="en" sz="1200">
                <a:solidFill>
                  <a:schemeClr val="dk1"/>
                </a:solidFill>
              </a:rPr>
              <a:t>: When performance is critical and you want to avoid redundant network requests or expensive computations.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File cacheDir = getCacheDir();</a:t>
            </a:r>
            <a:endParaRPr/>
          </a:p>
          <a:p>
            <a:pPr indent="0" lvl="0" marL="0" rtl="0" algn="l">
              <a:spcBef>
                <a:spcPts val="1200"/>
              </a:spcBef>
              <a:spcAft>
                <a:spcPts val="0"/>
              </a:spcAft>
              <a:buClr>
                <a:schemeClr val="dk1"/>
              </a:buClr>
              <a:buSzPts val="1100"/>
              <a:buFont typeface="Arial"/>
              <a:buNone/>
            </a:pPr>
            <a:r>
              <a:rPr lang="en"/>
              <a:t>File tempFile = File.createTempFile("prefix", "extension", cacheDir);</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SharedPreferences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lang="en" sz="1200">
                <a:solidFill>
                  <a:schemeClr val="dk1"/>
                </a:solidFill>
              </a:rPr>
              <a:t>SharedPreferences is used to store small amounts of key-value pair data. This is ideal for storing simple data such as user preferences (e.g., theme, login status, app settings). It’s not suitable for complex or large data structures.</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Key Characteristics: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Simple Key-Value Storage</a:t>
            </a:r>
            <a:r>
              <a:rPr lang="en" sz="1200">
                <a:solidFill>
                  <a:schemeClr val="dk1"/>
                </a:solidFill>
              </a:rPr>
              <a:t>: Stores data in a key-value pair format (e.g., a string representing user preference).</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Persistent</a:t>
            </a:r>
            <a:r>
              <a:rPr lang="en" sz="1200">
                <a:solidFill>
                  <a:schemeClr val="dk1"/>
                </a:solidFill>
              </a:rPr>
              <a:t>: Data is stored across app restarts.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Private</a:t>
            </a:r>
            <a:r>
              <a:rPr lang="en" sz="1200">
                <a:solidFill>
                  <a:schemeClr val="dk1"/>
                </a:solidFill>
              </a:rPr>
              <a:t>: Data is stored in the app's internal storage and can only be accessed by the app.</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No Complex Data Structures</a:t>
            </a:r>
            <a:r>
              <a:rPr lang="en" sz="1200">
                <a:solidFill>
                  <a:schemeClr val="dk1"/>
                </a:solidFill>
              </a:rPr>
              <a:t>: Best for storing primitive types such as </a:t>
            </a:r>
            <a:r>
              <a:rPr lang="en" sz="1200">
                <a:solidFill>
                  <a:srgbClr val="188038"/>
                </a:solidFill>
              </a:rPr>
              <a:t>String</a:t>
            </a:r>
            <a:r>
              <a:rPr lang="en" sz="1200">
                <a:solidFill>
                  <a:schemeClr val="dk1"/>
                </a:solidFill>
              </a:rPr>
              <a:t>, </a:t>
            </a:r>
            <a:r>
              <a:rPr lang="en" sz="1200">
                <a:solidFill>
                  <a:srgbClr val="188038"/>
                </a:solidFill>
              </a:rPr>
              <a:t>Int</a:t>
            </a:r>
            <a:r>
              <a:rPr lang="en" sz="1200">
                <a:solidFill>
                  <a:schemeClr val="dk1"/>
                </a:solidFill>
              </a:rPr>
              <a:t>, </a:t>
            </a:r>
            <a:r>
              <a:rPr lang="en" sz="1200">
                <a:solidFill>
                  <a:srgbClr val="188038"/>
                </a:solidFill>
              </a:rPr>
              <a:t>Boolean</a:t>
            </a:r>
            <a:r>
              <a:rPr lang="en" sz="1200">
                <a:solidFill>
                  <a:schemeClr val="dk1"/>
                </a:solidFill>
              </a:rPr>
              <a:t>.</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When to Use SharedPreferences: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User Settings</a:t>
            </a:r>
            <a:r>
              <a:rPr lang="en" sz="1200">
                <a:solidFill>
                  <a:schemeClr val="dk1"/>
                </a:solidFill>
              </a:rPr>
              <a:t>: Saving preferences like theme, language, or login status.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Simple Data</a:t>
            </a:r>
            <a:r>
              <a:rPr lang="en" sz="1200">
                <a:solidFill>
                  <a:schemeClr val="dk1"/>
                </a:solidFill>
              </a:rPr>
              <a:t>: Data that is easily represented as key-value pairs and doesn't require a complex data structure.</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