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Mon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D6C6F2-FCA2-4880-8E44-8DFBE6C79754}">
  <a:tblStyle styleId="{14D6C6F2-FCA2-4880-8E44-8DFBE6C797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Mon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Mono-italic.fntdata"/><Relationship Id="rId14" Type="http://schemas.openxmlformats.org/officeDocument/2006/relationships/slide" Target="slides/slide8.xml"/><Relationship Id="rId36" Type="http://schemas.openxmlformats.org/officeDocument/2006/relationships/font" Target="fonts/RobotoMon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RobotoMon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571e8f20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571e8f20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571e8f20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571e8f20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571e8f20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571e8f20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571e8f20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571e8f20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0571e8f20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0571e8f20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571e8f209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571e8f20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571e8f209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571e8f209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571e8f20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571e8f20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571e8f20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571e8f20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571e8f209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571e8f209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571e8f20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571e8f20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571e8f20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571e8f20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571e8f209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571e8f209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571e8f20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0571e8f20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0571e8f20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0571e8f20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571e8f209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0571e8f20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571e8f20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571e8f20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0571e8f20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0571e8f20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571e8f20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571e8f20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571e8f20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571e8f20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571e8f20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571e8f20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571e8f20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571e8f20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571e8f20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571e8f20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571e8f20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571e8f2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571e8f20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571e8f20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571e8f20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571e8f2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571e8f20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571e8f20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Mobile Programming - External Storage &amp; Permissions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Sulaxan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10" name="Google Shape;110;p22"/>
          <p:cNvGraphicFramePr/>
          <p:nvPr/>
        </p:nvGraphicFramePr>
        <p:xfrm>
          <a:off x="952500" y="1428750"/>
          <a:ext cx="3000000" cy="3000000"/>
        </p:xfrm>
        <a:graphic>
          <a:graphicData uri="http://schemas.openxmlformats.org/drawingml/2006/table">
            <a:tbl>
              <a:tblPr>
                <a:noFill/>
                <a:tableStyleId>{14D6C6F2-FCA2-4880-8E44-8DFBE6C79754}</a:tableStyleId>
              </a:tblPr>
              <a:tblGrid>
                <a:gridCol w="2413000"/>
                <a:gridCol w="2413000"/>
                <a:gridCol w="2413000"/>
              </a:tblGrid>
              <a:tr h="381000">
                <a:tc>
                  <a:txBody>
                    <a:bodyPr/>
                    <a:lstStyle/>
                    <a:p>
                      <a:pPr indent="0" lvl="0" marL="0" rtl="0" algn="l">
                        <a:spcBef>
                          <a:spcPts val="0"/>
                        </a:spcBef>
                        <a:spcAft>
                          <a:spcPts val="0"/>
                        </a:spcAft>
                        <a:buNone/>
                      </a:pPr>
                      <a:r>
                        <a:rPr lang="en"/>
                        <a:t>Feature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11" name="Google Shape;111;p22"/>
          <p:cNvPicPr preferRelativeResize="0"/>
          <p:nvPr/>
        </p:nvPicPr>
        <p:blipFill rotWithShape="1">
          <a:blip r:embed="rId3">
            <a:alphaModFix/>
          </a:blip>
          <a:srcRect b="20439" l="2903" r="0" t="33577"/>
          <a:stretch/>
        </p:blipFill>
        <p:spPr>
          <a:xfrm>
            <a:off x="311700" y="1208075"/>
            <a:ext cx="8520602" cy="2521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Permissions in Privacy and Security</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Protecting User Data and Privacy</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Clr>
                <a:schemeClr val="dk1"/>
              </a:buClr>
              <a:buSzPts val="1500"/>
              <a:buChar char="●"/>
            </a:pPr>
            <a:r>
              <a:rPr b="1" lang="en" sz="1500">
                <a:solidFill>
                  <a:schemeClr val="dk1"/>
                </a:solidFill>
              </a:rPr>
              <a:t>User Control</a:t>
            </a:r>
            <a:r>
              <a:rPr lang="en" sz="1500">
                <a:solidFill>
                  <a:schemeClr val="dk1"/>
                </a:solidFill>
              </a:rPr>
              <a:t>: Permissions empower users to decide what data an app can access. Without a clear permission model, apps could access sensitive data without users' knowledge, leading to privacy breaches.</a:t>
            </a:r>
            <a:br>
              <a:rPr lang="en" sz="1500">
                <a:solidFill>
                  <a:schemeClr val="dk1"/>
                </a:solidFill>
              </a:rPr>
            </a:br>
            <a:r>
              <a:rPr b="1" lang="en" sz="1500">
                <a:solidFill>
                  <a:schemeClr val="dk1"/>
                </a:solidFill>
              </a:rPr>
              <a:t>Example</a:t>
            </a:r>
            <a:r>
              <a:rPr lang="en" sz="1500">
                <a:solidFill>
                  <a:schemeClr val="dk1"/>
                </a:solidFill>
              </a:rPr>
              <a:t>: If an app requests access to a user’s contacts or location, the user can grant or deny this request. This prevents apps from automatically accessing this data without consent.</a:t>
            </a:r>
            <a:endParaRPr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Transparency</a:t>
            </a:r>
            <a:r>
              <a:rPr lang="en" sz="1500">
                <a:solidFill>
                  <a:schemeClr val="dk1"/>
                </a:solidFill>
              </a:rPr>
              <a:t>: Mobile OSes (Android and iOS) prompt users with detailed permission dialogs when apps request access to sensitive data. This provides transparency, as users can understand exactly what the app is asking to access.</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Reducing Security Risks</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Limiting Attack Surface</a:t>
            </a:r>
            <a:r>
              <a:rPr lang="en" sz="1500">
                <a:solidFill>
                  <a:schemeClr val="dk1"/>
                </a:solidFill>
              </a:rPr>
              <a:t>: Permissions reduce the chance of a malicious app exploiting a device’s resources. By only granting permissions to trusted apps, users can prevent potential security breaches such as data theft, spying, or unauthorized use of system resources.</a:t>
            </a:r>
            <a:br>
              <a:rPr lang="en" sz="1500">
                <a:solidFill>
                  <a:schemeClr val="dk1"/>
                </a:solidFill>
              </a:rPr>
            </a:br>
            <a:r>
              <a:rPr b="1" lang="en" sz="1500">
                <a:solidFill>
                  <a:schemeClr val="dk1"/>
                </a:solidFill>
              </a:rPr>
              <a:t>Example</a:t>
            </a:r>
            <a:r>
              <a:rPr lang="en" sz="1500">
                <a:solidFill>
                  <a:schemeClr val="dk1"/>
                </a:solidFill>
              </a:rPr>
              <a:t>: An app that requires access to the internet but has no legitimate reason to request access to the user’s contacts may be suspicious. With a strict permission model, users can deny unnecessary or suspicious requests.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Preventing Abuse</a:t>
            </a:r>
            <a:r>
              <a:rPr lang="en" sz="1500">
                <a:solidFill>
                  <a:schemeClr val="dk1"/>
                </a:solidFill>
              </a:rPr>
              <a:t>: Without permissions, apps could abuse sensitive hardware or data, like continuously accessing the microphone or camera, without the user’s knowledge.</a:t>
            </a:r>
            <a:endParaRPr sz="15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Controlling Resource Usage</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solidFill>
                  <a:schemeClr val="dk1"/>
                </a:solidFill>
              </a:rPr>
              <a:t>Permissions also play a role in </a:t>
            </a:r>
            <a:r>
              <a:rPr b="1" lang="en" sz="1500">
                <a:solidFill>
                  <a:schemeClr val="dk1"/>
                </a:solidFill>
              </a:rPr>
              <a:t>resource management</a:t>
            </a:r>
            <a:r>
              <a:rPr lang="en" sz="1500">
                <a:solidFill>
                  <a:schemeClr val="dk1"/>
                </a:solidFill>
              </a:rPr>
              <a:t>, preventing apps from consuming device resources unnecessarily.</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Battery Life</a:t>
            </a:r>
            <a:r>
              <a:rPr lang="en" sz="1500">
                <a:solidFill>
                  <a:schemeClr val="dk1"/>
                </a:solidFill>
              </a:rPr>
              <a:t>: An app may request location access to track a user in real time. If location tracking is unnecessary, denying this permission can improve battery life by stopping the app from continuously accessing GPS.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Data Usage</a:t>
            </a:r>
            <a:r>
              <a:rPr lang="en" sz="1500">
                <a:solidFill>
                  <a:schemeClr val="dk1"/>
                </a:solidFill>
              </a:rPr>
              <a:t>: Apps requesting background network access may consume significant amounts of data. With user control over permissions, such resource usage can be regulated.</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Compliance with Regulations</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b="1" lang="en" sz="1500">
                <a:solidFill>
                  <a:schemeClr val="dk1"/>
                </a:solidFill>
              </a:rPr>
              <a:t>GDPR and Other Privacy Laws</a:t>
            </a:r>
            <a:r>
              <a:rPr lang="en" sz="1500">
                <a:solidFill>
                  <a:schemeClr val="dk1"/>
                </a:solidFill>
              </a:rPr>
              <a:t>: Permission models help app developers comply with global privacy regulations like </a:t>
            </a:r>
            <a:r>
              <a:rPr b="1" lang="en" sz="1500">
                <a:solidFill>
                  <a:schemeClr val="dk1"/>
                </a:solidFill>
              </a:rPr>
              <a:t>GDPR</a:t>
            </a:r>
            <a:r>
              <a:rPr lang="en" sz="1500">
                <a:solidFill>
                  <a:schemeClr val="dk1"/>
                </a:solidFill>
              </a:rPr>
              <a:t> (General Data Protection Regulation) and </a:t>
            </a:r>
            <a:r>
              <a:rPr b="1" lang="en" sz="1500">
                <a:solidFill>
                  <a:schemeClr val="dk1"/>
                </a:solidFill>
              </a:rPr>
              <a:t>CCPA</a:t>
            </a:r>
            <a:r>
              <a:rPr lang="en" sz="1500">
                <a:solidFill>
                  <a:schemeClr val="dk1"/>
                </a:solidFill>
              </a:rPr>
              <a:t> (California Consumer Privacy Act). These laws require apps to request explicit user consent before accessing personal data.</a:t>
            </a:r>
            <a:endParaRPr sz="1500">
              <a:solidFill>
                <a:schemeClr val="dk1"/>
              </a:solidFill>
            </a:endParaRPr>
          </a:p>
          <a:p>
            <a:pPr indent="0" lvl="0" marL="0" rtl="0" algn="just">
              <a:spcBef>
                <a:spcPts val="1200"/>
              </a:spcBef>
              <a:spcAft>
                <a:spcPts val="1200"/>
              </a:spcAft>
              <a:buNone/>
            </a:pPr>
            <a:r>
              <a:rPr b="1" lang="en" sz="1500">
                <a:solidFill>
                  <a:schemeClr val="dk1"/>
                </a:solidFill>
              </a:rPr>
              <a:t>Example</a:t>
            </a:r>
            <a:r>
              <a:rPr lang="en" sz="1500">
                <a:solidFill>
                  <a:schemeClr val="dk1"/>
                </a:solidFill>
              </a:rPr>
              <a:t>: Under GDPR, apps that collect user data (like email addresses or location) need to request clear consent and offer users the option to revoke permission later.</a:t>
            </a:r>
            <a:endParaRPr sz="15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Permissions Work in Mobile Development</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AutoNum type="arabicPeriod"/>
            </a:pPr>
            <a:r>
              <a:rPr b="1" lang="en" sz="1500">
                <a:solidFill>
                  <a:schemeClr val="dk1"/>
                </a:solidFill>
              </a:rPr>
              <a:t>Request Permission</a:t>
            </a:r>
            <a:r>
              <a:rPr lang="en" sz="1500">
                <a:solidFill>
                  <a:schemeClr val="dk1"/>
                </a:solidFill>
              </a:rPr>
              <a:t>: When an app needs to access a sensitive component (e.g., camera, contacts), it asks for the user’s permission at runtime or during installation.</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User Decision</a:t>
            </a:r>
            <a:r>
              <a:rPr lang="en" sz="1500">
                <a:solidFill>
                  <a:schemeClr val="dk1"/>
                </a:solidFill>
              </a:rPr>
              <a:t>: The user is shown a dialog explaining why the app needs the permission and can either grant or deny access.</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Handling Responses</a:t>
            </a:r>
            <a:r>
              <a:rPr lang="en" sz="1500">
                <a:solidFill>
                  <a:schemeClr val="dk1"/>
                </a:solidFill>
              </a:rPr>
              <a:t>: The app must handle the user’s decision appropriately—continuing its operation or disabling features if access is denied.</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Granting Permissions</a:t>
            </a:r>
            <a:r>
              <a:rPr lang="en" sz="1500">
                <a:solidFill>
                  <a:schemeClr val="dk1"/>
                </a:solidFill>
              </a:rPr>
              <a:t>: If the user approves, the app can access the requested data or resource as needed.</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Denying Permissions</a:t>
            </a:r>
            <a:r>
              <a:rPr lang="en" sz="1500">
                <a:solidFill>
                  <a:schemeClr val="dk1"/>
                </a:solidFill>
              </a:rPr>
              <a:t>: If the user denies the permission, the app should gracefully handle the lack of access, either by disabling certain features or providing alternatives.</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Mobile Permission Models</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solidFill>
                  <a:schemeClr val="dk1"/>
                </a:solidFill>
              </a:rPr>
              <a:t>Android Permission Model:</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Normal vs. Dangerous Permissions</a:t>
            </a:r>
            <a:r>
              <a:rPr lang="en" sz="1400">
                <a:solidFill>
                  <a:schemeClr val="dk1"/>
                </a:solidFill>
              </a:rPr>
              <a:t>: Android distinguishes between permissions that are deemed less risky (normal) and those that could pose a threat to user privacy or security (dangerous).</a:t>
            </a:r>
            <a:endParaRPr sz="1400">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Normal Permissions</a:t>
            </a:r>
            <a:r>
              <a:rPr lang="en">
                <a:solidFill>
                  <a:schemeClr val="dk1"/>
                </a:solidFill>
              </a:rPr>
              <a:t>: Automatically granted without user intervention (e.g., internet access).</a:t>
            </a:r>
            <a:endParaRPr>
              <a:solidFill>
                <a:schemeClr val="dk1"/>
              </a:solidFill>
            </a:endParaRPr>
          </a:p>
          <a:p>
            <a:pPr indent="-317500" lvl="1" marL="914400" rtl="0" algn="l">
              <a:spcBef>
                <a:spcPts val="0"/>
              </a:spcBef>
              <a:spcAft>
                <a:spcPts val="0"/>
              </a:spcAft>
              <a:buClr>
                <a:schemeClr val="dk1"/>
              </a:buClr>
              <a:buSzPts val="1400"/>
              <a:buChar char="○"/>
            </a:pPr>
            <a:r>
              <a:rPr b="1" lang="en">
                <a:solidFill>
                  <a:schemeClr val="dk1"/>
                </a:solidFill>
              </a:rPr>
              <a:t>Dangerous Permissions</a:t>
            </a:r>
            <a:r>
              <a:rPr lang="en">
                <a:solidFill>
                  <a:schemeClr val="dk1"/>
                </a:solidFill>
              </a:rPr>
              <a:t>: Must be requested at runtime (e.g., access to location, storage, contacts).</a:t>
            </a:r>
            <a:endParaRPr>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Runtime Permissions (Android 6.0 and Above)</a:t>
            </a:r>
            <a:r>
              <a:rPr lang="en" sz="1400">
                <a:solidFill>
                  <a:schemeClr val="dk1"/>
                </a:solidFill>
              </a:rPr>
              <a:t>: Apps must request dangerous permissions </a:t>
            </a:r>
            <a:r>
              <a:rPr b="1" lang="en" sz="1400">
                <a:solidFill>
                  <a:schemeClr val="dk1"/>
                </a:solidFill>
              </a:rPr>
              <a:t>at runtime</a:t>
            </a:r>
            <a:r>
              <a:rPr lang="en" sz="1400">
                <a:solidFill>
                  <a:schemeClr val="dk1"/>
                </a:solidFill>
              </a:rPr>
              <a:t> instead of when the app is installed. This ensures that permissions are requested when they are actually needed.</a:t>
            </a:r>
            <a:br>
              <a:rPr lang="en" sz="1400">
                <a:solidFill>
                  <a:schemeClr val="dk1"/>
                </a:solidFill>
              </a:rPr>
            </a:br>
            <a:r>
              <a:rPr b="1" lang="en" sz="1400">
                <a:solidFill>
                  <a:schemeClr val="dk1"/>
                </a:solidFill>
              </a:rPr>
              <a:t>Example</a:t>
            </a:r>
            <a:r>
              <a:rPr lang="en" sz="1400">
                <a:solidFill>
                  <a:schemeClr val="dk1"/>
                </a:solidFill>
              </a:rPr>
              <a:t>: A photo-editing app only requests camera access when the user attempts to take a picture.</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b="1" lang="en" sz="1500">
                <a:solidFill>
                  <a:schemeClr val="dk1"/>
                </a:solidFill>
              </a:rPr>
              <a:t>iOS Permission Model:</a:t>
            </a:r>
            <a:endParaRPr b="1" sz="1500">
              <a:solidFill>
                <a:schemeClr val="dk1"/>
              </a:solidFill>
            </a:endParaRPr>
          </a:p>
          <a:p>
            <a:pPr indent="-323850" lvl="0" marL="457200" rtl="0" algn="just">
              <a:spcBef>
                <a:spcPts val="1200"/>
              </a:spcBef>
              <a:spcAft>
                <a:spcPts val="0"/>
              </a:spcAft>
              <a:buClr>
                <a:schemeClr val="dk1"/>
              </a:buClr>
              <a:buSzPts val="1500"/>
              <a:buChar char="●"/>
            </a:pPr>
            <a:r>
              <a:rPr b="1" lang="en" sz="1500">
                <a:solidFill>
                  <a:schemeClr val="dk1"/>
                </a:solidFill>
              </a:rPr>
              <a:t>App Sandbox</a:t>
            </a:r>
            <a:r>
              <a:rPr lang="en" sz="1500">
                <a:solidFill>
                  <a:schemeClr val="dk1"/>
                </a:solidFill>
              </a:rPr>
              <a:t>: iOS apps are sandboxed, meaning they can only access their own data and need explicit permissions to access system data or resources (e.g., camera, location, contacts).</a:t>
            </a:r>
            <a:endParaRPr sz="1500">
              <a:solidFill>
                <a:schemeClr val="dk1"/>
              </a:solidFill>
            </a:endParaRPr>
          </a:p>
          <a:p>
            <a:pPr indent="-323850" lvl="0" marL="457200" rtl="0" algn="just">
              <a:spcBef>
                <a:spcPts val="0"/>
              </a:spcBef>
              <a:spcAft>
                <a:spcPts val="0"/>
              </a:spcAft>
              <a:buClr>
                <a:schemeClr val="dk1"/>
              </a:buClr>
              <a:buSzPts val="1500"/>
              <a:buChar char="●"/>
            </a:pPr>
            <a:r>
              <a:rPr b="1" lang="en" sz="1500">
                <a:solidFill>
                  <a:schemeClr val="dk1"/>
                </a:solidFill>
              </a:rPr>
              <a:t>Fine-Grained Control</a:t>
            </a:r>
            <a:r>
              <a:rPr lang="en" sz="1500">
                <a:solidFill>
                  <a:schemeClr val="dk1"/>
                </a:solidFill>
              </a:rPr>
              <a:t>: iOS allows users to modify permissions after granting them. Users can visit the app settings to turn permissions on or off for each individual app.</a:t>
            </a:r>
            <a:br>
              <a:rPr lang="en" sz="1500">
                <a:solidFill>
                  <a:schemeClr val="dk1"/>
                </a:solidFill>
              </a:rPr>
            </a:br>
            <a:r>
              <a:rPr b="1" lang="en" sz="1500">
                <a:solidFill>
                  <a:schemeClr val="dk1"/>
                </a:solidFill>
              </a:rPr>
              <a:t>Example</a:t>
            </a:r>
            <a:r>
              <a:rPr lang="en" sz="1500">
                <a:solidFill>
                  <a:schemeClr val="dk1"/>
                </a:solidFill>
              </a:rPr>
              <a:t>: If a user grants location access to a navigation app, they can later revoke this access in the system settings without uninstalling the app.</a:t>
            </a:r>
            <a:endParaRPr sz="15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31"/>
          <p:cNvPicPr preferRelativeResize="0"/>
          <p:nvPr/>
        </p:nvPicPr>
        <p:blipFill rotWithShape="1">
          <a:blip r:embed="rId3">
            <a:alphaModFix/>
          </a:blip>
          <a:srcRect b="13593" l="0" r="0" t="24109"/>
          <a:stretch/>
        </p:blipFill>
        <p:spPr>
          <a:xfrm>
            <a:off x="311700" y="1017725"/>
            <a:ext cx="8520602" cy="33175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External Storage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Char char="●"/>
            </a:pPr>
            <a:r>
              <a:rPr lang="en">
                <a:solidFill>
                  <a:schemeClr val="dk1"/>
                </a:solidFill>
              </a:rPr>
              <a:t>External storage refers to the memory space on a mobile device that is </a:t>
            </a:r>
            <a:r>
              <a:rPr b="1" lang="en">
                <a:solidFill>
                  <a:schemeClr val="dk1"/>
                </a:solidFill>
              </a:rPr>
              <a:t>accessible not only by the app that created the data but also by other apps</a:t>
            </a:r>
            <a:r>
              <a:rPr lang="en">
                <a:solidFill>
                  <a:schemeClr val="dk1"/>
                </a:solidFill>
              </a:rPr>
              <a:t>, as well as the user. </a:t>
            </a:r>
            <a:endParaRPr>
              <a:solidFill>
                <a:schemeClr val="dk1"/>
              </a:solidFill>
            </a:endParaRPr>
          </a:p>
          <a:p>
            <a:pPr indent="-342900" lvl="0" marL="457200" rtl="0" algn="just">
              <a:spcBef>
                <a:spcPts val="0"/>
              </a:spcBef>
              <a:spcAft>
                <a:spcPts val="0"/>
              </a:spcAft>
              <a:buClr>
                <a:schemeClr val="dk1"/>
              </a:buClr>
              <a:buSzPts val="1800"/>
              <a:buChar char="●"/>
            </a:pPr>
            <a:r>
              <a:rPr lang="en">
                <a:solidFill>
                  <a:schemeClr val="dk1"/>
                </a:solidFill>
              </a:rPr>
              <a:t>It is typically used for storing data that </a:t>
            </a:r>
            <a:r>
              <a:rPr b="1" lang="en">
                <a:solidFill>
                  <a:schemeClr val="dk1"/>
                </a:solidFill>
              </a:rPr>
              <a:t>doesn't require strong access restrictions</a:t>
            </a:r>
            <a:r>
              <a:rPr lang="en">
                <a:solidFill>
                  <a:schemeClr val="dk1"/>
                </a:solidFill>
              </a:rPr>
              <a:t> and can include </a:t>
            </a:r>
            <a:r>
              <a:rPr b="1" lang="en">
                <a:solidFill>
                  <a:schemeClr val="dk1"/>
                </a:solidFill>
              </a:rPr>
              <a:t>content like images, videos, documents, or any large files</a:t>
            </a:r>
            <a:r>
              <a:rPr lang="en">
                <a:solidFill>
                  <a:schemeClr val="dk1"/>
                </a:solidFill>
              </a:rPr>
              <a:t> that may need to be shared across different apps.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Android Permission Model</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1. Runtime Permissions (Introduced in Android 6.0)</a:t>
            </a:r>
            <a:endParaRPr b="1"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Before Android 6.0, permissions were granted at </a:t>
            </a:r>
            <a:r>
              <a:rPr b="1" lang="en" sz="1500">
                <a:solidFill>
                  <a:schemeClr val="dk1"/>
                </a:solidFill>
              </a:rPr>
              <a:t>install time</a:t>
            </a:r>
            <a:r>
              <a:rPr lang="en" sz="1500">
                <a:solidFill>
                  <a:schemeClr val="dk1"/>
                </a:solidFill>
              </a:rPr>
              <a:t>, meaning users had to agree to all requested permissions before even using the app. This led to privacy concerns, as users couldn’t choose which permissions to allow or deny once the app was installed.</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Starting with Android 6.0, a new </a:t>
            </a:r>
            <a:r>
              <a:rPr b="1" lang="en" sz="1500">
                <a:solidFill>
                  <a:schemeClr val="dk1"/>
                </a:solidFill>
              </a:rPr>
              <a:t>runtime permissions</a:t>
            </a:r>
            <a:r>
              <a:rPr lang="en" sz="1500">
                <a:solidFill>
                  <a:schemeClr val="dk1"/>
                </a:solidFill>
              </a:rPr>
              <a:t> model was introduced:</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Apps no longer get all permissions at install time</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Instead, permissions are requested when the app </a:t>
            </a:r>
            <a:r>
              <a:rPr b="1" lang="en" sz="1500">
                <a:solidFill>
                  <a:schemeClr val="dk1"/>
                </a:solidFill>
              </a:rPr>
              <a:t>actually needs them</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This makes it easier for users to understand why certain permissions are being requested and only grant access when necessary.</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2. Normal vs. Dangerous Permissions</a:t>
            </a:r>
            <a:endParaRPr b="1"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Android classifies permissions into two main types:</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Normal Permissions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Permissions that pose little to no risk to the user’s privacy or security.</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These are automatically granted by the system when the app is installed, and the user is not prompted to approve them.</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Examples</a:t>
            </a:r>
            <a:r>
              <a:rPr lang="en" sz="1500">
                <a:solidFill>
                  <a:schemeClr val="dk1"/>
                </a:solidFill>
              </a:rPr>
              <a:t>:</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Accessing the internet (</a:t>
            </a:r>
            <a:r>
              <a:rPr lang="en" sz="1500">
                <a:solidFill>
                  <a:srgbClr val="188038"/>
                </a:solidFill>
                <a:latin typeface="Roboto Mono"/>
                <a:ea typeface="Roboto Mono"/>
                <a:cs typeface="Roboto Mono"/>
                <a:sym typeface="Roboto Mono"/>
              </a:rPr>
              <a:t>INTERNET</a:t>
            </a:r>
            <a:r>
              <a:rPr lang="en" sz="1500">
                <a:solidFill>
                  <a:schemeClr val="dk1"/>
                </a:solidFill>
              </a:rPr>
              <a:t>).</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Setting an alarm (</a:t>
            </a:r>
            <a:r>
              <a:rPr lang="en" sz="1500">
                <a:solidFill>
                  <a:srgbClr val="188038"/>
                </a:solidFill>
                <a:latin typeface="Roboto Mono"/>
                <a:ea typeface="Roboto Mono"/>
                <a:cs typeface="Roboto Mono"/>
                <a:sym typeface="Roboto Mono"/>
              </a:rPr>
              <a:t>SET_ALARM</a:t>
            </a:r>
            <a:r>
              <a:rPr lang="en" sz="1500">
                <a:solidFill>
                  <a:schemeClr val="dk1"/>
                </a:solidFill>
              </a:rPr>
              <a:t>).</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 sz="1500">
                <a:solidFill>
                  <a:schemeClr val="dk1"/>
                </a:solidFill>
              </a:rPr>
              <a:t>Dangerous Permissions</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Permissions that allow access to sensitive data or functions that could impact the user’s privacy or security.</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These permissions require explicit approval from the user at runtime, and the app must request them dynamically.</a:t>
            </a:r>
            <a:endParaRPr sz="1500">
              <a:solidFill>
                <a:schemeClr val="dk1"/>
              </a:solidFill>
            </a:endParaRPr>
          </a:p>
          <a:p>
            <a:pPr indent="-323850" lvl="1" marL="914400" rtl="0" algn="l">
              <a:spcBef>
                <a:spcPts val="0"/>
              </a:spcBef>
              <a:spcAft>
                <a:spcPts val="0"/>
              </a:spcAft>
              <a:buClr>
                <a:schemeClr val="dk1"/>
              </a:buClr>
              <a:buSzPts val="1500"/>
              <a:buChar char="○"/>
            </a:pPr>
            <a:r>
              <a:rPr b="1" lang="en" sz="1500">
                <a:solidFill>
                  <a:schemeClr val="dk1"/>
                </a:solidFill>
              </a:rPr>
              <a:t>Examples</a:t>
            </a:r>
            <a:r>
              <a:rPr lang="en" sz="1500">
                <a:solidFill>
                  <a:schemeClr val="dk1"/>
                </a:solidFill>
              </a:rPr>
              <a:t>:</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Accessing the user’s location (</a:t>
            </a:r>
            <a:r>
              <a:rPr lang="en" sz="1500">
                <a:solidFill>
                  <a:srgbClr val="188038"/>
                </a:solidFill>
                <a:latin typeface="Roboto Mono"/>
                <a:ea typeface="Roboto Mono"/>
                <a:cs typeface="Roboto Mono"/>
                <a:sym typeface="Roboto Mono"/>
              </a:rPr>
              <a:t>ACCESS_FINE_LOCATION</a:t>
            </a:r>
            <a:r>
              <a:rPr lang="en" sz="1500">
                <a:solidFill>
                  <a:schemeClr val="dk1"/>
                </a:solidFill>
              </a:rPr>
              <a:t>).</a:t>
            </a:r>
            <a:endParaRPr sz="1500">
              <a:solidFill>
                <a:schemeClr val="dk1"/>
              </a:solidFill>
            </a:endParaRPr>
          </a:p>
          <a:p>
            <a:pPr indent="-323850" lvl="2" marL="1371600" rtl="0" algn="l">
              <a:spcBef>
                <a:spcPts val="0"/>
              </a:spcBef>
              <a:spcAft>
                <a:spcPts val="0"/>
              </a:spcAft>
              <a:buClr>
                <a:schemeClr val="dk1"/>
              </a:buClr>
              <a:buSzPts val="1500"/>
              <a:buChar char="■"/>
            </a:pPr>
            <a:r>
              <a:rPr lang="en" sz="1500">
                <a:solidFill>
                  <a:schemeClr val="dk1"/>
                </a:solidFill>
              </a:rPr>
              <a:t>Reading and writing to external storage (</a:t>
            </a:r>
            <a:r>
              <a:rPr lang="en" sz="1500">
                <a:solidFill>
                  <a:srgbClr val="188038"/>
                </a:solidFill>
                <a:latin typeface="Roboto Mono"/>
                <a:ea typeface="Roboto Mono"/>
                <a:cs typeface="Roboto Mono"/>
                <a:sym typeface="Roboto Mono"/>
              </a:rPr>
              <a:t>READ_EXTERNAL_STORAGE</a:t>
            </a:r>
            <a:r>
              <a:rPr lang="en" sz="1500">
                <a:solidFill>
                  <a:schemeClr val="dk1"/>
                </a:solidFill>
              </a:rPr>
              <a:t>, </a:t>
            </a:r>
            <a:r>
              <a:rPr lang="en" sz="1500">
                <a:solidFill>
                  <a:srgbClr val="188038"/>
                </a:solidFill>
                <a:latin typeface="Roboto Mono"/>
                <a:ea typeface="Roboto Mono"/>
                <a:cs typeface="Roboto Mono"/>
                <a:sym typeface="Roboto Mono"/>
              </a:rPr>
              <a:t>WRITE_EXTERNAL_STORAGE</a:t>
            </a:r>
            <a:r>
              <a:rPr lang="en" sz="1500">
                <a:solidFill>
                  <a:schemeClr val="dk1"/>
                </a:solidFill>
              </a:rPr>
              <a:t>).</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How Dangerous Permissions Work:</a:t>
            </a:r>
            <a:endParaRPr b="1" sz="1500">
              <a:solidFill>
                <a:schemeClr val="dk1"/>
              </a:solidFill>
            </a:endParaRPr>
          </a:p>
          <a:p>
            <a:pPr indent="-323850" lvl="0" marL="457200" rtl="0" algn="l">
              <a:spcBef>
                <a:spcPts val="1200"/>
              </a:spcBef>
              <a:spcAft>
                <a:spcPts val="0"/>
              </a:spcAft>
              <a:buClr>
                <a:schemeClr val="dk1"/>
              </a:buClr>
              <a:buSzPts val="1500"/>
              <a:buAutoNum type="arabicPeriod"/>
            </a:pPr>
            <a:r>
              <a:rPr lang="en" sz="1500">
                <a:solidFill>
                  <a:schemeClr val="dk1"/>
                </a:solidFill>
              </a:rPr>
              <a:t>The app checks whether it has the necessary permission.</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If not, it triggers a permission request prompt.</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The user can grant or deny the request.</a:t>
            </a:r>
            <a:endParaRPr sz="1500">
              <a:solidFill>
                <a:schemeClr val="dk1"/>
              </a:solidFill>
            </a:endParaRPr>
          </a:p>
          <a:p>
            <a:pPr indent="-323850" lvl="0" marL="457200" rtl="0" algn="l">
              <a:spcBef>
                <a:spcPts val="0"/>
              </a:spcBef>
              <a:spcAft>
                <a:spcPts val="0"/>
              </a:spcAft>
              <a:buClr>
                <a:schemeClr val="dk1"/>
              </a:buClr>
              <a:buSzPts val="1500"/>
              <a:buAutoNum type="arabicPeriod"/>
            </a:pPr>
            <a:r>
              <a:rPr lang="en" sz="1500">
                <a:solidFill>
                  <a:schemeClr val="dk1"/>
                </a:solidFill>
              </a:rPr>
              <a:t>The app must handle both outcomes (grant or denial) appropriately.</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Storage-Related Permissions</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500">
                <a:solidFill>
                  <a:schemeClr val="dk1"/>
                </a:solidFill>
              </a:rPr>
              <a:t>1. </a:t>
            </a:r>
            <a:r>
              <a:rPr b="1" lang="en" sz="1500">
                <a:solidFill>
                  <a:srgbClr val="188038"/>
                </a:solidFill>
                <a:latin typeface="Roboto Mono"/>
                <a:ea typeface="Roboto Mono"/>
                <a:cs typeface="Roboto Mono"/>
                <a:sym typeface="Roboto Mono"/>
              </a:rPr>
              <a:t>READ_EXTERNAL_STORAGE</a:t>
            </a:r>
            <a:r>
              <a:rPr b="1" lang="en" sz="1500">
                <a:solidFill>
                  <a:schemeClr val="dk1"/>
                </a:solidFill>
              </a:rPr>
              <a:t> Permission</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Purpose</a:t>
            </a:r>
            <a:r>
              <a:rPr lang="en" sz="1500">
                <a:solidFill>
                  <a:schemeClr val="dk1"/>
                </a:solidFill>
              </a:rPr>
              <a:t>: This permission allows an app to read from external storage, such as media files (photos, videos, and documents) that the user has saved.</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Use Case</a:t>
            </a:r>
            <a:r>
              <a:rPr lang="en" sz="1500">
                <a:solidFill>
                  <a:schemeClr val="dk1"/>
                </a:solidFill>
              </a:rPr>
              <a:t>: A photo-editing app needs to access the user’s photo gallery to load images for editing.</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2. </a:t>
            </a:r>
            <a:r>
              <a:rPr b="1" lang="en" sz="1500">
                <a:solidFill>
                  <a:srgbClr val="188038"/>
                </a:solidFill>
                <a:latin typeface="Roboto Mono"/>
                <a:ea typeface="Roboto Mono"/>
                <a:cs typeface="Roboto Mono"/>
                <a:sym typeface="Roboto Mono"/>
              </a:rPr>
              <a:t>WRITE_EXTERNAL_STORAGE</a:t>
            </a:r>
            <a:r>
              <a:rPr b="1" lang="en" sz="1500">
                <a:solidFill>
                  <a:schemeClr val="dk1"/>
                </a:solidFill>
              </a:rPr>
              <a:t> Permission</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Purpose</a:t>
            </a:r>
            <a:r>
              <a:rPr lang="en" sz="1500">
                <a:solidFill>
                  <a:schemeClr val="dk1"/>
                </a:solidFill>
              </a:rPr>
              <a:t>: This permission allows an app to write data to external storage. It includes the ability to create, modify, and delete files within external storage.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Use Case</a:t>
            </a:r>
            <a:r>
              <a:rPr lang="en" sz="1500">
                <a:solidFill>
                  <a:schemeClr val="dk1"/>
                </a:solidFill>
              </a:rPr>
              <a:t>: A document editor needs to save edited files to the user’s Downloads folder or a custom folder in external storage.</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Scoped Storage (Introduced in Android 10)</a:t>
            </a:r>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200">
                <a:solidFill>
                  <a:schemeClr val="dk1"/>
                </a:solidFill>
              </a:rPr>
              <a:t>Key Changes with Scoped Storage:</a:t>
            </a:r>
            <a:endParaRPr b="1" sz="1200">
              <a:solidFill>
                <a:schemeClr val="dk1"/>
              </a:solidFill>
            </a:endParaRPr>
          </a:p>
          <a:p>
            <a:pPr indent="-304800" lvl="0" marL="457200" rtl="0" algn="l">
              <a:spcBef>
                <a:spcPts val="1200"/>
              </a:spcBef>
              <a:spcAft>
                <a:spcPts val="0"/>
              </a:spcAft>
              <a:buClr>
                <a:schemeClr val="dk1"/>
              </a:buClr>
              <a:buSzPts val="1200"/>
              <a:buAutoNum type="arabicPeriod"/>
            </a:pPr>
            <a:r>
              <a:rPr b="1" lang="en" sz="1200">
                <a:solidFill>
                  <a:schemeClr val="dk1"/>
                </a:solidFill>
              </a:rPr>
              <a:t>App-Specific Storage</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Each app can only access files it created in its own </a:t>
            </a:r>
            <a:r>
              <a:rPr b="1" lang="en" sz="1200">
                <a:solidFill>
                  <a:schemeClr val="dk1"/>
                </a:solidFill>
              </a:rPr>
              <a:t>app-specific directory</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Apps no longer need the </a:t>
            </a:r>
            <a:r>
              <a:rPr lang="en" sz="1200">
                <a:solidFill>
                  <a:srgbClr val="188038"/>
                </a:solidFill>
                <a:latin typeface="Roboto Mono"/>
                <a:ea typeface="Roboto Mono"/>
                <a:cs typeface="Roboto Mono"/>
                <a:sym typeface="Roboto Mono"/>
              </a:rPr>
              <a:t>WRITE_EXTERNAL_STORAGE</a:t>
            </a:r>
            <a:r>
              <a:rPr lang="en" sz="1200">
                <a:solidFill>
                  <a:schemeClr val="dk1"/>
                </a:solidFill>
              </a:rPr>
              <a:t> permission to write to their app-specific directories.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Limited Access to Shared Storage</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Apps can no longer directly access files in shared storage unless they use a dedicated </a:t>
            </a:r>
            <a:r>
              <a:rPr b="1" lang="en" sz="1200">
                <a:solidFill>
                  <a:schemeClr val="dk1"/>
                </a:solidFill>
              </a:rPr>
              <a:t>MediaStore API</a:t>
            </a:r>
            <a:r>
              <a:rPr lang="en" sz="1200">
                <a:solidFill>
                  <a:schemeClr val="dk1"/>
                </a:solidFill>
              </a:rPr>
              <a:t> or request permission from the user.</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This means apps can read and modify only their own files and specific user-approved files (e.g., photos, videos).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No More Global Write Permissions</a:t>
            </a:r>
            <a:r>
              <a:rPr lang="en" sz="1200">
                <a:solidFill>
                  <a:schemeClr val="dk1"/>
                </a:solidFill>
              </a:rPr>
              <a: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Apps that target Android 10 and above no longer need </a:t>
            </a:r>
            <a:r>
              <a:rPr lang="en" sz="1200">
                <a:solidFill>
                  <a:srgbClr val="188038"/>
                </a:solidFill>
                <a:latin typeface="Roboto Mono"/>
                <a:ea typeface="Roboto Mono"/>
                <a:cs typeface="Roboto Mono"/>
                <a:sym typeface="Roboto Mono"/>
              </a:rPr>
              <a:t>WRITE_EXTERNAL_STORAGE</a:t>
            </a:r>
            <a:r>
              <a:rPr lang="en" sz="1200">
                <a:solidFill>
                  <a:schemeClr val="dk1"/>
                </a:solidFill>
              </a:rPr>
              <a:t> for most write operations.</a:t>
            </a:r>
            <a:endParaRPr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Scoped Storage</a:t>
            </a:r>
            <a:r>
              <a:rPr lang="en" sz="1200">
                <a:solidFill>
                  <a:schemeClr val="dk1"/>
                </a:solidFill>
              </a:rPr>
              <a:t> restricts access to external storage, forcing apps to use only their specific directories unless they explicitly request broad access.</a:t>
            </a:r>
            <a:endParaRPr sz="1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300">
                <a:solidFill>
                  <a:schemeClr val="dk1"/>
                </a:solidFill>
              </a:rPr>
              <a:t>Scoped Storage and Privacy:</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By limiting access to shared files, Scoped Storage ensures that apps cannot manipulate or delete files from other apps or access sensitive data stored in external storage.</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Exceptions</a:t>
            </a:r>
            <a:r>
              <a:rPr lang="en" sz="1300">
                <a:solidFill>
                  <a:schemeClr val="dk1"/>
                </a:solidFill>
              </a:rPr>
              <a:t>: Apps like file managers can request the special </a:t>
            </a:r>
            <a:r>
              <a:rPr b="1" lang="en" sz="1300">
                <a:solidFill>
                  <a:schemeClr val="dk1"/>
                </a:solidFill>
              </a:rPr>
              <a:t>MANAGE_EXTERNAL_STORAGE</a:t>
            </a:r>
            <a:r>
              <a:rPr lang="en" sz="1300">
                <a:solidFill>
                  <a:schemeClr val="dk1"/>
                </a:solidFill>
              </a:rPr>
              <a:t> permission to gain broader access to external storage (introduced in Android 11).</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Impacts of Scoped Storage:</a:t>
            </a:r>
            <a:endParaRPr b="1"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More Secure</a:t>
            </a:r>
            <a:r>
              <a:rPr lang="en" sz="1300">
                <a:solidFill>
                  <a:schemeClr val="dk1"/>
                </a:solidFill>
              </a:rPr>
              <a:t>: Scoped Storage improves security by limiting the exposure of sensitive user data.</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Backwards Compatibility</a:t>
            </a:r>
            <a:r>
              <a:rPr lang="en" sz="1300">
                <a:solidFill>
                  <a:schemeClr val="dk1"/>
                </a:solidFill>
              </a:rPr>
              <a:t>: For apps targeting Android 9 (Pie) and below, the traditional external storage permissions model (using </a:t>
            </a:r>
            <a:r>
              <a:rPr lang="en" sz="1300">
                <a:solidFill>
                  <a:srgbClr val="188038"/>
                </a:solidFill>
                <a:latin typeface="Roboto Mono"/>
                <a:ea typeface="Roboto Mono"/>
                <a:cs typeface="Roboto Mono"/>
                <a:sym typeface="Roboto Mono"/>
              </a:rPr>
              <a:t>READ_EXTERNAL_STORAGE</a:t>
            </a:r>
            <a:r>
              <a:rPr lang="en" sz="1300">
                <a:solidFill>
                  <a:schemeClr val="dk1"/>
                </a:solidFill>
              </a:rPr>
              <a:t> and </a:t>
            </a:r>
            <a:r>
              <a:rPr lang="en" sz="1300">
                <a:solidFill>
                  <a:srgbClr val="188038"/>
                </a:solidFill>
                <a:latin typeface="Roboto Mono"/>
                <a:ea typeface="Roboto Mono"/>
                <a:cs typeface="Roboto Mono"/>
                <a:sym typeface="Roboto Mono"/>
              </a:rPr>
              <a:t>WRITE_EXTERNAL_STORAGE</a:t>
            </a:r>
            <a:r>
              <a:rPr lang="en" sz="1300">
                <a:solidFill>
                  <a:schemeClr val="dk1"/>
                </a:solidFill>
              </a:rPr>
              <a:t>) still applies.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User Control</a:t>
            </a:r>
            <a:r>
              <a:rPr lang="en" sz="1300">
                <a:solidFill>
                  <a:schemeClr val="dk1"/>
                </a:solidFill>
              </a:rPr>
              <a:t>: Scoped Storage gives users more control over which files apps can access, reducing the risk of accidental data exposure.</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Practices for Requesting Storage Permissions</a:t>
            </a:r>
            <a:endParaRPr/>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AutoNum type="arabicPeriod"/>
            </a:pPr>
            <a:r>
              <a:rPr b="1" lang="en" sz="1500">
                <a:solidFill>
                  <a:schemeClr val="dk1"/>
                </a:solidFill>
              </a:rPr>
              <a:t>Request Permissions Only When Needed</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Don’t ask for permissions at the start of the app. Instead, request them when the user performs an action that requires the permission (e.g., saving a file).</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Explain Why Permissions Are Needed</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Always explain to the user why you are requesting a specific permission. This can be done via the permission dialog or by showing an in-app explanation before requesting.</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Handle Denied Permissions Gracefully</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If the user denies a permission, offer an alternative or disable the related functionality without breaking the entire app experience.</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 sz="1500">
                <a:solidFill>
                  <a:schemeClr val="dk1"/>
                </a:solidFill>
              </a:rPr>
              <a:t>Respect Scoped Storage</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For apps targeting Android 10 and above, use Scoped Storage for accessing external files, and avoid requesting broad storage permissions unless absolutely necessary.</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Types of External Storage: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b="1" lang="en" sz="1500">
                <a:solidFill>
                  <a:schemeClr val="dk1"/>
                </a:solidFill>
              </a:rPr>
              <a:t>SD Cards</a:t>
            </a:r>
            <a:r>
              <a:rPr lang="en" sz="1500">
                <a:solidFill>
                  <a:schemeClr val="dk1"/>
                </a:solidFill>
              </a:rPr>
              <a:t>: Physical storage cards that can be inserted into devices (common in Android but less prevalent in iOS).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Shared Internal Storage</a:t>
            </a:r>
            <a:r>
              <a:rPr lang="en" sz="1500">
                <a:solidFill>
                  <a:schemeClr val="dk1"/>
                </a:solidFill>
              </a:rPr>
              <a:t>: A section of the internal memory that acts like external storage, allowing apps and users to access files stored in this space.</a:t>
            </a:r>
            <a:endParaRPr sz="1500">
              <a:solidFill>
                <a:schemeClr val="dk1"/>
              </a:solidFill>
            </a:endParaRPr>
          </a:p>
          <a:p>
            <a:pPr indent="0" lvl="0" marL="0" rtl="0" algn="l">
              <a:spcBef>
                <a:spcPts val="1200"/>
              </a:spcBef>
              <a:spcAft>
                <a:spcPts val="1200"/>
              </a:spcAft>
              <a:buNone/>
            </a:pPr>
            <a:r>
              <a:rPr lang="en" sz="1500">
                <a:solidFill>
                  <a:schemeClr val="dk1"/>
                </a:solidFill>
              </a:rPr>
              <a:t>External storage is considered non-sensitive in nature because any other app or the user could </a:t>
            </a:r>
            <a:r>
              <a:rPr b="1" lang="en" sz="1500">
                <a:solidFill>
                  <a:schemeClr val="dk1"/>
                </a:solidFill>
              </a:rPr>
              <a:t>potentially access and modify the data</a:t>
            </a:r>
            <a:r>
              <a:rPr lang="en" sz="1500">
                <a:solidFill>
                  <a:schemeClr val="dk1"/>
                </a:solidFill>
              </a:rPr>
              <a:t>.</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Public vs. Private External Storage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Public External Storage:</a:t>
            </a:r>
            <a:endParaRPr b="1" sz="1500">
              <a:solidFill>
                <a:schemeClr val="dk1"/>
              </a:solidFill>
              <a:latin typeface="Times New Roman"/>
              <a:ea typeface="Times New Roman"/>
              <a:cs typeface="Times New Roman"/>
              <a:sym typeface="Times New Roman"/>
            </a:endParaRPr>
          </a:p>
          <a:p>
            <a:pPr indent="-323850" lvl="0" marL="457200" rtl="0" algn="just">
              <a:spcBef>
                <a:spcPts val="120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Definition</a:t>
            </a:r>
            <a:r>
              <a:rPr lang="en" sz="1500">
                <a:solidFill>
                  <a:schemeClr val="dk1"/>
                </a:solidFill>
                <a:latin typeface="Times New Roman"/>
                <a:ea typeface="Times New Roman"/>
                <a:cs typeface="Times New Roman"/>
                <a:sym typeface="Times New Roman"/>
              </a:rPr>
              <a:t>: Public external storage is </a:t>
            </a:r>
            <a:r>
              <a:rPr b="1" lang="en" sz="1500">
                <a:solidFill>
                  <a:schemeClr val="dk1"/>
                </a:solidFill>
                <a:latin typeface="Times New Roman"/>
                <a:ea typeface="Times New Roman"/>
                <a:cs typeface="Times New Roman"/>
                <a:sym typeface="Times New Roman"/>
              </a:rPr>
              <a:t>space on the device that any app can access</a:t>
            </a:r>
            <a:r>
              <a:rPr lang="en" sz="1500">
                <a:solidFill>
                  <a:schemeClr val="dk1"/>
                </a:solidFill>
                <a:latin typeface="Times New Roman"/>
                <a:ea typeface="Times New Roman"/>
                <a:cs typeface="Times New Roman"/>
                <a:sym typeface="Times New Roman"/>
              </a:rPr>
              <a:t>, as well as the user. </a:t>
            </a:r>
            <a:r>
              <a:rPr b="1" lang="en" sz="1500">
                <a:solidFill>
                  <a:schemeClr val="dk1"/>
                </a:solidFill>
                <a:latin typeface="Times New Roman"/>
                <a:ea typeface="Times New Roman"/>
                <a:cs typeface="Times New Roman"/>
                <a:sym typeface="Times New Roman"/>
              </a:rPr>
              <a:t>Files stored here are accessible system-wide</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Char char="●"/>
            </a:pPr>
            <a:r>
              <a:rPr b="1" lang="en" sz="1500">
                <a:solidFill>
                  <a:schemeClr val="dk1"/>
                </a:solidFill>
                <a:latin typeface="Times New Roman"/>
                <a:ea typeface="Times New Roman"/>
                <a:cs typeface="Times New Roman"/>
                <a:sym typeface="Times New Roman"/>
              </a:rPr>
              <a:t>Examples of Public Storage</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1" marL="9144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Music, videos, images saved by apps.</a:t>
            </a:r>
            <a:endParaRPr sz="1500">
              <a:solidFill>
                <a:schemeClr val="dk1"/>
              </a:solidFill>
              <a:latin typeface="Times New Roman"/>
              <a:ea typeface="Times New Roman"/>
              <a:cs typeface="Times New Roman"/>
              <a:sym typeface="Times New Roman"/>
            </a:endParaRPr>
          </a:p>
          <a:p>
            <a:pPr indent="-323850" lvl="1" marL="914400" rtl="0" algn="just">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Documents and downloads.</a:t>
            </a:r>
            <a:endParaRPr sz="1500">
              <a:solidFill>
                <a:schemeClr val="dk1"/>
              </a:solidFill>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Use Cases:</a:t>
            </a:r>
            <a:endParaRPr b="1" sz="1500">
              <a:solidFill>
                <a:schemeClr val="dk1"/>
              </a:solidFill>
              <a:latin typeface="Times New Roman"/>
              <a:ea typeface="Times New Roman"/>
              <a:cs typeface="Times New Roman"/>
              <a:sym typeface="Times New Roman"/>
            </a:endParaRPr>
          </a:p>
          <a:p>
            <a:pPr indent="-323850" lvl="0" marL="457200" rtl="0" algn="just">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A photo-editing app may save images to public storage so that the gallery app can view them.</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Char char="●"/>
            </a:pPr>
            <a:r>
              <a:rPr lang="en" sz="1500">
                <a:solidFill>
                  <a:schemeClr val="dk1"/>
                </a:solidFill>
                <a:latin typeface="Times New Roman"/>
                <a:ea typeface="Times New Roman"/>
                <a:cs typeface="Times New Roman"/>
                <a:sym typeface="Times New Roman"/>
              </a:rPr>
              <a:t>A media player can access music stored in public directories like </a:t>
            </a:r>
            <a:r>
              <a:rPr lang="en" sz="1500">
                <a:solidFill>
                  <a:srgbClr val="188038"/>
                </a:solidFill>
                <a:latin typeface="Times New Roman"/>
                <a:ea typeface="Times New Roman"/>
                <a:cs typeface="Times New Roman"/>
                <a:sym typeface="Times New Roman"/>
              </a:rPr>
              <a:t>Music</a:t>
            </a:r>
            <a:r>
              <a:rPr lang="en" sz="1500">
                <a:solidFill>
                  <a:schemeClr val="dk1"/>
                </a:solidFill>
                <a:latin typeface="Times New Roman"/>
                <a:ea typeface="Times New Roman"/>
                <a:cs typeface="Times New Roman"/>
                <a:sym typeface="Times New Roman"/>
              </a:rPr>
              <a:t> or </a:t>
            </a:r>
            <a:r>
              <a:rPr lang="en" sz="1500">
                <a:solidFill>
                  <a:srgbClr val="188038"/>
                </a:solidFill>
                <a:latin typeface="Times New Roman"/>
                <a:ea typeface="Times New Roman"/>
                <a:cs typeface="Times New Roman"/>
                <a:sym typeface="Times New Roman"/>
              </a:rPr>
              <a:t>Downloads</a:t>
            </a:r>
            <a:r>
              <a:rPr lang="en" sz="1500">
                <a:solidFill>
                  <a:schemeClr val="dk1"/>
                </a:solidFill>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 sz="1500">
                <a:solidFill>
                  <a:schemeClr val="dk1"/>
                </a:solidFill>
              </a:rPr>
              <a:t>Characteristics: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Less Secure</a:t>
            </a:r>
            <a:r>
              <a:rPr lang="en" sz="1500">
                <a:solidFill>
                  <a:schemeClr val="dk1"/>
                </a:solidFill>
              </a:rPr>
              <a:t>: Any app with the appropriate permissions can read/write to this storage.</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Shared Among Apps</a:t>
            </a:r>
            <a:r>
              <a:rPr lang="en" sz="1500">
                <a:solidFill>
                  <a:schemeClr val="dk1"/>
                </a:solidFill>
              </a:rPr>
              <a:t>: Data stored in public directories can be accessed by any app that has permission, making it ideal for files that users might want to share across multiple apps.</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Drawbacks: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Security Issues</a:t>
            </a:r>
            <a:r>
              <a:rPr lang="en" sz="1500">
                <a:solidFill>
                  <a:schemeClr val="dk1"/>
                </a:solidFill>
              </a:rPr>
              <a:t>: Data in public storage is more vulnerable to being modified or deleted by other apps.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Data Clutter</a:t>
            </a:r>
            <a:r>
              <a:rPr lang="en" sz="1500">
                <a:solidFill>
                  <a:schemeClr val="dk1"/>
                </a:solidFill>
              </a:rPr>
              <a:t>: Public storage can become cluttered with files from multiple apps, making file management difficult.</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Private External Storage: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 sz="1500">
                <a:solidFill>
                  <a:schemeClr val="dk1"/>
                </a:solidFill>
              </a:rPr>
              <a:t>Definition</a:t>
            </a:r>
            <a:r>
              <a:rPr lang="en" sz="1500">
                <a:solidFill>
                  <a:schemeClr val="dk1"/>
                </a:solidFill>
              </a:rPr>
              <a:t>: Private external storage is app-specific space on the external storage medium. It remains in </a:t>
            </a:r>
            <a:r>
              <a:rPr b="1" lang="en" sz="1500">
                <a:solidFill>
                  <a:schemeClr val="dk1"/>
                </a:solidFill>
              </a:rPr>
              <a:t>external memory but is sandboxed to the app that created it</a:t>
            </a:r>
            <a:r>
              <a:rPr lang="en" sz="1500">
                <a:solidFill>
                  <a:schemeClr val="dk1"/>
                </a:solidFill>
              </a:rPr>
              <a:t>, preventing other apps from accessing or modifying it.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Examples of Private Storage</a:t>
            </a:r>
            <a:r>
              <a:rPr lang="en"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 game storing downloadable content or additional resources.</a:t>
            </a:r>
            <a:endParaRPr sz="1500">
              <a:solidFill>
                <a:schemeClr val="dk1"/>
              </a:solidFill>
            </a:endParaRPr>
          </a:p>
          <a:p>
            <a:pPr indent="-323850" lvl="1" marL="914400" rtl="0" algn="l">
              <a:spcBef>
                <a:spcPts val="0"/>
              </a:spcBef>
              <a:spcAft>
                <a:spcPts val="0"/>
              </a:spcAft>
              <a:buClr>
                <a:schemeClr val="dk1"/>
              </a:buClr>
              <a:buSzPts val="1500"/>
              <a:buChar char="○"/>
            </a:pPr>
            <a:r>
              <a:rPr lang="en" sz="1500">
                <a:solidFill>
                  <a:schemeClr val="dk1"/>
                </a:solidFill>
              </a:rPr>
              <a:t>A media app storing temporary media files like cache.</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Use Cases:</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Storing files such as app configurations, logs, and cached data that are necessary for the app’s functioning but not meant to be shared with other apps.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Clr>
                <a:schemeClr val="dk1"/>
              </a:buClr>
              <a:buSzPts val="1100"/>
              <a:buFont typeface="Arial"/>
              <a:buNone/>
            </a:pPr>
            <a:r>
              <a:rPr b="1" lang="en" sz="1500">
                <a:solidFill>
                  <a:schemeClr val="dk1"/>
                </a:solidFill>
              </a:rPr>
              <a:t>Characteristics: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More Secure</a:t>
            </a:r>
            <a:r>
              <a:rPr lang="en" sz="1500">
                <a:solidFill>
                  <a:schemeClr val="dk1"/>
                </a:solidFill>
              </a:rPr>
              <a:t>: Although stored externally, this data is only accessible by the app that created it.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Temporary and App-Specific</a:t>
            </a:r>
            <a:r>
              <a:rPr lang="en" sz="1500">
                <a:solidFill>
                  <a:schemeClr val="dk1"/>
                </a:solidFill>
              </a:rPr>
              <a:t>: Data stored in private directories can be wiped if the app is uninstalled or during system clean-up processes.</a:t>
            </a:r>
            <a:endParaRPr sz="1500">
              <a:solidFill>
                <a:schemeClr val="dk1"/>
              </a:solidFill>
            </a:endParaRPr>
          </a:p>
          <a:p>
            <a:pPr indent="0" lvl="0" marL="0" rtl="0" algn="l">
              <a:spcBef>
                <a:spcPts val="1200"/>
              </a:spcBef>
              <a:spcAft>
                <a:spcPts val="0"/>
              </a:spcAft>
              <a:buClr>
                <a:schemeClr val="dk1"/>
              </a:buClr>
              <a:buSzPts val="1100"/>
              <a:buFont typeface="Arial"/>
              <a:buNone/>
            </a:pPr>
            <a:r>
              <a:rPr b="1" lang="en" sz="1500">
                <a:solidFill>
                  <a:schemeClr val="dk1"/>
                </a:solidFill>
              </a:rPr>
              <a:t>Drawbacks: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Still Vulnerable</a:t>
            </a:r>
            <a:r>
              <a:rPr lang="en" sz="1500">
                <a:solidFill>
                  <a:schemeClr val="dk1"/>
                </a:solidFill>
              </a:rPr>
              <a:t>: While other apps can’t access these files, they are still stored externally, making them more vulnerable to manual deletion by the user or malfunction of external storage (e.g., SD card failure).</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Internal vs. External Storage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Internal Storage:</a:t>
            </a:r>
            <a:endParaRPr b="1" sz="1100">
              <a:solidFill>
                <a:schemeClr val="dk1"/>
              </a:solidFill>
            </a:endParaRPr>
          </a:p>
          <a:p>
            <a:pPr indent="0" lvl="0" marL="0" rtl="0" algn="l">
              <a:spcBef>
                <a:spcPts val="1200"/>
              </a:spcBef>
              <a:spcAft>
                <a:spcPts val="0"/>
              </a:spcAft>
              <a:buNone/>
            </a:pPr>
            <a:r>
              <a:rPr lang="en" sz="1100">
                <a:solidFill>
                  <a:schemeClr val="dk1"/>
                </a:solidFill>
              </a:rPr>
              <a:t>Internal storage refers to the </a:t>
            </a:r>
            <a:r>
              <a:rPr b="1" lang="en" sz="1100">
                <a:solidFill>
                  <a:schemeClr val="dk1"/>
                </a:solidFill>
              </a:rPr>
              <a:t>space within a mobile device where apps store sensitive data that is private to the app</a:t>
            </a:r>
            <a:r>
              <a:rPr lang="en" sz="1100">
                <a:solidFill>
                  <a:schemeClr val="dk1"/>
                </a:solidFill>
              </a:rPr>
              <a:t> and </a:t>
            </a:r>
            <a:r>
              <a:rPr b="1" lang="en" sz="1100">
                <a:solidFill>
                  <a:schemeClr val="dk1"/>
                </a:solidFill>
              </a:rPr>
              <a:t>cannot be accessed by other apps or the user unless the device is rooted or jailbroken</a:t>
            </a: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Characteristics:</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Secure</a:t>
            </a:r>
            <a:r>
              <a:rPr lang="en" sz="1100">
                <a:solidFill>
                  <a:schemeClr val="dk1"/>
                </a:solidFill>
              </a:rPr>
              <a:t>: Files in internal storage are only accessible by the app that created them.</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App-Specific</a:t>
            </a:r>
            <a:r>
              <a:rPr lang="en" sz="1100">
                <a:solidFill>
                  <a:schemeClr val="dk1"/>
                </a:solidFill>
              </a:rPr>
              <a:t>: Each app has its own dedicated storage space.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Automatically Managed</a:t>
            </a:r>
            <a:r>
              <a:rPr lang="en" sz="1100">
                <a:solidFill>
                  <a:schemeClr val="dk1"/>
                </a:solidFill>
              </a:rPr>
              <a:t>: The system will handle storage clean-up, and data is removed when the app is uninstalled.</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Use Cases:</a:t>
            </a:r>
            <a:endParaRPr b="1"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Sensitive Data</a:t>
            </a:r>
            <a:r>
              <a:rPr lang="en" sz="1100">
                <a:solidFill>
                  <a:schemeClr val="dk1"/>
                </a:solidFill>
              </a:rPr>
              <a:t>: Credentials, databases, or configurations that should not be shared or modified by other apps.</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Application Settings</a:t>
            </a:r>
            <a:r>
              <a:rPr lang="en" sz="1100">
                <a:solidFill>
                  <a:schemeClr val="dk1"/>
                </a:solidFill>
              </a:rPr>
              <a:t>: Internal storage is suitable for storing small amounts of data that should be kept private and persistent (e.g., user preferences, app states).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200">
                <a:solidFill>
                  <a:schemeClr val="dk1"/>
                </a:solidFill>
              </a:rPr>
              <a:t>External Storage:</a:t>
            </a:r>
            <a:endParaRPr b="1" sz="1200">
              <a:solidFill>
                <a:schemeClr val="dk1"/>
              </a:solidFill>
            </a:endParaRPr>
          </a:p>
          <a:p>
            <a:pPr indent="0" lvl="0" marL="0" rtl="0" algn="l">
              <a:spcBef>
                <a:spcPts val="1200"/>
              </a:spcBef>
              <a:spcAft>
                <a:spcPts val="0"/>
              </a:spcAft>
              <a:buNone/>
            </a:pPr>
            <a:r>
              <a:rPr lang="en" sz="1200">
                <a:solidFill>
                  <a:schemeClr val="dk1"/>
                </a:solidFill>
              </a:rPr>
              <a:t>External storage is a broader memory space available for apps to store data that doesn’t need strict privacy or is meant to be shared with other apps and users.</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Characteristics:</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Less Secure</a:t>
            </a:r>
            <a:r>
              <a:rPr lang="en" sz="1200">
                <a:solidFill>
                  <a:schemeClr val="dk1"/>
                </a:solidFill>
              </a:rPr>
              <a:t>: External storage data can be accessed by any app that has the necessary permissions, and by users directly.</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Used for Large Files</a:t>
            </a:r>
            <a:r>
              <a:rPr lang="en" sz="1200">
                <a:solidFill>
                  <a:schemeClr val="dk1"/>
                </a:solidFill>
              </a:rPr>
              <a:t>: Since external storage typically has more capacity than internal storage, it is best suited for larger files such as videos, photos, and audio files.</a:t>
            </a:r>
            <a:endParaRPr sz="1200">
              <a:solidFill>
                <a:schemeClr val="dk1"/>
              </a:solidFill>
            </a:endParaRPr>
          </a:p>
          <a:p>
            <a:pPr indent="0" lvl="0" marL="0" rtl="0" algn="l">
              <a:spcBef>
                <a:spcPts val="1200"/>
              </a:spcBef>
              <a:spcAft>
                <a:spcPts val="0"/>
              </a:spcAft>
              <a:buClr>
                <a:schemeClr val="dk1"/>
              </a:buClr>
              <a:buSzPts val="1100"/>
              <a:buFont typeface="Arial"/>
              <a:buNone/>
            </a:pPr>
            <a:r>
              <a:rPr b="1" lang="en" sz="1200">
                <a:solidFill>
                  <a:schemeClr val="dk1"/>
                </a:solidFill>
              </a:rPr>
              <a:t>Use Cases:</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Media Files</a:t>
            </a:r>
            <a:r>
              <a:rPr lang="en" sz="1200">
                <a:solidFill>
                  <a:schemeClr val="dk1"/>
                </a:solidFill>
              </a:rPr>
              <a:t>: Music, photos, videos that users may need access to outside of the app.</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Documents and Downloads</a:t>
            </a:r>
            <a:r>
              <a:rPr lang="en" sz="1200">
                <a:solidFill>
                  <a:schemeClr val="dk1"/>
                </a:solidFill>
              </a:rPr>
              <a:t>: Files that need to be shared across apps or downloaded for later use.</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