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3"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bb67300c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bb67300c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bb67300c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bb67300c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bb67300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bb67300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bb67300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bb67300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bb67300c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bb67300c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bb67300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bb67300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bb67300c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bb67300c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bb67300c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bb67300c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bb67300c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bb67300c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bb67300c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bb67300c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bb67300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bb67300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bb67300c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bb67300c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bb67300c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bb67300c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b67300c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b67300c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b67300c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b67300c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b67300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bb67300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bb67300c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bb67300c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bb67300c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bb67300c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bb67300c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bb67300c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bb67300c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bb67300c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bb67300c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bb67300c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bb67300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bb67300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bb67300c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bb67300c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bb67300c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bb67300c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bb67300c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bb67300c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bb67300c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bb67300c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bb67300c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bb67300c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bb67300c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bb67300c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bb67300c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bb67300c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bb67300c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bb67300c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bb67300c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bb67300c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bb67300c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bb67300c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bb67300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bb67300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bb67300c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bb67300c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bb67300c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bb67300c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bb67300c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bb67300c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bb67300c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bb67300c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bb67300c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bb67300c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bb67300c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bb67300c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e500ee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e500ee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e500eea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e500eea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e500eea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e500eea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e500eea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e500eea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bb67300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bb67300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e500eea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e500eea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e500eea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e500eea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e500eea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e500eea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ee500eea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e500eea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ee500eea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ee500eea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bb67300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bb67300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bb67300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bb67300c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bb67300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bb67300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bb67300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bb67300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a:t>
            </a:r>
            <a:r>
              <a:rPr lang="en"/>
              <a:t>undamental components that make up an Android application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Sulaxan Jadhav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onCreate()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n" sz="2000">
                <a:solidFill>
                  <a:schemeClr val="dk1"/>
                </a:solidFill>
              </a:rPr>
              <a:t>When It's Called: </a:t>
            </a:r>
            <a:r>
              <a:rPr lang="en" sz="2000">
                <a:solidFill>
                  <a:schemeClr val="dk1"/>
                </a:solidFill>
              </a:rPr>
              <a:t>This method is called when the </a:t>
            </a:r>
            <a:r>
              <a:rPr b="1" lang="en" sz="2000">
                <a:solidFill>
                  <a:schemeClr val="dk1"/>
                </a:solidFill>
              </a:rPr>
              <a:t>activity is first created</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Purpose:</a:t>
            </a:r>
            <a:endParaRPr b="1"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This is where you should do all the </a:t>
            </a:r>
            <a:r>
              <a:rPr b="1" lang="en" sz="2000">
                <a:solidFill>
                  <a:schemeClr val="dk1"/>
                </a:solidFill>
              </a:rPr>
              <a:t>static setup: create views, bind data to lists, and instantiate objects</a:t>
            </a:r>
            <a:r>
              <a:rPr lang="en" sz="2000">
                <a:solidFill>
                  <a:schemeClr val="dk1"/>
                </a:solidFill>
              </a:rPr>
              <a:t>.</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You also typically call </a:t>
            </a:r>
            <a:r>
              <a:rPr b="1" lang="en" sz="2000">
                <a:solidFill>
                  <a:schemeClr val="dk1"/>
                </a:solidFill>
              </a:rPr>
              <a:t>setContentView()</a:t>
            </a:r>
            <a:r>
              <a:rPr lang="en" sz="2000">
                <a:solidFill>
                  <a:schemeClr val="dk1"/>
                </a:solidFill>
              </a:rPr>
              <a:t> to define the layout for the activity's user interface.</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onCreate(Bundle savedInstanceState) {</a:t>
            </a:r>
            <a:endParaRPr/>
          </a:p>
          <a:p>
            <a:pPr indent="0" lvl="0" marL="0" rtl="0" algn="l">
              <a:spcBef>
                <a:spcPts val="1200"/>
              </a:spcBef>
              <a:spcAft>
                <a:spcPts val="0"/>
              </a:spcAft>
              <a:buClr>
                <a:schemeClr val="dk1"/>
              </a:buClr>
              <a:buSzPts val="1100"/>
              <a:buFont typeface="Arial"/>
              <a:buNone/>
            </a:pPr>
            <a:r>
              <a:rPr lang="en"/>
              <a:t>    super.onCreate(savedInstanceState);</a:t>
            </a:r>
            <a:endParaRPr/>
          </a:p>
          <a:p>
            <a:pPr indent="0" lvl="0" marL="0" rtl="0" algn="l">
              <a:spcBef>
                <a:spcPts val="1200"/>
              </a:spcBef>
              <a:spcAft>
                <a:spcPts val="0"/>
              </a:spcAft>
              <a:buClr>
                <a:schemeClr val="dk1"/>
              </a:buClr>
              <a:buSzPts val="1100"/>
              <a:buFont typeface="Arial"/>
              <a:buNone/>
            </a:pPr>
            <a:r>
              <a:rPr lang="en"/>
              <a:t>    setContentView(</a:t>
            </a:r>
            <a:r>
              <a:rPr lang="en"/>
              <a:t>R.layout.activity_main</a:t>
            </a:r>
            <a:r>
              <a:rPr lang="en"/>
              <a:t>);</a:t>
            </a:r>
            <a:endParaRPr/>
          </a:p>
          <a:p>
            <a:pPr indent="0" lvl="0" marL="0" rtl="0" algn="l">
              <a:spcBef>
                <a:spcPts val="1200"/>
              </a:spcBef>
              <a:spcAft>
                <a:spcPts val="0"/>
              </a:spcAft>
              <a:buClr>
                <a:schemeClr val="dk1"/>
              </a:buClr>
              <a:buSzPts val="1100"/>
              <a:buFont typeface="Arial"/>
              <a:buNone/>
            </a:pPr>
            <a:r>
              <a:rPr lang="en"/>
              <a:t>    // Initialize your views and other components here</a:t>
            </a:r>
            <a:endParaRPr/>
          </a:p>
          <a:p>
            <a:pPr indent="0" lvl="0" marL="0" rtl="0" algn="l">
              <a:spcBef>
                <a:spcPts val="1200"/>
              </a:spcBef>
              <a:spcAft>
                <a:spcPts val="1200"/>
              </a:spcAft>
              <a:buNone/>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onStart()</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n" sz="2000">
                <a:solidFill>
                  <a:schemeClr val="dk1"/>
                </a:solidFill>
              </a:rPr>
              <a:t>When It's Called:</a:t>
            </a:r>
            <a:r>
              <a:rPr lang="en" sz="2000">
                <a:solidFill>
                  <a:schemeClr val="dk1"/>
                </a:solidFill>
              </a:rPr>
              <a:t> This method is called when the activity becomes </a:t>
            </a:r>
            <a:r>
              <a:rPr b="1" lang="en" sz="2000">
                <a:solidFill>
                  <a:schemeClr val="dk1"/>
                </a:solidFill>
              </a:rPr>
              <a:t>visible to the user</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Purpose:</a:t>
            </a:r>
            <a:endParaRPr b="1"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It is a </a:t>
            </a:r>
            <a:r>
              <a:rPr b="1" lang="en" sz="2000">
                <a:solidFill>
                  <a:schemeClr val="dk1"/>
                </a:solidFill>
              </a:rPr>
              <a:t>good place to refresh any UI elements</a:t>
            </a:r>
            <a:r>
              <a:rPr lang="en" sz="2000">
                <a:solidFill>
                  <a:schemeClr val="dk1"/>
                </a:solidFill>
              </a:rPr>
              <a:t> that might need updating.</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The activity is about to </a:t>
            </a:r>
            <a:r>
              <a:rPr b="1" lang="en" sz="2000">
                <a:solidFill>
                  <a:schemeClr val="dk1"/>
                </a:solidFill>
              </a:rPr>
              <a:t>become visible, but not yet interactive</a:t>
            </a:r>
            <a:r>
              <a:rPr lang="en" sz="2000">
                <a:solidFill>
                  <a:schemeClr val="dk1"/>
                </a:solidFill>
              </a:rPr>
              <a:t>.</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onStart() {</a:t>
            </a:r>
            <a:endParaRPr/>
          </a:p>
          <a:p>
            <a:pPr indent="0" lvl="0" marL="0" rtl="0" algn="l">
              <a:spcBef>
                <a:spcPts val="1200"/>
              </a:spcBef>
              <a:spcAft>
                <a:spcPts val="0"/>
              </a:spcAft>
              <a:buClr>
                <a:schemeClr val="dk1"/>
              </a:buClr>
              <a:buSzPts val="1100"/>
              <a:buFont typeface="Arial"/>
              <a:buNone/>
            </a:pPr>
            <a:r>
              <a:rPr lang="en"/>
              <a:t>    super.onStart();</a:t>
            </a:r>
            <a:endParaRPr/>
          </a:p>
          <a:p>
            <a:pPr indent="0" lvl="0" marL="0" rtl="0" algn="l">
              <a:spcBef>
                <a:spcPts val="1200"/>
              </a:spcBef>
              <a:spcAft>
                <a:spcPts val="0"/>
              </a:spcAft>
              <a:buClr>
                <a:schemeClr val="dk1"/>
              </a:buClr>
              <a:buSzPts val="1100"/>
              <a:buFont typeface="Arial"/>
              <a:buNone/>
            </a:pPr>
            <a:r>
              <a:rPr lang="en"/>
              <a:t>    // Code to prepare the activity to become visible</a:t>
            </a:r>
            <a:endParaRPr/>
          </a:p>
          <a:p>
            <a:pPr indent="0" lvl="0" marL="0" rtl="0" algn="l">
              <a:spcBef>
                <a:spcPts val="1200"/>
              </a:spcBef>
              <a:spcAft>
                <a:spcPts val="120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onResume()</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b="1" lang="en" sz="2000">
                <a:solidFill>
                  <a:schemeClr val="dk1"/>
                </a:solidFill>
              </a:rPr>
              <a:t>When It's Called:</a:t>
            </a:r>
            <a:r>
              <a:rPr lang="en" sz="2000">
                <a:solidFill>
                  <a:schemeClr val="dk1"/>
                </a:solidFill>
              </a:rPr>
              <a:t> This method is called when the </a:t>
            </a:r>
            <a:r>
              <a:rPr b="1" lang="en" sz="2000">
                <a:solidFill>
                  <a:schemeClr val="dk1"/>
                </a:solidFill>
              </a:rPr>
              <a:t>activity starts interacting with the user</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b="1" lang="en" sz="2000">
                <a:solidFill>
                  <a:schemeClr val="dk1"/>
                </a:solidFill>
              </a:rPr>
              <a:t>Purpose:</a:t>
            </a:r>
            <a:endParaRPr b="1"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The activity has moved to the foreground and is now interactive.</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This is the state in which the app interacts with the user.</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onResume() {</a:t>
            </a:r>
            <a:endParaRPr/>
          </a:p>
          <a:p>
            <a:pPr indent="0" lvl="0" marL="0" rtl="0" algn="l">
              <a:spcBef>
                <a:spcPts val="1200"/>
              </a:spcBef>
              <a:spcAft>
                <a:spcPts val="0"/>
              </a:spcAft>
              <a:buClr>
                <a:schemeClr val="dk1"/>
              </a:buClr>
              <a:buSzPts val="1100"/>
              <a:buFont typeface="Arial"/>
              <a:buNone/>
            </a:pPr>
            <a:r>
              <a:rPr lang="en"/>
              <a:t>    super.onResume();</a:t>
            </a:r>
            <a:endParaRPr/>
          </a:p>
          <a:p>
            <a:pPr indent="0" lvl="0" marL="0" rtl="0" algn="l">
              <a:spcBef>
                <a:spcPts val="1200"/>
              </a:spcBef>
              <a:spcAft>
                <a:spcPts val="0"/>
              </a:spcAft>
              <a:buClr>
                <a:schemeClr val="dk1"/>
              </a:buClr>
              <a:buSzPts val="1100"/>
              <a:buFont typeface="Arial"/>
              <a:buNone/>
            </a:pPr>
            <a:r>
              <a:rPr lang="en"/>
              <a:t>    // Code to start animations, acquire exclusive resources, etc.</a:t>
            </a:r>
            <a:endParaRPr/>
          </a:p>
          <a:p>
            <a:pPr indent="0" lvl="0" marL="0" rtl="0" algn="l">
              <a:spcBef>
                <a:spcPts val="1200"/>
              </a:spcBef>
              <a:spcAft>
                <a:spcPts val="1200"/>
              </a:spcAft>
              <a:buNone/>
            </a:pP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onPause()</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rPr>
              <a:t>When It's Called</a:t>
            </a:r>
            <a:r>
              <a:rPr lang="en" sz="2000">
                <a:solidFill>
                  <a:schemeClr val="dk1"/>
                </a:solidFill>
              </a:rPr>
              <a:t>: This method is called when the </a:t>
            </a:r>
            <a:r>
              <a:rPr b="1" lang="en" sz="2000">
                <a:solidFill>
                  <a:schemeClr val="dk1"/>
                </a:solidFill>
              </a:rPr>
              <a:t>system is about to start</a:t>
            </a:r>
            <a:r>
              <a:rPr lang="en" sz="2000">
                <a:solidFill>
                  <a:schemeClr val="dk1"/>
                </a:solidFill>
              </a:rPr>
              <a:t> resuming another activity.</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Purpose</a:t>
            </a:r>
            <a:r>
              <a:rPr lang="en" sz="2000">
                <a:solidFill>
                  <a:schemeClr val="dk1"/>
                </a:solidFill>
              </a:rPr>
              <a:t>:</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This is where you should </a:t>
            </a:r>
            <a:r>
              <a:rPr b="1" lang="en" sz="2000">
                <a:solidFill>
                  <a:schemeClr val="dk1"/>
                </a:solidFill>
              </a:rPr>
              <a:t>pause ongoing tasks, save unsaved data, and release resources that might be needed by other activities</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It’s a </a:t>
            </a:r>
            <a:r>
              <a:rPr b="1" lang="en" sz="2000">
                <a:solidFill>
                  <a:schemeClr val="dk1"/>
                </a:solidFill>
              </a:rPr>
              <a:t>good place to stop animations or other ongoing actions</a:t>
            </a:r>
            <a:r>
              <a:rPr lang="en" sz="2000">
                <a:solidFill>
                  <a:schemeClr val="dk1"/>
                </a:solidFill>
              </a:rPr>
              <a:t> that should not continue when the activity is not in the foreground.</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onPause() {</a:t>
            </a:r>
            <a:endParaRPr/>
          </a:p>
          <a:p>
            <a:pPr indent="0" lvl="0" marL="0" rtl="0" algn="l">
              <a:spcBef>
                <a:spcPts val="1200"/>
              </a:spcBef>
              <a:spcAft>
                <a:spcPts val="0"/>
              </a:spcAft>
              <a:buClr>
                <a:schemeClr val="dk1"/>
              </a:buClr>
              <a:buSzPts val="1100"/>
              <a:buFont typeface="Arial"/>
              <a:buNone/>
            </a:pPr>
            <a:r>
              <a:rPr lang="en"/>
              <a:t>    super.onPause();</a:t>
            </a:r>
            <a:endParaRPr/>
          </a:p>
          <a:p>
            <a:pPr indent="0" lvl="0" marL="0" rtl="0" algn="l">
              <a:spcBef>
                <a:spcPts val="1200"/>
              </a:spcBef>
              <a:spcAft>
                <a:spcPts val="0"/>
              </a:spcAft>
              <a:buClr>
                <a:schemeClr val="dk1"/>
              </a:buClr>
              <a:buSzPts val="1100"/>
              <a:buFont typeface="Arial"/>
              <a:buNone/>
            </a:pPr>
            <a:r>
              <a:rPr lang="en"/>
              <a:t>    // Pause ongoing tasks, animations, etc.</a:t>
            </a:r>
            <a:endParaRPr/>
          </a:p>
          <a:p>
            <a:pPr indent="0" lvl="0" marL="0" rtl="0" algn="l">
              <a:spcBef>
                <a:spcPts val="1200"/>
              </a:spcBef>
              <a:spcAft>
                <a:spcPts val="120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onStop()</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rPr>
              <a:t>When It's Called</a:t>
            </a:r>
            <a:r>
              <a:rPr lang="en" sz="2000">
                <a:solidFill>
                  <a:schemeClr val="dk1"/>
                </a:solidFill>
              </a:rPr>
              <a:t>: This method is called when the </a:t>
            </a:r>
            <a:r>
              <a:rPr b="1" lang="en" sz="2000">
                <a:solidFill>
                  <a:schemeClr val="dk1"/>
                </a:solidFill>
              </a:rPr>
              <a:t>activity is no longer visible to the user</a:t>
            </a:r>
            <a:r>
              <a:rPr lang="en" sz="2000">
                <a:solidFill>
                  <a:schemeClr val="dk1"/>
                </a:solidFill>
              </a:rPr>
              <a:t>.</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Purpose</a:t>
            </a:r>
            <a:r>
              <a:rPr lang="en" sz="2000">
                <a:solidFill>
                  <a:schemeClr val="dk1"/>
                </a:solidFill>
              </a:rPr>
              <a:t>:</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This is where you should release </a:t>
            </a:r>
            <a:r>
              <a:rPr b="1" lang="en" sz="2000">
                <a:solidFill>
                  <a:schemeClr val="dk1"/>
                </a:solidFill>
              </a:rPr>
              <a:t>almost all resources that are not needed while the user is not interacting with your app</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It can be used to </a:t>
            </a:r>
            <a:r>
              <a:rPr b="1" lang="en" sz="2000">
                <a:solidFill>
                  <a:schemeClr val="dk1"/>
                </a:solidFill>
              </a:rPr>
              <a:t>save data to persistent storage</a:t>
            </a:r>
            <a:r>
              <a:rPr lang="en" sz="2000">
                <a:solidFill>
                  <a:schemeClr val="dk1"/>
                </a:solidFill>
              </a:rPr>
              <a: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onStop() {</a:t>
            </a:r>
            <a:endParaRPr/>
          </a:p>
          <a:p>
            <a:pPr indent="0" lvl="0" marL="0" rtl="0" algn="l">
              <a:spcBef>
                <a:spcPts val="1200"/>
              </a:spcBef>
              <a:spcAft>
                <a:spcPts val="0"/>
              </a:spcAft>
              <a:buClr>
                <a:schemeClr val="dk1"/>
              </a:buClr>
              <a:buSzPts val="1100"/>
              <a:buFont typeface="Arial"/>
              <a:buNone/>
            </a:pPr>
            <a:r>
              <a:rPr lang="en"/>
              <a:t>    super.onStop();</a:t>
            </a:r>
            <a:endParaRPr/>
          </a:p>
          <a:p>
            <a:pPr indent="0" lvl="0" marL="0" rtl="0" algn="l">
              <a:spcBef>
                <a:spcPts val="1200"/>
              </a:spcBef>
              <a:spcAft>
                <a:spcPts val="0"/>
              </a:spcAft>
              <a:buClr>
                <a:schemeClr val="dk1"/>
              </a:buClr>
              <a:buSzPts val="1100"/>
              <a:buFont typeface="Arial"/>
              <a:buNone/>
            </a:pPr>
            <a:r>
              <a:rPr lang="en"/>
              <a:t>    // Release resources, save data, etc.</a:t>
            </a:r>
            <a:endParaRPr/>
          </a:p>
          <a:p>
            <a:pPr indent="0" lvl="0" marL="0" rtl="0" algn="l">
              <a:spcBef>
                <a:spcPts val="1200"/>
              </a:spcBef>
              <a:spcAft>
                <a:spcPts val="120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Building Blocks of Android</a:t>
            </a:r>
            <a:r>
              <a:rPr lang="en" sz="1500">
                <a:solidFill>
                  <a:schemeClr val="dk1"/>
                </a:solidFill>
              </a:rPr>
              <a:t>: An introduction to the key components that form the foundation of any Android app.</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Activity Life-cycle</a:t>
            </a:r>
            <a:r>
              <a:rPr lang="en" sz="1500">
                <a:solidFill>
                  <a:schemeClr val="dk1"/>
                </a:solidFill>
              </a:rPr>
              <a:t>: A detailed look at the various states an activity goes through during its lifetime and how to manage them.</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LogCat</a:t>
            </a:r>
            <a:r>
              <a:rPr lang="en" sz="1500">
                <a:solidFill>
                  <a:schemeClr val="dk1"/>
                </a:solidFill>
              </a:rPr>
              <a:t>: An essential tool for debugging and monitoring your app's behavior.</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onDestroy()</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rPr>
              <a:t>When It's Called</a:t>
            </a:r>
            <a:r>
              <a:rPr lang="en" sz="2000">
                <a:solidFill>
                  <a:schemeClr val="dk1"/>
                </a:solidFill>
              </a:rPr>
              <a:t>: This method is called </a:t>
            </a:r>
            <a:r>
              <a:rPr b="1" lang="en" sz="2000">
                <a:solidFill>
                  <a:schemeClr val="dk1"/>
                </a:solidFill>
              </a:rPr>
              <a:t>before the activity is destroyed</a:t>
            </a:r>
            <a:r>
              <a:rPr lang="en" sz="2000">
                <a:solidFill>
                  <a:schemeClr val="dk1"/>
                </a:solidFill>
              </a:rPr>
              <a:t>.</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Purpose</a:t>
            </a:r>
            <a:r>
              <a:rPr lang="en" sz="2000">
                <a:solidFill>
                  <a:schemeClr val="dk1"/>
                </a:solidFill>
              </a:rPr>
              <a:t>:</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It’s the </a:t>
            </a:r>
            <a:r>
              <a:rPr b="1" lang="en" sz="2000">
                <a:solidFill>
                  <a:schemeClr val="dk1"/>
                </a:solidFill>
              </a:rPr>
              <a:t>final cleanup before the activity</a:t>
            </a:r>
            <a:r>
              <a:rPr lang="en" sz="2000">
                <a:solidFill>
                  <a:schemeClr val="dk1"/>
                </a:solidFill>
              </a:rPr>
              <a:t> is completely removed from memory.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You should do </a:t>
            </a:r>
            <a:r>
              <a:rPr b="1" lang="en" sz="2000">
                <a:solidFill>
                  <a:schemeClr val="dk1"/>
                </a:solidFill>
              </a:rPr>
              <a:t>all the necessary cleanup here</a:t>
            </a:r>
            <a:r>
              <a:rPr lang="en" sz="2000">
                <a:solidFill>
                  <a:schemeClr val="dk1"/>
                </a:solidFill>
              </a:rPr>
              <a:t>, including terminating background threads.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onDestroy() {</a:t>
            </a:r>
            <a:endParaRPr/>
          </a:p>
          <a:p>
            <a:pPr indent="0" lvl="0" marL="0" rtl="0" algn="l">
              <a:spcBef>
                <a:spcPts val="1200"/>
              </a:spcBef>
              <a:spcAft>
                <a:spcPts val="0"/>
              </a:spcAft>
              <a:buClr>
                <a:schemeClr val="dk1"/>
              </a:buClr>
              <a:buSzPts val="1100"/>
              <a:buFont typeface="Arial"/>
              <a:buNone/>
            </a:pPr>
            <a:r>
              <a:rPr lang="en"/>
              <a:t>    super.onDestroy();</a:t>
            </a:r>
            <a:endParaRPr/>
          </a:p>
          <a:p>
            <a:pPr indent="0" lvl="0" marL="0" rtl="0" algn="l">
              <a:spcBef>
                <a:spcPts val="1200"/>
              </a:spcBef>
              <a:spcAft>
                <a:spcPts val="0"/>
              </a:spcAft>
              <a:buClr>
                <a:schemeClr val="dk1"/>
              </a:buClr>
              <a:buSzPts val="1100"/>
              <a:buFont typeface="Arial"/>
              <a:buNone/>
            </a:pPr>
            <a:r>
              <a:rPr lang="en"/>
              <a:t>    // Cleanup any resources including stopping threads, etc.</a:t>
            </a:r>
            <a:endParaRPr/>
          </a:p>
          <a:p>
            <a:pPr indent="0" lvl="0" marL="0" rtl="0" algn="l">
              <a:spcBef>
                <a:spcPts val="1200"/>
              </a:spcBef>
              <a:spcAft>
                <a:spcPts val="1200"/>
              </a:spcAft>
              <a:buNone/>
            </a:pP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onRestart()</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rPr>
              <a:t>When It's Called</a:t>
            </a:r>
            <a:r>
              <a:rPr lang="en" sz="2000">
                <a:solidFill>
                  <a:schemeClr val="dk1"/>
                </a:solidFill>
              </a:rPr>
              <a:t>: This method is called after the activity has been stopped, just before it is started again.</a:t>
            </a:r>
            <a:endParaRPr sz="2000">
              <a:solidFill>
                <a:schemeClr val="dk1"/>
              </a:solidFill>
            </a:endParaRPr>
          </a:p>
          <a:p>
            <a:pPr indent="0" lvl="0" marL="0" rtl="0" algn="l">
              <a:spcBef>
                <a:spcPts val="1200"/>
              </a:spcBef>
              <a:spcAft>
                <a:spcPts val="0"/>
              </a:spcAft>
              <a:buClr>
                <a:schemeClr val="dk1"/>
              </a:buClr>
              <a:buSzPts val="1100"/>
              <a:buFont typeface="Arial"/>
              <a:buNone/>
            </a:pPr>
            <a:r>
              <a:rPr b="1" lang="en" sz="2000">
                <a:solidFill>
                  <a:schemeClr val="dk1"/>
                </a:solidFill>
              </a:rPr>
              <a:t>Purpose</a:t>
            </a:r>
            <a:r>
              <a:rPr lang="en" sz="2000">
                <a:solidFill>
                  <a:schemeClr val="dk1"/>
                </a:solidFill>
              </a:rPr>
              <a:t>:</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It’s used to reinitialize any resources released during </a:t>
            </a:r>
            <a:r>
              <a:rPr lang="en" sz="2000">
                <a:solidFill>
                  <a:srgbClr val="188038"/>
                </a:solidFill>
              </a:rPr>
              <a:t>onStop()</a:t>
            </a:r>
            <a:r>
              <a:rPr lang="en"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It’s typically used to refresh any changes made while the activity was in the background.</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@Override</a:t>
            </a:r>
            <a:endParaRPr/>
          </a:p>
          <a:p>
            <a:pPr indent="0" lvl="0" marL="0" rtl="0" algn="l">
              <a:spcBef>
                <a:spcPts val="1200"/>
              </a:spcBef>
              <a:spcAft>
                <a:spcPts val="0"/>
              </a:spcAft>
              <a:buClr>
                <a:schemeClr val="dk1"/>
              </a:buClr>
              <a:buSzPts val="1100"/>
              <a:buFont typeface="Arial"/>
              <a:buNone/>
            </a:pPr>
            <a:r>
              <a:rPr lang="en"/>
              <a:t>protected void onRestart() {</a:t>
            </a:r>
            <a:endParaRPr/>
          </a:p>
          <a:p>
            <a:pPr indent="0" lvl="0" marL="0" rtl="0" algn="l">
              <a:spcBef>
                <a:spcPts val="1200"/>
              </a:spcBef>
              <a:spcAft>
                <a:spcPts val="0"/>
              </a:spcAft>
              <a:buClr>
                <a:schemeClr val="dk1"/>
              </a:buClr>
              <a:buSzPts val="1100"/>
              <a:buFont typeface="Arial"/>
              <a:buNone/>
            </a:pPr>
            <a:r>
              <a:rPr lang="en"/>
              <a:t>    super.onRestart();</a:t>
            </a:r>
            <a:endParaRPr/>
          </a:p>
          <a:p>
            <a:pPr indent="0" lvl="0" marL="0" rtl="0" algn="l">
              <a:spcBef>
                <a:spcPts val="1200"/>
              </a:spcBef>
              <a:spcAft>
                <a:spcPts val="0"/>
              </a:spcAft>
              <a:buClr>
                <a:schemeClr val="dk1"/>
              </a:buClr>
              <a:buSzPts val="1100"/>
              <a:buFont typeface="Arial"/>
              <a:buNone/>
            </a:pPr>
            <a:r>
              <a:rPr lang="en"/>
              <a:t>    // Code to reinitialize components released in onStop()</a:t>
            </a:r>
            <a:endParaRPr/>
          </a:p>
          <a:p>
            <a:pPr indent="0" lvl="0" marL="0" rtl="0" algn="l">
              <a:spcBef>
                <a:spcPts val="1200"/>
              </a:spcBef>
              <a:spcAft>
                <a:spcPts val="1200"/>
              </a:spcAft>
              <a:buNone/>
            </a:pPr>
            <a:r>
              <a:rPr lang="e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6"/>
          <p:cNvPicPr preferRelativeResize="0"/>
          <p:nvPr/>
        </p:nvPicPr>
        <p:blipFill rotWithShape="1">
          <a:blip r:embed="rId3">
            <a:alphaModFix/>
          </a:blip>
          <a:srcRect b="0" l="31128" r="28762" t="0"/>
          <a:stretch/>
        </p:blipFill>
        <p:spPr>
          <a:xfrm>
            <a:off x="3115824" y="0"/>
            <a:ext cx="3094376"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7"/>
          <p:cNvPicPr preferRelativeResize="0"/>
          <p:nvPr/>
        </p:nvPicPr>
        <p:blipFill rotWithShape="1">
          <a:blip r:embed="rId3">
            <a:alphaModFix/>
          </a:blip>
          <a:srcRect b="-20933" l="0" r="-25865" t="0"/>
          <a:stretch/>
        </p:blipFill>
        <p:spPr>
          <a:xfrm>
            <a:off x="1401078" y="445025"/>
            <a:ext cx="6341850" cy="4123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Services</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n" sz="2000">
                <a:solidFill>
                  <a:schemeClr val="dk1"/>
                </a:solidFill>
              </a:rPr>
              <a:t>Background Processing</a:t>
            </a:r>
            <a:endParaRPr b="1" sz="2000">
              <a:solidFill>
                <a:schemeClr val="dk1"/>
              </a:solidFill>
            </a:endParaRPr>
          </a:p>
          <a:p>
            <a:pPr indent="-355600" lvl="0" marL="457200" rtl="0" algn="just">
              <a:spcBef>
                <a:spcPts val="1200"/>
              </a:spcBef>
              <a:spcAft>
                <a:spcPts val="0"/>
              </a:spcAft>
              <a:buClr>
                <a:schemeClr val="dk1"/>
              </a:buClr>
              <a:buSzPts val="2000"/>
              <a:buChar char="●"/>
            </a:pPr>
            <a:r>
              <a:rPr b="1" lang="en" sz="2000">
                <a:solidFill>
                  <a:schemeClr val="dk1"/>
                </a:solidFill>
              </a:rPr>
              <a:t>Definition</a:t>
            </a:r>
            <a:r>
              <a:rPr lang="en" sz="2000">
                <a:solidFill>
                  <a:schemeClr val="dk1"/>
                </a:solidFill>
              </a:rPr>
              <a:t>:</a:t>
            </a:r>
            <a:endParaRPr sz="2000">
              <a:solidFill>
                <a:schemeClr val="dk1"/>
              </a:solidFill>
            </a:endParaRPr>
          </a:p>
          <a:p>
            <a:pPr indent="-355600" lvl="1" marL="914400" rtl="0" algn="just">
              <a:spcBef>
                <a:spcPts val="0"/>
              </a:spcBef>
              <a:spcAft>
                <a:spcPts val="0"/>
              </a:spcAft>
              <a:buClr>
                <a:schemeClr val="dk1"/>
              </a:buClr>
              <a:buSzPts val="2000"/>
              <a:buChar char="○"/>
            </a:pPr>
            <a:r>
              <a:rPr lang="en" sz="2000">
                <a:solidFill>
                  <a:schemeClr val="dk1"/>
                </a:solidFill>
              </a:rPr>
              <a:t>Services handle operations that need to run in the background without user interaction. They are essential for performing tasks that should continue even when the app is not in the foreground.</a:t>
            </a:r>
            <a:endParaRPr sz="2000">
              <a:solidFill>
                <a:schemeClr val="dk1"/>
              </a:solidFill>
            </a:endParaRPr>
          </a:p>
          <a:p>
            <a:pPr indent="-355600" lvl="0" marL="457200" rtl="0" algn="just">
              <a:spcBef>
                <a:spcPts val="0"/>
              </a:spcBef>
              <a:spcAft>
                <a:spcPts val="0"/>
              </a:spcAft>
              <a:buClr>
                <a:schemeClr val="dk1"/>
              </a:buClr>
              <a:buSzPts val="2000"/>
              <a:buChar char="●"/>
            </a:pPr>
            <a:r>
              <a:rPr b="1" lang="en" sz="2000">
                <a:solidFill>
                  <a:schemeClr val="dk1"/>
                </a:solidFill>
              </a:rPr>
              <a:t>Characteristics</a:t>
            </a:r>
            <a:r>
              <a:rPr lang="en" sz="2000">
                <a:solidFill>
                  <a:schemeClr val="dk1"/>
                </a:solidFill>
              </a:rPr>
              <a:t>:</a:t>
            </a:r>
            <a:endParaRPr sz="2000">
              <a:solidFill>
                <a:schemeClr val="dk1"/>
              </a:solidFill>
            </a:endParaRPr>
          </a:p>
          <a:p>
            <a:pPr indent="-355600" lvl="1" marL="914400" rtl="0" algn="just">
              <a:spcBef>
                <a:spcPts val="0"/>
              </a:spcBef>
              <a:spcAft>
                <a:spcPts val="0"/>
              </a:spcAft>
              <a:buClr>
                <a:schemeClr val="dk1"/>
              </a:buClr>
              <a:buSzPts val="2000"/>
              <a:buChar char="○"/>
            </a:pPr>
            <a:r>
              <a:rPr lang="en" sz="2000">
                <a:solidFill>
                  <a:schemeClr val="dk1"/>
                </a:solidFill>
              </a:rPr>
              <a:t>Services do not provide a user interface.</a:t>
            </a:r>
            <a:endParaRPr sz="2000">
              <a:solidFill>
                <a:schemeClr val="dk1"/>
              </a:solidFill>
            </a:endParaRPr>
          </a:p>
          <a:p>
            <a:pPr indent="-355600" lvl="1" marL="914400" rtl="0" algn="just">
              <a:spcBef>
                <a:spcPts val="0"/>
              </a:spcBef>
              <a:spcAft>
                <a:spcPts val="0"/>
              </a:spcAft>
              <a:buClr>
                <a:schemeClr val="dk1"/>
              </a:buClr>
              <a:buSzPts val="2000"/>
              <a:buChar char="○"/>
            </a:pPr>
            <a:r>
              <a:rPr lang="en" sz="2000">
                <a:solidFill>
                  <a:schemeClr val="dk1"/>
                </a:solidFill>
              </a:rPr>
              <a:t>They can run for an indefinite period or be limited to a specific duration, depending on the task.</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9"/>
          <p:cNvPicPr preferRelativeResize="0"/>
          <p:nvPr/>
        </p:nvPicPr>
        <p:blipFill>
          <a:blip r:embed="rId3">
            <a:alphaModFix/>
          </a:blip>
          <a:stretch>
            <a:fillRect/>
          </a:stretch>
        </p:blipFill>
        <p:spPr>
          <a:xfrm>
            <a:off x="1428750" y="647700"/>
            <a:ext cx="6286500" cy="3848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Services</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Started Services</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Definition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These services are initiated when an application component (like an activity) calls </a:t>
            </a:r>
            <a:r>
              <a:rPr lang="en" sz="1500">
                <a:solidFill>
                  <a:srgbClr val="188038"/>
                </a:solidFill>
                <a:latin typeface="Roboto Mono"/>
                <a:ea typeface="Roboto Mono"/>
                <a:cs typeface="Roboto Mono"/>
                <a:sym typeface="Roboto Mono"/>
              </a:rPr>
              <a:t>startService()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Lifecycle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They can run indefinitely, performing a single operation, and need to stop themselves using </a:t>
            </a:r>
            <a:r>
              <a:rPr lang="en" sz="1500">
                <a:solidFill>
                  <a:srgbClr val="188038"/>
                </a:solidFill>
                <a:latin typeface="Roboto Mono"/>
                <a:ea typeface="Roboto Mono"/>
                <a:cs typeface="Roboto Mono"/>
                <a:sym typeface="Roboto Mono"/>
              </a:rPr>
              <a:t>stopSelf()</a:t>
            </a:r>
            <a:r>
              <a:rPr lang="en" sz="1500">
                <a:solidFill>
                  <a:schemeClr val="dk1"/>
                </a:solidFill>
              </a:rPr>
              <a:t> or be stopped by other components using </a:t>
            </a:r>
            <a:r>
              <a:rPr lang="en" sz="1500">
                <a:solidFill>
                  <a:srgbClr val="188038"/>
                </a:solidFill>
                <a:latin typeface="Roboto Mono"/>
                <a:ea typeface="Roboto Mono"/>
                <a:cs typeface="Roboto Mono"/>
                <a:sym typeface="Roboto Mono"/>
              </a:rPr>
              <a:t>stopService()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Use Case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Appropriate for tasks that should continue even if the initiating component is destroyed.</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700">
                <a:solidFill>
                  <a:schemeClr val="dk1"/>
                </a:solidFill>
              </a:rPr>
              <a:t>2. Bound Services</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Definition</a:t>
            </a:r>
            <a:r>
              <a:rPr lang="en" sz="1700">
                <a:solidFill>
                  <a:schemeClr val="dk1"/>
                </a:solidFill>
              </a:rPr>
              <a: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These services allow other application components to bind to them by calling </a:t>
            </a:r>
            <a:r>
              <a:rPr lang="en" sz="1700">
                <a:solidFill>
                  <a:srgbClr val="188038"/>
                </a:solidFill>
                <a:latin typeface="Roboto Mono"/>
                <a:ea typeface="Roboto Mono"/>
                <a:cs typeface="Roboto Mono"/>
                <a:sym typeface="Roboto Mono"/>
              </a:rPr>
              <a:t>bindService()</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Lifecycle</a:t>
            </a:r>
            <a:r>
              <a:rPr lang="en" sz="1700">
                <a:solidFill>
                  <a:schemeClr val="dk1"/>
                </a:solidFill>
              </a:rPr>
              <a: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They run only as long as another application component is bound to them. Multiple components can bind to the service simultaneously.</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When no components are bound to the service, the system destroys it.</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Use Case</a:t>
            </a:r>
            <a:r>
              <a:rPr lang="en" sz="1700">
                <a:solidFill>
                  <a:schemeClr val="dk1"/>
                </a:solidFill>
              </a:rPr>
              <a:t>:</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Ideal for services that provide a client-server interface to interact with.</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30126" y="445025"/>
            <a:ext cx="8283736" cy="4137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Services</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1. Music Player Service</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Description</a:t>
            </a:r>
            <a:r>
              <a:rPr lang="en" sz="1300">
                <a:solidFill>
                  <a:schemeClr val="dk1"/>
                </a:solidFill>
              </a:rPr>
              <a: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A music player service that continues playing music even when the user navigates away from the app.</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Implementation</a:t>
            </a:r>
            <a:r>
              <a:rPr lang="en" sz="1300">
                <a:solidFill>
                  <a:schemeClr val="dk1"/>
                </a:solidFill>
              </a:rPr>
              <a: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The service can be a started service that begins when the user plays music and stops when the user stops the music.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2. Data Fetching Service</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Description</a:t>
            </a:r>
            <a:r>
              <a:rPr lang="en" sz="1300">
                <a:solidFill>
                  <a:schemeClr val="dk1"/>
                </a:solidFill>
              </a:rPr>
              <a: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A service that periodically fetches data from the internet.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Implementation</a:t>
            </a:r>
            <a:r>
              <a:rPr lang="en" sz="1300">
                <a:solidFill>
                  <a:schemeClr val="dk1"/>
                </a:solidFill>
              </a:rPr>
              <a:t>:</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The service can be scheduled using </a:t>
            </a:r>
            <a:r>
              <a:rPr lang="en" sz="1300">
                <a:solidFill>
                  <a:srgbClr val="188038"/>
                </a:solidFill>
              </a:rPr>
              <a:t>JobScheduler</a:t>
            </a:r>
            <a:r>
              <a:rPr lang="en" sz="1300">
                <a:solidFill>
                  <a:schemeClr val="dk1"/>
                </a:solidFill>
              </a:rPr>
              <a:t> or </a:t>
            </a:r>
            <a:r>
              <a:rPr lang="en" sz="1300">
                <a:solidFill>
                  <a:srgbClr val="188038"/>
                </a:solidFill>
              </a:rPr>
              <a:t>AlarmManager</a:t>
            </a:r>
            <a:r>
              <a:rPr lang="en" sz="1300">
                <a:solidFill>
                  <a:schemeClr val="dk1"/>
                </a:solidFill>
              </a:rPr>
              <a:t> to fetch data at regular intervals, ensuring the app remains updated even when not in the foreground.</a:t>
            </a:r>
            <a:endParaRPr b="1" sz="13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Broadcast Receivers</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Definition</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Broadcast Receivers are components that respond to broadcast messages (also known as events or intents) from other applications or from the Android system itself.</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They allow your application to listen for and react to system-wide broadcast announcements or custom events.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Functionality</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Broadcast Receivers enable your app to perform actions based on various events, such as changes in network connectivity, battery levels, or custom events within the app.</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How to Use Them</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Defining a Broadcast Receiver Class:</a:t>
            </a:r>
            <a:endParaRPr sz="2500"/>
          </a:p>
        </p:txBody>
      </p:sp>
      <p:sp>
        <p:nvSpPr>
          <p:cNvPr id="253" name="Google Shape;25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800">
                <a:solidFill>
                  <a:schemeClr val="dk1"/>
                </a:solidFill>
              </a:rPr>
              <a:t>Create a class that extends </a:t>
            </a:r>
            <a:r>
              <a:rPr lang="en" sz="800">
                <a:solidFill>
                  <a:srgbClr val="188038"/>
                </a:solidFill>
                <a:latin typeface="Roboto Mono"/>
                <a:ea typeface="Roboto Mono"/>
                <a:cs typeface="Roboto Mono"/>
                <a:sym typeface="Roboto Mono"/>
              </a:rPr>
              <a:t>BroadcastReceiver</a:t>
            </a:r>
            <a:r>
              <a:rPr lang="en" sz="800">
                <a:solidFill>
                  <a:schemeClr val="dk1"/>
                </a:solidFill>
              </a:rPr>
              <a:t> and override the </a:t>
            </a:r>
            <a:r>
              <a:rPr lang="en" sz="800">
                <a:solidFill>
                  <a:srgbClr val="188038"/>
                </a:solidFill>
                <a:latin typeface="Roboto Mono"/>
                <a:ea typeface="Roboto Mono"/>
                <a:cs typeface="Roboto Mono"/>
                <a:sym typeface="Roboto Mono"/>
              </a:rPr>
              <a:t>onReceive()</a:t>
            </a:r>
            <a:r>
              <a:rPr lang="en" sz="800">
                <a:solidFill>
                  <a:schemeClr val="dk1"/>
                </a:solidFill>
              </a:rPr>
              <a:t> method to define how your app responds to the broadcast.</a:t>
            </a:r>
            <a:endParaRPr sz="800">
              <a:solidFill>
                <a:schemeClr val="dk1"/>
              </a:solidFill>
            </a:endParaRPr>
          </a:p>
          <a:p>
            <a:pPr indent="0" lvl="0" marL="0" rtl="0" algn="l">
              <a:spcBef>
                <a:spcPts val="1200"/>
              </a:spcBef>
              <a:spcAft>
                <a:spcPts val="0"/>
              </a:spcAft>
              <a:buNone/>
            </a:pPr>
            <a:r>
              <a:rPr b="1" lang="en" sz="800">
                <a:solidFill>
                  <a:schemeClr val="dk1"/>
                </a:solidFill>
              </a:rPr>
              <a:t>Example</a:t>
            </a:r>
            <a:r>
              <a:rPr lang="en" sz="800">
                <a:solidFill>
                  <a:schemeClr val="dk1"/>
                </a:solidFill>
              </a:rPr>
              <a:t>:</a:t>
            </a:r>
            <a:br>
              <a:rPr lang="en" sz="800">
                <a:solidFill>
                  <a:schemeClr val="dk1"/>
                </a:solidFill>
              </a:rPr>
            </a:br>
            <a:br>
              <a:rPr lang="en" sz="800">
                <a:solidFill>
                  <a:schemeClr val="dk1"/>
                </a:solidFill>
              </a:rPr>
            </a:br>
            <a:r>
              <a:rPr lang="en" sz="800">
                <a:solidFill>
                  <a:srgbClr val="188038"/>
                </a:solidFill>
                <a:latin typeface="Roboto Mono"/>
                <a:ea typeface="Roboto Mono"/>
                <a:cs typeface="Roboto Mono"/>
                <a:sym typeface="Roboto Mono"/>
              </a:rPr>
              <a:t>public class MyBroadcastReceiver extends BroadcastReceiver {</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@Override</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public void onReceive(Context context, Intent intent) {</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 Handle the broadcast message</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String action = intent.getAction();</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if (action.equals(Intent.ACTION_BATTERY_LOW)) {</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 Handle low battery event</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a:t>
            </a:r>
            <a:endParaRPr sz="8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800">
                <a:solidFill>
                  <a:srgbClr val="188038"/>
                </a:solidFill>
                <a:latin typeface="Roboto Mono"/>
                <a:ea typeface="Roboto Mono"/>
                <a:cs typeface="Roboto Mono"/>
                <a:sym typeface="Roboto Mono"/>
              </a:rPr>
              <a:t>    }</a:t>
            </a:r>
            <a:endParaRPr sz="800">
              <a:solidFill>
                <a:srgbClr val="188038"/>
              </a:solidFill>
              <a:latin typeface="Roboto Mono"/>
              <a:ea typeface="Roboto Mono"/>
              <a:cs typeface="Roboto Mono"/>
              <a:sym typeface="Roboto Mono"/>
            </a:endParaRPr>
          </a:p>
          <a:p>
            <a:pPr indent="0" lvl="0" marL="0" rtl="0" algn="l">
              <a:spcBef>
                <a:spcPts val="1200"/>
              </a:spcBef>
              <a:spcAft>
                <a:spcPts val="1200"/>
              </a:spcAft>
              <a:buNone/>
            </a:pPr>
            <a:r>
              <a:rPr lang="en" sz="800">
                <a:solidFill>
                  <a:srgbClr val="188038"/>
                </a:solidFill>
                <a:latin typeface="Roboto Mono"/>
                <a:ea typeface="Roboto Mono"/>
                <a:cs typeface="Roboto Mono"/>
                <a:sym typeface="Roboto Mono"/>
              </a:rPr>
              <a:t>}</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Registering the Receiver:</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the Manifest File:</a:t>
            </a:r>
            <a:endParaRPr/>
          </a:p>
          <a:p>
            <a:pPr indent="0" lvl="0" marL="0" rtl="0" algn="l">
              <a:spcBef>
                <a:spcPts val="1200"/>
              </a:spcBef>
              <a:spcAft>
                <a:spcPts val="0"/>
              </a:spcAft>
              <a:buClr>
                <a:schemeClr val="dk1"/>
              </a:buClr>
              <a:buSzPts val="1100"/>
              <a:buFont typeface="Arial"/>
              <a:buNone/>
            </a:pPr>
            <a:r>
              <a:rPr lang="en"/>
              <a:t>Declare your Broadcast Receiver in the AndroidManifest.xml file.</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5" name="Google Shape;2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&lt;receiver android:name=".MyBroadcastReceiver"&gt;</a:t>
            </a:r>
            <a:endParaRPr/>
          </a:p>
          <a:p>
            <a:pPr indent="0" lvl="0" marL="0" rtl="0" algn="l">
              <a:spcBef>
                <a:spcPts val="1200"/>
              </a:spcBef>
              <a:spcAft>
                <a:spcPts val="0"/>
              </a:spcAft>
              <a:buClr>
                <a:schemeClr val="dk1"/>
              </a:buClr>
              <a:buSzPts val="1100"/>
              <a:buFont typeface="Arial"/>
              <a:buNone/>
            </a:pPr>
            <a:r>
              <a:rPr lang="en"/>
              <a:t>    &lt;intent-filter&gt;</a:t>
            </a:r>
            <a:endParaRPr/>
          </a:p>
          <a:p>
            <a:pPr indent="0" lvl="0" marL="0" rtl="0" algn="l">
              <a:spcBef>
                <a:spcPts val="1200"/>
              </a:spcBef>
              <a:spcAft>
                <a:spcPts val="0"/>
              </a:spcAft>
              <a:buClr>
                <a:schemeClr val="dk1"/>
              </a:buClr>
              <a:buSzPts val="1100"/>
              <a:buFont typeface="Arial"/>
              <a:buNone/>
            </a:pPr>
            <a:r>
              <a:rPr lang="en"/>
              <a:t>        &lt;action android:name="android.intent.action.BATTERY_LOW" /&gt;</a:t>
            </a:r>
            <a:endParaRPr/>
          </a:p>
          <a:p>
            <a:pPr indent="0" lvl="0" marL="0" rtl="0" algn="l">
              <a:spcBef>
                <a:spcPts val="1200"/>
              </a:spcBef>
              <a:spcAft>
                <a:spcPts val="0"/>
              </a:spcAft>
              <a:buClr>
                <a:schemeClr val="dk1"/>
              </a:buClr>
              <a:buSzPts val="1100"/>
              <a:buFont typeface="Arial"/>
              <a:buNone/>
            </a:pPr>
            <a:r>
              <a:rPr lang="en"/>
              <a:t>    &lt;/intent-filter&gt;</a:t>
            </a:r>
            <a:endParaRPr/>
          </a:p>
          <a:p>
            <a:pPr indent="0" lvl="0" marL="0" rtl="0" algn="l">
              <a:spcBef>
                <a:spcPts val="1200"/>
              </a:spcBef>
              <a:spcAft>
                <a:spcPts val="0"/>
              </a:spcAft>
              <a:buClr>
                <a:schemeClr val="dk1"/>
              </a:buClr>
              <a:buSzPts val="1100"/>
              <a:buFont typeface="Arial"/>
              <a:buNone/>
            </a:pPr>
            <a:r>
              <a:rPr lang="en"/>
              <a:t>&lt;/receiver&gt;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Runtime:</a:t>
            </a:r>
            <a:endParaRPr/>
          </a:p>
        </p:txBody>
      </p:sp>
      <p:sp>
        <p:nvSpPr>
          <p:cNvPr id="271" name="Google Shape;27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Register the Broadcast Receiver dynamically in your activity or service using registerReceiver().</a:t>
            </a:r>
            <a:endParaRPr/>
          </a:p>
          <a:p>
            <a:pPr indent="0" lvl="0" marL="0" rtl="0" algn="l">
              <a:spcBef>
                <a:spcPts val="120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MyBroadcastReceiver receiver = new MyBroadcastReceiver();</a:t>
            </a:r>
            <a:endParaRPr/>
          </a:p>
          <a:p>
            <a:pPr indent="0" lvl="0" marL="0" rtl="0" algn="l">
              <a:spcBef>
                <a:spcPts val="1200"/>
              </a:spcBef>
              <a:spcAft>
                <a:spcPts val="0"/>
              </a:spcAft>
              <a:buClr>
                <a:schemeClr val="dk1"/>
              </a:buClr>
              <a:buSzPts val="1100"/>
              <a:buFont typeface="Arial"/>
              <a:buNone/>
            </a:pPr>
            <a:r>
              <a:rPr lang="en"/>
              <a:t>IntentFilter filter = new IntentFilter(Intent.ACTION_BATTERY_LOW);</a:t>
            </a:r>
            <a:endParaRPr/>
          </a:p>
          <a:p>
            <a:pPr indent="0" lvl="0" marL="0" rtl="0" algn="l">
              <a:spcBef>
                <a:spcPts val="1200"/>
              </a:spcBef>
              <a:spcAft>
                <a:spcPts val="1200"/>
              </a:spcAft>
              <a:buNone/>
            </a:pPr>
            <a:r>
              <a:rPr lang="en"/>
              <a:t>registerReceiver(receiver, filter);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Responding to System Events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Low Battery Notification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Your app can listen for the </a:t>
            </a:r>
            <a:r>
              <a:rPr lang="en" sz="1500">
                <a:solidFill>
                  <a:srgbClr val="188038"/>
                </a:solidFill>
                <a:latin typeface="Roboto Mono"/>
                <a:ea typeface="Roboto Mono"/>
                <a:cs typeface="Roboto Mono"/>
                <a:sym typeface="Roboto Mono"/>
              </a:rPr>
              <a:t>ACTION_BATTERY_LOW</a:t>
            </a:r>
            <a:r>
              <a:rPr lang="en" sz="1500">
                <a:solidFill>
                  <a:schemeClr val="dk1"/>
                </a:solidFill>
              </a:rPr>
              <a:t> broadcast to be notified when the device battery is low, allowing you to take appropriate actions such as reducing background activity.</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public class MyBroadcastReceiver extends BroadcastReceiver {</a:t>
            </a:r>
            <a:endParaRPr/>
          </a:p>
          <a:p>
            <a:pPr indent="0" lvl="0" marL="0" rtl="0" algn="l">
              <a:spcBef>
                <a:spcPts val="1200"/>
              </a:spcBef>
              <a:spcAft>
                <a:spcPts val="0"/>
              </a:spcAft>
              <a:buClr>
                <a:schemeClr val="dk1"/>
              </a:buClr>
              <a:buSzPts val="1100"/>
              <a:buFont typeface="Arial"/>
              <a:buNone/>
            </a:pPr>
            <a:r>
              <a:rPr lang="en"/>
              <a:t>    @Override</a:t>
            </a:r>
            <a:endParaRPr/>
          </a:p>
          <a:p>
            <a:pPr indent="0" lvl="0" marL="0" rtl="0" algn="l">
              <a:spcBef>
                <a:spcPts val="1200"/>
              </a:spcBef>
              <a:spcAft>
                <a:spcPts val="0"/>
              </a:spcAft>
              <a:buClr>
                <a:schemeClr val="dk1"/>
              </a:buClr>
              <a:buSzPts val="1100"/>
              <a:buFont typeface="Arial"/>
              <a:buNone/>
            </a:pPr>
            <a:r>
              <a:rPr lang="en"/>
              <a:t>    public void onReceive(Context context, Intent intent) {</a:t>
            </a:r>
            <a:endParaRPr/>
          </a:p>
          <a:p>
            <a:pPr indent="0" lvl="0" marL="0" rtl="0" algn="l">
              <a:spcBef>
                <a:spcPts val="1200"/>
              </a:spcBef>
              <a:spcAft>
                <a:spcPts val="0"/>
              </a:spcAft>
              <a:buClr>
                <a:schemeClr val="dk1"/>
              </a:buClr>
              <a:buSzPts val="1100"/>
              <a:buFont typeface="Arial"/>
              <a:buNone/>
            </a:pPr>
            <a:r>
              <a:rPr lang="en"/>
              <a:t>        if (Intent.ACTION_BATTERY_LOW.equals(intent.getAction())) {</a:t>
            </a:r>
            <a:endParaRPr/>
          </a:p>
          <a:p>
            <a:pPr indent="0" lvl="0" marL="0" rtl="0" algn="l">
              <a:spcBef>
                <a:spcPts val="1200"/>
              </a:spcBef>
              <a:spcAft>
                <a:spcPts val="0"/>
              </a:spcAft>
              <a:buClr>
                <a:schemeClr val="dk1"/>
              </a:buClr>
              <a:buSzPts val="1100"/>
              <a:buFont typeface="Arial"/>
              <a:buNone/>
            </a:pPr>
            <a:r>
              <a:rPr lang="en"/>
              <a:t>            // Notify user or take action</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 for Custom Events:</a:t>
            </a:r>
            <a:endParaRPr/>
          </a:p>
        </p:txBody>
      </p:sp>
      <p:sp>
        <p:nvSpPr>
          <p:cNvPr id="289" name="Google Shape;28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Data Updates within the App</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Your app can define and broadcast custom intents for internal communication, such as notifying other components when new data is available.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Importance of Understanding the Building Blocks of Android</a:t>
            </a:r>
            <a:endParaRPr sz="24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b="1" lang="en" sz="1600">
                <a:solidFill>
                  <a:schemeClr val="dk1"/>
                </a:solidFill>
              </a:rPr>
              <a:t>Core Knowledge</a:t>
            </a:r>
            <a:r>
              <a:rPr lang="en" sz="1600">
                <a:solidFill>
                  <a:schemeClr val="dk1"/>
                </a:solidFill>
              </a:rPr>
              <a:t>: Understanding these building blocks is crucial for any Android developer as they form the </a:t>
            </a:r>
            <a:r>
              <a:rPr b="1" lang="en" sz="1600">
                <a:solidFill>
                  <a:schemeClr val="dk1"/>
                </a:solidFill>
              </a:rPr>
              <a:t>foundation of all Android applications</a:t>
            </a:r>
            <a:r>
              <a:rPr lang="en" sz="1600">
                <a:solidFill>
                  <a:schemeClr val="dk1"/>
                </a:solidFill>
              </a:rPr>
              <a:t>.</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Efficient Development</a:t>
            </a:r>
            <a:r>
              <a:rPr lang="en" sz="1600">
                <a:solidFill>
                  <a:schemeClr val="dk1"/>
                </a:solidFill>
              </a:rPr>
              <a:t>: Knowing how to </a:t>
            </a:r>
            <a:r>
              <a:rPr b="1" lang="en" sz="1600">
                <a:solidFill>
                  <a:schemeClr val="dk1"/>
                </a:solidFill>
              </a:rPr>
              <a:t>effectively use and manage</a:t>
            </a:r>
            <a:r>
              <a:rPr lang="en" sz="1600">
                <a:solidFill>
                  <a:schemeClr val="dk1"/>
                </a:solidFill>
              </a:rPr>
              <a:t> these </a:t>
            </a:r>
            <a:r>
              <a:rPr b="1" lang="en" sz="1600">
                <a:solidFill>
                  <a:schemeClr val="dk1"/>
                </a:solidFill>
              </a:rPr>
              <a:t>components</a:t>
            </a:r>
            <a:r>
              <a:rPr lang="en" sz="1600">
                <a:solidFill>
                  <a:schemeClr val="dk1"/>
                </a:solidFill>
              </a:rPr>
              <a:t> will lead to more efficient and maintainable code.</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Debugging and Maintenance</a:t>
            </a:r>
            <a:r>
              <a:rPr lang="en" sz="1600">
                <a:solidFill>
                  <a:schemeClr val="dk1"/>
                </a:solidFill>
              </a:rPr>
              <a:t>: Familiarity with the </a:t>
            </a:r>
            <a:r>
              <a:rPr b="1" lang="en" sz="1600">
                <a:solidFill>
                  <a:schemeClr val="dk1"/>
                </a:solidFill>
              </a:rPr>
              <a:t>lifecycle and debugging tools</a:t>
            </a:r>
            <a:r>
              <a:rPr lang="en" sz="1600">
                <a:solidFill>
                  <a:schemeClr val="dk1"/>
                </a:solidFill>
              </a:rPr>
              <a:t> like LogCat will help in identifying and fixing issues quickly.</a:t>
            </a:r>
            <a:endParaRPr sz="1600">
              <a:solidFill>
                <a:schemeClr val="dk1"/>
              </a:solidFill>
            </a:endParaRPr>
          </a:p>
          <a:p>
            <a:pPr indent="-330200" lvl="0" marL="457200" rtl="0" algn="just">
              <a:spcBef>
                <a:spcPts val="0"/>
              </a:spcBef>
              <a:spcAft>
                <a:spcPts val="0"/>
              </a:spcAft>
              <a:buClr>
                <a:schemeClr val="dk1"/>
              </a:buClr>
              <a:buSzPts val="1600"/>
              <a:buChar char="●"/>
            </a:pPr>
            <a:r>
              <a:rPr b="1" lang="en" sz="1600">
                <a:solidFill>
                  <a:schemeClr val="dk1"/>
                </a:solidFill>
              </a:rPr>
              <a:t>Professional Growth</a:t>
            </a:r>
            <a:r>
              <a:rPr lang="en" sz="1600">
                <a:solidFill>
                  <a:schemeClr val="dk1"/>
                </a:solidFill>
              </a:rPr>
              <a:t>: Mastery of these concepts is essential for advancing in the field of Android development and for building robust, high-quality apps.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public class MyBroadcastReceiver extends BroadcastReceiver {</a:t>
            </a:r>
            <a:endParaRPr/>
          </a:p>
          <a:p>
            <a:pPr indent="0" lvl="0" marL="0" rtl="0" algn="l">
              <a:spcBef>
                <a:spcPts val="1200"/>
              </a:spcBef>
              <a:spcAft>
                <a:spcPts val="0"/>
              </a:spcAft>
              <a:buClr>
                <a:schemeClr val="dk1"/>
              </a:buClr>
              <a:buSzPct val="61111"/>
              <a:buFont typeface="Arial"/>
              <a:buNone/>
            </a:pPr>
            <a:r>
              <a:rPr lang="en"/>
              <a:t>    @Override</a:t>
            </a:r>
            <a:endParaRPr/>
          </a:p>
          <a:p>
            <a:pPr indent="0" lvl="0" marL="0" rtl="0" algn="l">
              <a:spcBef>
                <a:spcPts val="1200"/>
              </a:spcBef>
              <a:spcAft>
                <a:spcPts val="0"/>
              </a:spcAft>
              <a:buClr>
                <a:schemeClr val="dk1"/>
              </a:buClr>
              <a:buSzPct val="61111"/>
              <a:buFont typeface="Arial"/>
              <a:buNone/>
            </a:pPr>
            <a:r>
              <a:rPr lang="en"/>
              <a:t>    public void onReceive(Context context, Intent intent) {</a:t>
            </a:r>
            <a:endParaRPr/>
          </a:p>
          <a:p>
            <a:pPr indent="0" lvl="0" marL="0" rtl="0" algn="l">
              <a:spcBef>
                <a:spcPts val="1200"/>
              </a:spcBef>
              <a:spcAft>
                <a:spcPts val="0"/>
              </a:spcAft>
              <a:buClr>
                <a:schemeClr val="dk1"/>
              </a:buClr>
              <a:buSzPct val="61111"/>
              <a:buFont typeface="Arial"/>
              <a:buNone/>
            </a:pPr>
            <a:r>
              <a:rPr lang="en"/>
              <a:t>        if ("com.example.app.ACTION_DATA_UPDATED".equals(intent.getAction())) {</a:t>
            </a:r>
            <a:endParaRPr/>
          </a:p>
          <a:p>
            <a:pPr indent="0" lvl="0" marL="0" rtl="0" algn="l">
              <a:spcBef>
                <a:spcPts val="1200"/>
              </a:spcBef>
              <a:spcAft>
                <a:spcPts val="0"/>
              </a:spcAft>
              <a:buClr>
                <a:schemeClr val="dk1"/>
              </a:buClr>
              <a:buSzPct val="61111"/>
              <a:buFont typeface="Arial"/>
              <a:buNone/>
            </a:pPr>
            <a:r>
              <a:rPr lang="en"/>
              <a:t>            // Handle data update</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 Broadcasting a custom intent</a:t>
            </a:r>
            <a:endParaRPr/>
          </a:p>
          <a:p>
            <a:pPr indent="0" lvl="0" marL="0" rtl="0" algn="l">
              <a:spcBef>
                <a:spcPts val="1200"/>
              </a:spcBef>
              <a:spcAft>
                <a:spcPts val="0"/>
              </a:spcAft>
              <a:buClr>
                <a:schemeClr val="dk1"/>
              </a:buClr>
              <a:buSzPct val="61111"/>
              <a:buFont typeface="Arial"/>
              <a:buNone/>
            </a:pPr>
            <a:r>
              <a:rPr lang="en"/>
              <a:t>Intent intent = new Intent("com.example.app.ACTION_DATA_UPDATED");</a:t>
            </a:r>
            <a:endParaRPr/>
          </a:p>
          <a:p>
            <a:pPr indent="0" lvl="0" marL="0" rtl="0" algn="l">
              <a:spcBef>
                <a:spcPts val="1200"/>
              </a:spcBef>
              <a:spcAft>
                <a:spcPts val="1200"/>
              </a:spcAft>
              <a:buNone/>
            </a:pPr>
            <a:r>
              <a:rPr lang="en"/>
              <a:t>sendBroadcast(intent);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 Content Providers</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Accessing Data in Other Apps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Definition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Content Providers manage access to a structured set of data. They encapsulate the data, offering a consistent interface for querying, inserting, updating, and deleting data.</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They provide mechanisms for defining data security, controlling which applications can access and modify the data.</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Purpose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Content Providers serve as the standard interface that connects data in one process with code running in another process.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They enable data sharing between different applications in a secure and organized manner.</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How They Work:</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URI</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Content Providers use a Uniform Resource Identifier (URI) to identify the data they manage. URIs are used to perform operations on the data.</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Example URI: </a:t>
            </a:r>
            <a:r>
              <a:rPr lang="en" sz="1500">
                <a:solidFill>
                  <a:srgbClr val="188038"/>
                </a:solidFill>
                <a:latin typeface="Roboto Mono"/>
                <a:ea typeface="Roboto Mono"/>
                <a:cs typeface="Roboto Mono"/>
                <a:sym typeface="Roboto Mono"/>
              </a:rPr>
              <a:t>content://com.example.app.provider/table_name</a:t>
            </a:r>
            <a:endParaRPr sz="1500">
              <a:solidFill>
                <a:srgbClr val="188038"/>
              </a:solidFill>
              <a:latin typeface="Roboto Mono"/>
              <a:ea typeface="Roboto Mono"/>
              <a:cs typeface="Roboto Mono"/>
              <a:sym typeface="Roboto Mono"/>
            </a:endParaRPr>
          </a:p>
          <a:p>
            <a:pPr indent="-323850" lvl="0" marL="457200" rtl="0" algn="l">
              <a:spcBef>
                <a:spcPts val="0"/>
              </a:spcBef>
              <a:spcAft>
                <a:spcPts val="0"/>
              </a:spcAft>
              <a:buClr>
                <a:schemeClr val="dk1"/>
              </a:buClr>
              <a:buSzPts val="1500"/>
              <a:buChar char="●"/>
            </a:pPr>
            <a:r>
              <a:rPr b="1" lang="en" sz="1500">
                <a:solidFill>
                  <a:schemeClr val="dk1"/>
                </a:solidFill>
              </a:rPr>
              <a:t>CRUD Operations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Query</a:t>
            </a:r>
            <a:r>
              <a:rPr lang="en" sz="1500">
                <a:solidFill>
                  <a:schemeClr val="dk1"/>
                </a:solidFill>
              </a:rPr>
              <a:t>: Retrieve data from the provider.</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Insert</a:t>
            </a:r>
            <a:r>
              <a:rPr lang="en" sz="1500">
                <a:solidFill>
                  <a:schemeClr val="dk1"/>
                </a:solidFill>
              </a:rPr>
              <a:t>: Add new data to the provider.</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Update</a:t>
            </a:r>
            <a:r>
              <a:rPr lang="en" sz="1500">
                <a:solidFill>
                  <a:schemeClr val="dk1"/>
                </a:solidFill>
              </a:rPr>
              <a:t>: Modify existing data in the provider.</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Delete</a:t>
            </a:r>
            <a:r>
              <a:rPr lang="en" sz="1500">
                <a:solidFill>
                  <a:schemeClr val="dk1"/>
                </a:solidFill>
              </a:rPr>
              <a:t>: Remove data from the provider.</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Examples</a:t>
            </a:r>
            <a:r>
              <a:rPr lang="en" sz="2500"/>
              <a:t>:</a:t>
            </a:r>
            <a:endParaRPr sz="2500"/>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1. The Contacts App</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Description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 Contacts app uses a content provider to manage the user's contact information.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It allows other apps to query, insert, update, and delete contact data through the content provider.</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 Querying contacts</a:t>
            </a:r>
            <a:endParaRPr/>
          </a:p>
          <a:p>
            <a:pPr indent="0" lvl="0" marL="0" rtl="0" algn="l">
              <a:spcBef>
                <a:spcPts val="1200"/>
              </a:spcBef>
              <a:spcAft>
                <a:spcPts val="0"/>
              </a:spcAft>
              <a:buClr>
                <a:schemeClr val="dk1"/>
              </a:buClr>
              <a:buSzPct val="61111"/>
              <a:buFont typeface="Arial"/>
              <a:buNone/>
            </a:pPr>
            <a:r>
              <a:rPr lang="en"/>
              <a:t>Uri contactsUri = ContactsContract.Contacts.CONTENT_URI;</a:t>
            </a:r>
            <a:endParaRPr/>
          </a:p>
          <a:p>
            <a:pPr indent="0" lvl="0" marL="0" rtl="0" algn="l">
              <a:spcBef>
                <a:spcPts val="1200"/>
              </a:spcBef>
              <a:spcAft>
                <a:spcPts val="0"/>
              </a:spcAft>
              <a:buClr>
                <a:schemeClr val="dk1"/>
              </a:buClr>
              <a:buSzPct val="61111"/>
              <a:buFont typeface="Arial"/>
              <a:buNone/>
            </a:pPr>
            <a:r>
              <a:rPr lang="en"/>
              <a:t>Cursor cursor = getContentResolver().query(contactsUri, null, null, null, null);</a:t>
            </a:r>
            <a:endParaRPr/>
          </a:p>
          <a:p>
            <a:pPr indent="0" lvl="0" marL="0" rtl="0" algn="l">
              <a:spcBef>
                <a:spcPts val="1200"/>
              </a:spcBef>
              <a:spcAft>
                <a:spcPts val="0"/>
              </a:spcAft>
              <a:buClr>
                <a:schemeClr val="dk1"/>
              </a:buClr>
              <a:buSzPct val="61111"/>
              <a:buFont typeface="Arial"/>
              <a:buNone/>
            </a:pPr>
            <a:r>
              <a:rPr lang="en"/>
              <a:t>if (cursor != null &amp;&amp; cursor.moveToFirst()) {</a:t>
            </a:r>
            <a:endParaRPr/>
          </a:p>
          <a:p>
            <a:pPr indent="0" lvl="0" marL="0" rtl="0" algn="l">
              <a:spcBef>
                <a:spcPts val="1200"/>
              </a:spcBef>
              <a:spcAft>
                <a:spcPts val="0"/>
              </a:spcAft>
              <a:buClr>
                <a:schemeClr val="dk1"/>
              </a:buClr>
              <a:buSzPct val="61111"/>
              <a:buFont typeface="Arial"/>
              <a:buNone/>
            </a:pPr>
            <a:r>
              <a:rPr lang="en"/>
              <a:t>    do {</a:t>
            </a:r>
            <a:endParaRPr/>
          </a:p>
          <a:p>
            <a:pPr indent="0" lvl="0" marL="0" rtl="0" algn="l">
              <a:spcBef>
                <a:spcPts val="1200"/>
              </a:spcBef>
              <a:spcAft>
                <a:spcPts val="0"/>
              </a:spcAft>
              <a:buClr>
                <a:schemeClr val="dk1"/>
              </a:buClr>
              <a:buSzPct val="61111"/>
              <a:buFont typeface="Arial"/>
              <a:buNone/>
            </a:pPr>
            <a:r>
              <a:rPr lang="en"/>
              <a:t>        String contactName = cursor.getString(cursor.getColumnIndex(ContactsContract.Contacts.DISPLAY_NAME));</a:t>
            </a:r>
            <a:endParaRPr/>
          </a:p>
          <a:p>
            <a:pPr indent="0" lvl="0" marL="0" rtl="0" algn="l">
              <a:spcBef>
                <a:spcPts val="1200"/>
              </a:spcBef>
              <a:spcAft>
                <a:spcPts val="0"/>
              </a:spcAft>
              <a:buClr>
                <a:schemeClr val="dk1"/>
              </a:buClr>
              <a:buSzPct val="61111"/>
              <a:buFont typeface="Arial"/>
              <a:buNone/>
            </a:pPr>
            <a:r>
              <a:rPr lang="en"/>
              <a:t>        // Process the contact name</a:t>
            </a:r>
            <a:endParaRPr/>
          </a:p>
          <a:p>
            <a:pPr indent="0" lvl="0" marL="0" rtl="0" algn="l">
              <a:spcBef>
                <a:spcPts val="1200"/>
              </a:spcBef>
              <a:spcAft>
                <a:spcPts val="0"/>
              </a:spcAft>
              <a:buClr>
                <a:schemeClr val="dk1"/>
              </a:buClr>
              <a:buSzPct val="61111"/>
              <a:buFont typeface="Arial"/>
              <a:buNone/>
            </a:pPr>
            <a:r>
              <a:rPr lang="en"/>
              <a:t>    } while (cursor.moveToNext());</a:t>
            </a:r>
            <a:endParaRPr/>
          </a:p>
          <a:p>
            <a:pPr indent="0" lvl="0" marL="0" rtl="0" algn="l">
              <a:spcBef>
                <a:spcPts val="1200"/>
              </a:spcBef>
              <a:spcAft>
                <a:spcPts val="0"/>
              </a:spcAft>
              <a:buClr>
                <a:schemeClr val="dk1"/>
              </a:buClr>
              <a:buSzPct val="61111"/>
              <a:buFont typeface="Arial"/>
              <a:buNone/>
            </a:pPr>
            <a:r>
              <a:rPr lang="en"/>
              <a:t>    cursor.close();</a:t>
            </a:r>
            <a:endParaRPr/>
          </a:p>
          <a:p>
            <a:pPr indent="0" lvl="0" marL="0" rtl="0" algn="l">
              <a:spcBef>
                <a:spcPts val="1200"/>
              </a:spcBef>
              <a:spcAft>
                <a:spcPts val="1200"/>
              </a:spcAft>
              <a:buNone/>
            </a:pP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5" name="Google Shape;32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2. Custom Content Provider</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Description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custom content provider can be created to share an app's private data with other applications securely.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It allows defining permissions and access control to ensure only authorized applications can access the data.</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Intents and Intent Filters</a:t>
            </a:r>
            <a:endParaRPr/>
          </a:p>
        </p:txBody>
      </p:sp>
      <p:sp>
        <p:nvSpPr>
          <p:cNvPr id="331" name="Google Shape;33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Intents</a:t>
            </a:r>
            <a:r>
              <a:rPr lang="en"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Intents are messaging objects used to request an action from another app component. They are a fundamental part of Android development, enabling communication between different parts of an app or even between different apps.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Purpose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To start activities, services, and broadcast receivers.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To pass data between components.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To request an action from another component (e.g., opening a web page or sending an email).</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7" name="Google Shape;33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59"/>
          <p:cNvPicPr preferRelativeResize="0"/>
          <p:nvPr/>
        </p:nvPicPr>
        <p:blipFill>
          <a:blip r:embed="rId3">
            <a:alphaModFix/>
          </a:blip>
          <a:stretch>
            <a:fillRect/>
          </a:stretch>
        </p:blipFill>
        <p:spPr>
          <a:xfrm>
            <a:off x="2394550" y="1016425"/>
            <a:ext cx="4354900" cy="3110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4" name="Google Shape;34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60"/>
          <p:cNvPicPr preferRelativeResize="0"/>
          <p:nvPr/>
        </p:nvPicPr>
        <p:blipFill>
          <a:blip r:embed="rId3">
            <a:alphaModFix/>
          </a:blip>
          <a:stretch>
            <a:fillRect/>
          </a:stretch>
        </p:blipFill>
        <p:spPr>
          <a:xfrm>
            <a:off x="485775" y="685800"/>
            <a:ext cx="8172450" cy="3771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1" name="Google Shape;351;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Intent Filters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Intent Filters are declarations in the app’s manifest file that specify the types of intents that a component can respond to.</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Purpose</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To make an activity, service, or broadcast receiver available for other apps to call.</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To specify the types of intents the component is interested in and can handle.</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Components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just">
              <a:spcBef>
                <a:spcPts val="1200"/>
              </a:spcBef>
              <a:spcAft>
                <a:spcPts val="0"/>
              </a:spcAft>
              <a:buClr>
                <a:schemeClr val="dk1"/>
              </a:buClr>
              <a:buSzPts val="1900"/>
              <a:buChar char="●"/>
            </a:pPr>
            <a:r>
              <a:rPr b="1" lang="en" sz="1900">
                <a:solidFill>
                  <a:schemeClr val="dk1"/>
                </a:solidFill>
              </a:rPr>
              <a:t>Activities</a:t>
            </a:r>
            <a:r>
              <a:rPr lang="en" sz="1900">
                <a:solidFill>
                  <a:schemeClr val="dk1"/>
                </a:solidFill>
              </a:rPr>
              <a:t>: What they are, lifecycle, and examples</a:t>
            </a:r>
            <a:endParaRPr sz="1900">
              <a:solidFill>
                <a:schemeClr val="dk1"/>
              </a:solidFill>
            </a:endParaRPr>
          </a:p>
          <a:p>
            <a:pPr indent="-349250" lvl="0" marL="457200" rtl="0" algn="just">
              <a:spcBef>
                <a:spcPts val="0"/>
              </a:spcBef>
              <a:spcAft>
                <a:spcPts val="0"/>
              </a:spcAft>
              <a:buClr>
                <a:schemeClr val="dk1"/>
              </a:buClr>
              <a:buSzPts val="1900"/>
              <a:buChar char="●"/>
            </a:pPr>
            <a:r>
              <a:rPr b="1" lang="en" sz="1900">
                <a:solidFill>
                  <a:schemeClr val="dk1"/>
                </a:solidFill>
              </a:rPr>
              <a:t>Services</a:t>
            </a:r>
            <a:r>
              <a:rPr lang="en" sz="1900">
                <a:solidFill>
                  <a:schemeClr val="dk1"/>
                </a:solidFill>
              </a:rPr>
              <a:t>: Background processing, types, and examples</a:t>
            </a:r>
            <a:endParaRPr sz="1900">
              <a:solidFill>
                <a:schemeClr val="dk1"/>
              </a:solidFill>
            </a:endParaRPr>
          </a:p>
          <a:p>
            <a:pPr indent="-349250" lvl="0" marL="457200" rtl="0" algn="just">
              <a:spcBef>
                <a:spcPts val="0"/>
              </a:spcBef>
              <a:spcAft>
                <a:spcPts val="0"/>
              </a:spcAft>
              <a:buClr>
                <a:schemeClr val="dk1"/>
              </a:buClr>
              <a:buSzPts val="1900"/>
              <a:buChar char="●"/>
            </a:pPr>
            <a:r>
              <a:rPr b="1" lang="en" sz="1900">
                <a:solidFill>
                  <a:schemeClr val="dk1"/>
                </a:solidFill>
              </a:rPr>
              <a:t>Broadcast Receivers</a:t>
            </a:r>
            <a:r>
              <a:rPr lang="en" sz="1900">
                <a:solidFill>
                  <a:schemeClr val="dk1"/>
                </a:solidFill>
              </a:rPr>
              <a:t>: What they are, how to use them, and examples</a:t>
            </a:r>
            <a:endParaRPr sz="1900">
              <a:solidFill>
                <a:schemeClr val="dk1"/>
              </a:solidFill>
            </a:endParaRPr>
          </a:p>
          <a:p>
            <a:pPr indent="-349250" lvl="0" marL="457200" rtl="0" algn="just">
              <a:spcBef>
                <a:spcPts val="0"/>
              </a:spcBef>
              <a:spcAft>
                <a:spcPts val="0"/>
              </a:spcAft>
              <a:buClr>
                <a:schemeClr val="dk1"/>
              </a:buClr>
              <a:buSzPts val="1900"/>
              <a:buChar char="●"/>
            </a:pPr>
            <a:r>
              <a:rPr b="1" lang="en" sz="1900">
                <a:solidFill>
                  <a:schemeClr val="dk1"/>
                </a:solidFill>
              </a:rPr>
              <a:t>Content Providers</a:t>
            </a:r>
            <a:r>
              <a:rPr lang="en" sz="1900">
                <a:solidFill>
                  <a:schemeClr val="dk1"/>
                </a:solidFill>
              </a:rPr>
              <a:t>: Accessing data in other apps, examples</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7" name="Google Shape;35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1. Explicit Intents</a:t>
            </a:r>
            <a:r>
              <a:rPr lang="en" sz="1100">
                <a:solidFill>
                  <a:schemeClr val="dk1"/>
                </a:solidFill>
              </a:rPr>
              <a:t>:</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Definition</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Explicit intents specify the exact component to start by name (either the class name or the fully qualified component name).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Usage</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Primarily used for internal app communication where the target component is known.</a:t>
            </a:r>
            <a:endParaRPr sz="1100">
              <a:solidFill>
                <a:schemeClr val="dk1"/>
              </a:solidFill>
            </a:endParaRPr>
          </a:p>
          <a:p>
            <a:pPr indent="0" lvl="0" marL="0" rtl="0" algn="l">
              <a:spcBef>
                <a:spcPts val="1200"/>
              </a:spcBef>
              <a:spcAft>
                <a:spcPts val="0"/>
              </a:spcAft>
              <a:buNone/>
            </a:pPr>
            <a:r>
              <a:rPr b="1" lang="en" sz="1100">
                <a:solidFill>
                  <a:schemeClr val="dk1"/>
                </a:solidFill>
              </a:rPr>
              <a:t>Example</a:t>
            </a:r>
            <a:r>
              <a:rPr lang="en" sz="1100">
                <a:solidFill>
                  <a:schemeClr val="dk1"/>
                </a:solidFill>
              </a:rPr>
              <a:t>:</a:t>
            </a:r>
            <a:br>
              <a:rPr lang="en" sz="1100">
                <a:solidFill>
                  <a:schemeClr val="dk1"/>
                </a:solidFill>
              </a:rPr>
            </a:br>
            <a:br>
              <a:rPr lang="en" sz="1100">
                <a:solidFill>
                  <a:schemeClr val="dk1"/>
                </a:solidFill>
              </a:rPr>
            </a:br>
            <a:r>
              <a:rPr lang="en" sz="1100">
                <a:solidFill>
                  <a:srgbClr val="188038"/>
                </a:solidFill>
                <a:latin typeface="Roboto Mono"/>
                <a:ea typeface="Roboto Mono"/>
                <a:cs typeface="Roboto Mono"/>
                <a:sym typeface="Roboto Mono"/>
              </a:rPr>
              <a:t>Intent intent = new Intent(this, TargetActivity.class);</a:t>
            </a:r>
            <a:endParaRPr sz="1100">
              <a:solidFill>
                <a:srgbClr val="188038"/>
              </a:solidFill>
              <a:latin typeface="Roboto Mono"/>
              <a:ea typeface="Roboto Mono"/>
              <a:cs typeface="Roboto Mono"/>
              <a:sym typeface="Roboto Mono"/>
            </a:endParaRPr>
          </a:p>
          <a:p>
            <a:pPr indent="-298450" lvl="0" marL="457200" rtl="0" algn="l">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startActivity(intent);</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3" name="Google Shape;36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2. Implicit Intents</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Implicit intents do not name a specific component. Instead, they declare a general action to perform, which allows any app installed on the device to handle it if it matches the intent filter criteria.</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Usage</a:t>
            </a:r>
            <a:r>
              <a:rPr lang="en" sz="1100">
                <a:solidFill>
                  <a:schemeClr val="dk1"/>
                </a:solidFill>
              </a:rPr>
              <a:t>:</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Used when the action can be handled by multiple apps (e.g., opening a web page, sending a message).</a:t>
            </a:r>
            <a:endParaRPr sz="1100">
              <a:solidFill>
                <a:schemeClr val="dk1"/>
              </a:solidFill>
            </a:endParaRPr>
          </a:p>
          <a:p>
            <a:pPr indent="0" lvl="0" marL="0" rtl="0" algn="l">
              <a:spcBef>
                <a:spcPts val="1200"/>
              </a:spcBef>
              <a:spcAft>
                <a:spcPts val="0"/>
              </a:spcAft>
              <a:buNone/>
            </a:pPr>
            <a:r>
              <a:rPr b="1" lang="en" sz="1100">
                <a:solidFill>
                  <a:schemeClr val="dk1"/>
                </a:solidFill>
              </a:rPr>
              <a:t>Example</a:t>
            </a:r>
            <a:r>
              <a:rPr lang="en" sz="1100">
                <a:solidFill>
                  <a:schemeClr val="dk1"/>
                </a:solidFill>
              </a:rPr>
              <a:t>:</a:t>
            </a:r>
            <a:br>
              <a:rPr lang="en" sz="1100">
                <a:solidFill>
                  <a:schemeClr val="dk1"/>
                </a:solidFill>
              </a:rPr>
            </a:br>
            <a:r>
              <a:rPr lang="en" sz="1100">
                <a:solidFill>
                  <a:schemeClr val="dk1"/>
                </a:solidFill>
              </a:rPr>
              <a:t>java</a:t>
            </a:r>
            <a:br>
              <a:rPr lang="en" sz="1100">
                <a:solidFill>
                  <a:schemeClr val="dk1"/>
                </a:solidFill>
              </a:rPr>
            </a:br>
            <a:r>
              <a:rPr lang="en" sz="1100">
                <a:solidFill>
                  <a:schemeClr val="dk1"/>
                </a:solidFill>
              </a:rPr>
              <a:t>Copy code</a:t>
            </a:r>
            <a:br>
              <a:rPr lang="en" sz="1100">
                <a:solidFill>
                  <a:schemeClr val="dk1"/>
                </a:solidFill>
              </a:rPr>
            </a:br>
            <a:r>
              <a:rPr lang="en" sz="1100">
                <a:solidFill>
                  <a:srgbClr val="188038"/>
                </a:solidFill>
                <a:latin typeface="Roboto Mono"/>
                <a:ea typeface="Roboto Mono"/>
                <a:cs typeface="Roboto Mono"/>
                <a:sym typeface="Roboto Mono"/>
              </a:rPr>
              <a:t>Intent intent = new Intent(Intent.ACTION_VIEW);</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intent.setData(Uri.parse("http://www.example.com"));</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if (intent.resolveActivity(getPackageManager()) != null)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startActivity(intent);</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rPr lang="en" sz="1100">
                <a:solidFill>
                  <a:srgbClr val="188038"/>
                </a:solidFill>
                <a:latin typeface="Roboto Mono"/>
                <a:ea typeface="Roboto Mono"/>
                <a:cs typeface="Roboto Mono"/>
                <a:sym typeface="Roboto Mono"/>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9" name="Google Shape;36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64"/>
          <p:cNvPicPr preferRelativeResize="0"/>
          <p:nvPr/>
        </p:nvPicPr>
        <p:blipFill>
          <a:blip r:embed="rId3">
            <a:alphaModFix/>
          </a:blip>
          <a:stretch>
            <a:fillRect/>
          </a:stretch>
        </p:blipFill>
        <p:spPr>
          <a:xfrm>
            <a:off x="2452688" y="881063"/>
            <a:ext cx="4238625" cy="33813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Intent Filters and Their Usage </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Definition</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Intent Filters specify the types of intents a component can respond to. They are declared in the app's </a:t>
            </a:r>
            <a:r>
              <a:rPr lang="en" sz="1500">
                <a:solidFill>
                  <a:srgbClr val="188038"/>
                </a:solidFill>
                <a:latin typeface="Roboto Mono"/>
                <a:ea typeface="Roboto Mono"/>
                <a:cs typeface="Roboto Mono"/>
                <a:sym typeface="Roboto Mono"/>
              </a:rPr>
              <a:t>AndroidManifest.xml</a:t>
            </a:r>
            <a:r>
              <a:rPr lang="en" sz="1500">
                <a:solidFill>
                  <a:schemeClr val="dk1"/>
                </a:solidFill>
              </a:rPr>
              <a:t> file.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Components of an Intent Filter</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Action</a:t>
            </a:r>
            <a:r>
              <a:rPr lang="en" sz="1500">
                <a:solidFill>
                  <a:schemeClr val="dk1"/>
                </a:solidFill>
              </a:rPr>
              <a:t>: The general action to perform (e.g., </a:t>
            </a:r>
            <a:r>
              <a:rPr lang="en" sz="1500">
                <a:solidFill>
                  <a:srgbClr val="188038"/>
                </a:solidFill>
                <a:latin typeface="Roboto Mono"/>
                <a:ea typeface="Roboto Mono"/>
                <a:cs typeface="Roboto Mono"/>
                <a:sym typeface="Roboto Mono"/>
              </a:rPr>
              <a:t>ACTION_VIEW</a:t>
            </a:r>
            <a:r>
              <a:rPr lang="en" sz="1500">
                <a:solidFill>
                  <a:schemeClr val="dk1"/>
                </a:solidFill>
              </a:rPr>
              <a:t>, </a:t>
            </a:r>
            <a:r>
              <a:rPr lang="en" sz="1500">
                <a:solidFill>
                  <a:srgbClr val="188038"/>
                </a:solidFill>
                <a:latin typeface="Roboto Mono"/>
                <a:ea typeface="Roboto Mono"/>
                <a:cs typeface="Roboto Mono"/>
                <a:sym typeface="Roboto Mono"/>
              </a:rPr>
              <a:t>ACTION_SEND</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Category</a:t>
            </a:r>
            <a:r>
              <a:rPr lang="en" sz="1500">
                <a:solidFill>
                  <a:schemeClr val="dk1"/>
                </a:solidFill>
              </a:rPr>
              <a:t>: Provides additional information about the action to execute (e.g., </a:t>
            </a:r>
            <a:r>
              <a:rPr lang="en" sz="1500">
                <a:solidFill>
                  <a:srgbClr val="188038"/>
                </a:solidFill>
                <a:latin typeface="Roboto Mono"/>
                <a:ea typeface="Roboto Mono"/>
                <a:cs typeface="Roboto Mono"/>
                <a:sym typeface="Roboto Mono"/>
              </a:rPr>
              <a:t>CATEGORY_DEFAULT</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Data</a:t>
            </a:r>
            <a:r>
              <a:rPr lang="en" sz="1500">
                <a:solidFill>
                  <a:schemeClr val="dk1"/>
                </a:solidFill>
              </a:rPr>
              <a:t>: Specifies the type of data the intent can handle (e.g., MIME type, URI scheme).</a:t>
            </a:r>
            <a:endParaRPr sz="15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Usage</a:t>
            </a:r>
            <a:r>
              <a:rPr lang="en"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Action</a:t>
            </a:r>
            <a:r>
              <a:rPr lang="en" sz="1400">
                <a:solidFill>
                  <a:schemeClr val="dk1"/>
                </a:solidFill>
              </a:rPr>
              <a:t>: Defines what the component is supposed to do.</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a:t>
            </a:r>
            <a:r>
              <a:rPr lang="en">
                <a:solidFill>
                  <a:srgbClr val="188038"/>
                </a:solidFill>
                <a:latin typeface="Roboto Mono"/>
                <a:ea typeface="Roboto Mono"/>
                <a:cs typeface="Roboto Mono"/>
                <a:sym typeface="Roboto Mono"/>
              </a:rPr>
              <a:t>android.intent.action.VIEW</a:t>
            </a:r>
            <a:r>
              <a:rPr lang="en">
                <a:solidFill>
                  <a:schemeClr val="dk1"/>
                </a:solidFill>
              </a:rPr>
              <a:t> indicates the component can view data.</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Category</a:t>
            </a:r>
            <a:r>
              <a:rPr lang="en" sz="1400">
                <a:solidFill>
                  <a:schemeClr val="dk1"/>
                </a:solidFill>
              </a:rPr>
              <a:t>: Provides additional information about the action being executed.</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a:t>
            </a:r>
            <a:r>
              <a:rPr lang="en">
                <a:solidFill>
                  <a:srgbClr val="188038"/>
                </a:solidFill>
                <a:latin typeface="Roboto Mono"/>
                <a:ea typeface="Roboto Mono"/>
                <a:cs typeface="Roboto Mono"/>
                <a:sym typeface="Roboto Mono"/>
              </a:rPr>
              <a:t>android.intent.category.DEFAULT</a:t>
            </a:r>
            <a:r>
              <a:rPr lang="en">
                <a:solidFill>
                  <a:schemeClr val="dk1"/>
                </a:solidFill>
              </a:rPr>
              <a:t> is the default category for most intents.</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Data</a:t>
            </a:r>
            <a:r>
              <a:rPr lang="en" sz="1400">
                <a:solidFill>
                  <a:schemeClr val="dk1"/>
                </a:solidFill>
              </a:rPr>
              <a:t>: Defines the type of data the intent can handle.</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Example: URI scheme (</a:t>
            </a:r>
            <a:r>
              <a:rPr lang="en">
                <a:solidFill>
                  <a:srgbClr val="188038"/>
                </a:solidFill>
                <a:latin typeface="Roboto Mono"/>
                <a:ea typeface="Roboto Mono"/>
                <a:cs typeface="Roboto Mono"/>
                <a:sym typeface="Roboto Mono"/>
              </a:rPr>
              <a:t>http</a:t>
            </a:r>
            <a:r>
              <a:rPr lang="en">
                <a:solidFill>
                  <a:schemeClr val="dk1"/>
                </a:solidFill>
              </a:rPr>
              <a:t>), MIME type (</a:t>
            </a:r>
            <a:r>
              <a:rPr lang="en">
                <a:solidFill>
                  <a:srgbClr val="188038"/>
                </a:solidFill>
                <a:latin typeface="Roboto Mono"/>
                <a:ea typeface="Roboto Mono"/>
                <a:cs typeface="Roboto Mono"/>
                <a:sym typeface="Roboto Mono"/>
              </a:rPr>
              <a:t>image/*</a:t>
            </a:r>
            <a:r>
              <a:rPr lang="en">
                <a:solidFill>
                  <a:schemeClr val="dk1"/>
                </a:solidFill>
              </a:rPr>
              <a:t>).</a:t>
            </a:r>
            <a:endParaRPr>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Handling the Intent</a:t>
            </a:r>
            <a:r>
              <a:rPr lang="en" sz="1400">
                <a:solidFill>
                  <a:schemeClr val="dk1"/>
                </a:solidFill>
              </a:rPr>
              <a:t>:</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When an implicit intent is sent, the system searches for all components that match the intent filter criteria. If a match is found, the corresponding activity, service, or broadcast receiver is started.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Activities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2000">
                <a:solidFill>
                  <a:schemeClr val="dk1"/>
                </a:solidFill>
              </a:rPr>
              <a:t>What They Are</a:t>
            </a:r>
            <a:r>
              <a:rPr lang="en" sz="2000">
                <a:solidFill>
                  <a:schemeClr val="dk1"/>
                </a:solidFill>
              </a:rPr>
              <a:t>:</a:t>
            </a:r>
            <a:endParaRPr sz="2000">
              <a:solidFill>
                <a:schemeClr val="dk1"/>
              </a:solidFill>
            </a:endParaRPr>
          </a:p>
          <a:p>
            <a:pPr indent="-355600" lvl="0" marL="457200" rtl="0" algn="just">
              <a:spcBef>
                <a:spcPts val="1200"/>
              </a:spcBef>
              <a:spcAft>
                <a:spcPts val="0"/>
              </a:spcAft>
              <a:buClr>
                <a:schemeClr val="dk1"/>
              </a:buClr>
              <a:buSzPts val="2000"/>
              <a:buChar char="●"/>
            </a:pPr>
            <a:r>
              <a:rPr lang="en" sz="2000">
                <a:solidFill>
                  <a:schemeClr val="dk1"/>
                </a:solidFill>
              </a:rPr>
              <a:t>Activities are the </a:t>
            </a:r>
            <a:r>
              <a:rPr b="1" lang="en" sz="2000">
                <a:solidFill>
                  <a:schemeClr val="dk1"/>
                </a:solidFill>
              </a:rPr>
              <a:t>building blocks</a:t>
            </a:r>
            <a:r>
              <a:rPr lang="en" sz="2000">
                <a:solidFill>
                  <a:schemeClr val="dk1"/>
                </a:solidFill>
              </a:rPr>
              <a:t> of an Android app's user interface. </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Each activity represents a </a:t>
            </a:r>
            <a:r>
              <a:rPr b="1" lang="en" sz="2000">
                <a:solidFill>
                  <a:schemeClr val="dk1"/>
                </a:solidFill>
              </a:rPr>
              <a:t>single screen</a:t>
            </a:r>
            <a:r>
              <a:rPr lang="en" sz="2000">
                <a:solidFill>
                  <a:schemeClr val="dk1"/>
                </a:solidFill>
              </a:rPr>
              <a:t> with which users can interact.</a:t>
            </a:r>
            <a:endParaRPr sz="2000">
              <a:solidFill>
                <a:schemeClr val="dk1"/>
              </a:solidFill>
            </a:endParaRPr>
          </a:p>
          <a:p>
            <a:pPr indent="-355600" lvl="0" marL="457200" rtl="0" algn="just">
              <a:spcBef>
                <a:spcPts val="0"/>
              </a:spcBef>
              <a:spcAft>
                <a:spcPts val="0"/>
              </a:spcAft>
              <a:buClr>
                <a:schemeClr val="dk1"/>
              </a:buClr>
              <a:buSzPts val="2000"/>
              <a:buChar char="●"/>
            </a:pPr>
            <a:r>
              <a:rPr lang="en" sz="2000">
                <a:solidFill>
                  <a:schemeClr val="dk1"/>
                </a:solidFill>
              </a:rPr>
              <a:t>Activities are where most of the application's user interface and user interaction logic is placed.</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2709850" y="1393825"/>
            <a:ext cx="3810000" cy="29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2491775" y="0"/>
            <a:ext cx="4160444" cy="45688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Lifecycle</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b="1" lang="en">
                <a:solidFill>
                  <a:schemeClr val="dk1"/>
                </a:solidFill>
              </a:rPr>
              <a:t>onCreate():</a:t>
            </a:r>
            <a:r>
              <a:rPr lang="en">
                <a:solidFill>
                  <a:schemeClr val="dk1"/>
                </a:solidFill>
              </a:rPr>
              <a:t> Called when the activity is </a:t>
            </a:r>
            <a:r>
              <a:rPr b="1" lang="en">
                <a:solidFill>
                  <a:schemeClr val="dk1"/>
                </a:solidFill>
              </a:rPr>
              <a:t>first created</a:t>
            </a:r>
            <a:r>
              <a:rPr lang="en">
                <a:solidFill>
                  <a:schemeClr val="dk1"/>
                </a:solidFill>
              </a:rPr>
              <a:t>. Initialize your activity here.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onStart():</a:t>
            </a:r>
            <a:r>
              <a:rPr lang="en">
                <a:solidFill>
                  <a:schemeClr val="dk1"/>
                </a:solidFill>
              </a:rPr>
              <a:t> Called when the activity becomes </a:t>
            </a:r>
            <a:r>
              <a:rPr b="1" lang="en">
                <a:solidFill>
                  <a:schemeClr val="dk1"/>
                </a:solidFill>
              </a:rPr>
              <a:t>visible to the user</a:t>
            </a:r>
            <a:r>
              <a:rPr lang="en">
                <a:solidFill>
                  <a:schemeClr val="dk1"/>
                </a:solidFill>
              </a:rPr>
              <a:t>.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onResume():</a:t>
            </a:r>
            <a:r>
              <a:rPr lang="en">
                <a:solidFill>
                  <a:schemeClr val="dk1"/>
                </a:solidFill>
              </a:rPr>
              <a:t> Called when the activity </a:t>
            </a:r>
            <a:r>
              <a:rPr b="1" lang="en">
                <a:solidFill>
                  <a:schemeClr val="dk1"/>
                </a:solidFill>
              </a:rPr>
              <a:t>starts interacting with the user</a:t>
            </a:r>
            <a:r>
              <a:rPr lang="en">
                <a:solidFill>
                  <a:schemeClr val="dk1"/>
                </a:solidFill>
              </a:rPr>
              <a:t>.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onPause():</a:t>
            </a:r>
            <a:r>
              <a:rPr lang="en">
                <a:solidFill>
                  <a:schemeClr val="dk1"/>
                </a:solidFill>
              </a:rPr>
              <a:t> Called when the system is about to </a:t>
            </a:r>
            <a:r>
              <a:rPr b="1" lang="en">
                <a:solidFill>
                  <a:schemeClr val="dk1"/>
                </a:solidFill>
              </a:rPr>
              <a:t>start resuming another activity</a:t>
            </a:r>
            <a:r>
              <a:rPr lang="en">
                <a:solidFill>
                  <a:schemeClr val="dk1"/>
                </a:solidFill>
              </a:rPr>
              <a:t>.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onStop():</a:t>
            </a:r>
            <a:r>
              <a:rPr lang="en">
                <a:solidFill>
                  <a:schemeClr val="dk1"/>
                </a:solidFill>
              </a:rPr>
              <a:t> Called when the activity is </a:t>
            </a:r>
            <a:r>
              <a:rPr b="1" lang="en">
                <a:solidFill>
                  <a:schemeClr val="dk1"/>
                </a:solidFill>
              </a:rPr>
              <a:t>no longer visible to the user</a:t>
            </a:r>
            <a:r>
              <a:rPr lang="en">
                <a:solidFill>
                  <a:schemeClr val="dk1"/>
                </a:solidFill>
              </a:rPr>
              <a:t>.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onDestroy():</a:t>
            </a:r>
            <a:r>
              <a:rPr lang="en">
                <a:solidFill>
                  <a:schemeClr val="dk1"/>
                </a:solidFill>
              </a:rPr>
              <a:t> Called before the </a:t>
            </a:r>
            <a:r>
              <a:rPr b="1" lang="en">
                <a:solidFill>
                  <a:schemeClr val="dk1"/>
                </a:solidFill>
              </a:rPr>
              <a:t>activity is destroyed</a:t>
            </a:r>
            <a:r>
              <a:rPr lang="en">
                <a:solidFill>
                  <a:schemeClr val="dk1"/>
                </a:solidFill>
              </a:rPr>
              <a:t>. </a:t>
            </a:r>
            <a:endParaRPr>
              <a:solidFill>
                <a:schemeClr val="dk1"/>
              </a:solidFill>
            </a:endParaRPr>
          </a:p>
          <a:p>
            <a:pPr indent="-342900" lvl="0" marL="457200" rtl="0" algn="just">
              <a:spcBef>
                <a:spcPts val="0"/>
              </a:spcBef>
              <a:spcAft>
                <a:spcPts val="0"/>
              </a:spcAft>
              <a:buClr>
                <a:schemeClr val="dk1"/>
              </a:buClr>
              <a:buSzPts val="1800"/>
              <a:buChar char="●"/>
            </a:pPr>
            <a:r>
              <a:rPr b="1" lang="en">
                <a:solidFill>
                  <a:schemeClr val="dk1"/>
                </a:solidFill>
              </a:rPr>
              <a:t>onRestart():</a:t>
            </a:r>
            <a:r>
              <a:rPr lang="en">
                <a:solidFill>
                  <a:schemeClr val="dk1"/>
                </a:solidFill>
              </a:rPr>
              <a:t> Called after the </a:t>
            </a:r>
            <a:r>
              <a:rPr b="1" lang="en">
                <a:solidFill>
                  <a:schemeClr val="dk1"/>
                </a:solidFill>
              </a:rPr>
              <a:t>activity has been stopped</a:t>
            </a:r>
            <a:r>
              <a:rPr lang="en">
                <a:solidFill>
                  <a:schemeClr val="dk1"/>
                </a:solidFill>
              </a:rPr>
              <a:t>, just before it is started again.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