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91167ed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91167ed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91167ed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91167ed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91167ed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91167ed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a0f478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a0f478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91167eda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91167eda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a0f478a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a0f478a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91167eda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91167eda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91167eda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91167eda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91167eda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91167eda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91167eda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91167eda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91167ed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91167ed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91167eda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91167eda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91167eda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91167eda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91167eda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91167eda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91167eda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91167eda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91167eda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91167eda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91167eda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91167eda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91167ed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91167ed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91167eda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91167eda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91167eda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91167eda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91167eda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91167eda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91167ed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91167ed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91167eda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91167eda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91167eda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91167eda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91167eda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91167eda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1167eda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91167eda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91167eda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91167eda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91167eda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91167eda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91167eda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91167eda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91167eda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91167eda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91167eda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91167eda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91167eda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91167eda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91167eda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91167ed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91167eda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91167eda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91167eda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91167eda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a85c217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a85c217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91167eda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91167eda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a85c217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a85c217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91167eda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91167eda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91167eda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91167eda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91167eda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91167eda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91167eda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91167eda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91167eda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91167eda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91167ed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91167ed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91167eda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91167eda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91167eda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91167eda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91167eda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91167eda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91167eda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91167eda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91167eda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e91167eda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91167eda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91167eda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91167eda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91167eda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a85c217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a85c217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91167eda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91167eda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91167eda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91167eda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91167ed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91167ed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91167eda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91167eda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e91167eda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e91167eda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91167eda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91167eda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e91167eda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e91167eda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91167eda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91167eda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b6163d5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b6163d5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e91167eda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e91167eda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91167eda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e91167eda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91167edae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e91167edae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e91167eda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91167eda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91167eda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91167ed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e91167edae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e91167edae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91167eda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e91167eda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91167edae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e91167edae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e91167eda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e91167eda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e91167eda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e91167eda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e91167eda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e91167eda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e91167eda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e91167eda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91167eda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91167eda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91167eda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91167eda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80"/>
              <a:t>Introduction to Mobile Application Development and Various Application Development Frameworks</a:t>
            </a:r>
            <a:endParaRPr sz="28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Sulaxan Jadhav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1.2. Evolution of Mobile Applications</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History</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Early Days (Pre-2000s):</a:t>
            </a:r>
            <a:endParaRPr b="1"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Mobile phones primarily used for calls and SMS.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Basic built-in apps like calculators, calendars, and simple games (e.g., Snake on Nokia phones).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Introduction of Smartphones (2000s):</a:t>
            </a:r>
            <a:endParaRPr b="1"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2000: Release of the first smartphone, the Ericsson R380.</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2003: Introduction of Symbian OS, which became widely used on Nokia devices.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2007: Launch of the first iPhone by Apple, revolutionizing the mobile phone industry with its touchscreen interface and App Store.</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2008: Google launches Android OS and the Android Market (now Google Play Store).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Growth and Expansion (2010s):</a:t>
            </a:r>
            <a:endParaRPr b="1"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Proliferation of mobile apps across various categories (social media, gaming, productivity, etc.).</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Development of mobile app ecosystems (iOS App Store, Google Play Store).</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Introduction of cross-platform development frameworks (e.g., PhoneGap, Xamarin).</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 in Mobile App Development</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2007: Launch of the iPhone and iOS App Store.</a:t>
            </a:r>
            <a:endParaRPr b="1">
              <a:solidFill>
                <a:schemeClr val="dk1"/>
              </a:solidFill>
            </a:endParaRPr>
          </a:p>
          <a:p>
            <a:pPr indent="0" lvl="0" marL="457200" rtl="0" algn="l">
              <a:spcBef>
                <a:spcPts val="1200"/>
              </a:spcBef>
              <a:spcAft>
                <a:spcPts val="0"/>
              </a:spcAft>
              <a:buNone/>
            </a:pPr>
            <a:r>
              <a:rPr lang="en">
                <a:solidFill>
                  <a:schemeClr val="dk1"/>
                </a:solidFill>
              </a:rPr>
              <a:t>Pioneered the concept of mobile apps as downloadable software.</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2008: Launch of the Android Market.</a:t>
            </a:r>
            <a:endParaRPr b="1">
              <a:solidFill>
                <a:schemeClr val="dk1"/>
              </a:solidFill>
            </a:endParaRPr>
          </a:p>
          <a:p>
            <a:pPr indent="0" lvl="0" marL="457200" rtl="0" algn="l">
              <a:spcBef>
                <a:spcPts val="1200"/>
              </a:spcBef>
              <a:spcAft>
                <a:spcPts val="0"/>
              </a:spcAft>
              <a:buNone/>
            </a:pPr>
            <a:r>
              <a:rPr lang="en">
                <a:solidFill>
                  <a:schemeClr val="dk1"/>
                </a:solidFill>
              </a:rPr>
              <a:t>Provided an open-source alternative to iOS, fostering a diverse app ecosystem.</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2010: Introduction of the iPad.</a:t>
            </a:r>
            <a:endParaRPr b="1">
              <a:solidFill>
                <a:schemeClr val="dk1"/>
              </a:solidFill>
            </a:endParaRPr>
          </a:p>
          <a:p>
            <a:pPr indent="0" lvl="0" marL="457200" rtl="0" algn="l">
              <a:spcBef>
                <a:spcPts val="1200"/>
              </a:spcBef>
              <a:spcAft>
                <a:spcPts val="1200"/>
              </a:spcAft>
              <a:buNone/>
            </a:pPr>
            <a:r>
              <a:rPr lang="en">
                <a:solidFill>
                  <a:schemeClr val="dk1"/>
                </a:solidFill>
              </a:rPr>
              <a:t>Expanded the scope of mobile apps to tablet devices.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2011: Facebook and Twitter apps gain massive popularity.</a:t>
            </a:r>
            <a:endParaRPr b="1">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Demonstrated the potential of social media on mobile platforms.</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2015: Release of React Native by Facebook.</a:t>
            </a:r>
            <a:endParaRPr b="1">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Enabled efficient cross-platform app development using JavaScript.</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2017: Introduction of Flutter by Google.</a:t>
            </a:r>
            <a:endParaRPr b="1">
              <a:solidFill>
                <a:schemeClr val="dk1"/>
              </a:solidFill>
            </a:endParaRPr>
          </a:p>
          <a:p>
            <a:pPr indent="0" lvl="0" marL="457200" rtl="0" algn="l">
              <a:spcBef>
                <a:spcPts val="1200"/>
              </a:spcBef>
              <a:spcAft>
                <a:spcPts val="1200"/>
              </a:spcAft>
              <a:buClr>
                <a:schemeClr val="dk1"/>
              </a:buClr>
              <a:buSzPts val="1100"/>
              <a:buFont typeface="Arial"/>
              <a:buNone/>
            </a:pPr>
            <a:r>
              <a:rPr lang="en">
                <a:solidFill>
                  <a:schemeClr val="dk1"/>
                </a:solidFill>
              </a:rPr>
              <a:t>Offered a powerful framework for building natively compiled applications for mobile, web, and desktop from a single codebase.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Trends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n" sz="1200">
                <a:solidFill>
                  <a:schemeClr val="dk1"/>
                </a:solidFill>
              </a:rPr>
              <a:t>Artificial Intelligence and Machine Learning</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Integration of AI for personalized user experiences (e.g., chatbots, predictive analytics).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Machine learning for improved app functionality and user engagement.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Augmented Reality (AR) and Virtual Reality (VR)</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Growth in AR/VR applications for gaming, education, and retail.</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Enhanced user experiences through immersive technologies.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5G Technology</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Faster internet speeds enabling more complex and data-intensive applications.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Improved real-time communication and streaming services.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b="1" lang="en" sz="1200">
                <a:solidFill>
                  <a:schemeClr val="dk1"/>
                </a:solidFill>
              </a:rPr>
              <a:t>Internet of Things (IoT)</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Increased connectivity of devices leading to more integrated app experiences.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Smart home and wearable apps becoming more prevalent.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Cross-Platform Development</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Continued evolution of frameworks like Flutter and React Native.</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Increased emphasis on code reusability and efficiency in app development.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Enhanced Security</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Growing focus on protecting user data and privacy.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Implementation of advanced security measures such as biometric authentication and encryption.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Progressive Web Apps (PWAs)</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Increased adoption of PWAs for their ability to offer app-like experiences on the web.</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Bridging the gap between web and mobile apps, providing offline capabilities and push notification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1.3. Mobile Platforms</a:t>
            </a:r>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chemeClr val="dk1"/>
                </a:solidFill>
              </a:rPr>
              <a:t>Overview</a:t>
            </a:r>
            <a:endParaRPr b="1">
              <a:solidFill>
                <a:schemeClr val="dk1"/>
              </a:solidFill>
            </a:endParaRPr>
          </a:p>
          <a:p>
            <a:pPr indent="-342900" lvl="0" marL="457200" rtl="0" algn="just">
              <a:spcBef>
                <a:spcPts val="1200"/>
              </a:spcBef>
              <a:spcAft>
                <a:spcPts val="0"/>
              </a:spcAft>
              <a:buClr>
                <a:schemeClr val="dk1"/>
              </a:buClr>
              <a:buSzPts val="1800"/>
              <a:buChar char="●"/>
            </a:pPr>
            <a:r>
              <a:rPr b="1" lang="en">
                <a:solidFill>
                  <a:schemeClr val="dk1"/>
                </a:solidFill>
              </a:rPr>
              <a:t>Operating System:</a:t>
            </a:r>
            <a:r>
              <a:rPr lang="en">
                <a:solidFill>
                  <a:schemeClr val="dk1"/>
                </a:solidFill>
              </a:rPr>
              <a:t> Android is an open-source mobile operating system developed by Google, based on the Linux kernel.</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Programming Languages:</a:t>
            </a:r>
            <a:r>
              <a:rPr lang="en">
                <a:solidFill>
                  <a:schemeClr val="dk1"/>
                </a:solidFill>
              </a:rPr>
              <a:t> Primarily Java and Kotlin.</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Development Environment:</a:t>
            </a:r>
            <a:r>
              <a:rPr lang="en">
                <a:solidFill>
                  <a:schemeClr val="dk1"/>
                </a:solidFill>
              </a:rPr>
              <a:t> Android Studio, which includes a comprehensive suite of tools for app development.</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Ecosystem: </a:t>
            </a:r>
            <a:r>
              <a:rPr lang="en">
                <a:solidFill>
                  <a:schemeClr val="dk1"/>
                </a:solidFill>
              </a:rPr>
              <a:t>Google Play Store is the primary app distribution platform for Android, offering millions of apps across various categories.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Share</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Global Dominance:</a:t>
            </a:r>
            <a:r>
              <a:rPr lang="en">
                <a:solidFill>
                  <a:schemeClr val="dk1"/>
                </a:solidFill>
              </a:rPr>
              <a:t> Android holds the largest share of the global mobile OS market, accounting for around 70-75% of smartphones worldwide.</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Device Variety:</a:t>
            </a:r>
            <a:r>
              <a:rPr lang="en">
                <a:solidFill>
                  <a:schemeClr val="dk1"/>
                </a:solidFill>
              </a:rPr>
              <a:t> Available on a wide range of devices from various manufacturers like Samsung, Huawei, Xiaomi, and more, making it accessible to different market segments.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Regional Penetration:</a:t>
            </a:r>
            <a:r>
              <a:rPr lang="en">
                <a:solidFill>
                  <a:schemeClr val="dk1"/>
                </a:solidFill>
              </a:rPr>
              <a:t> Particularly popular in regions like Asia, Africa, and South America.</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iOS</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 to Mobile Application Development</a:t>
            </a:r>
            <a:endParaRPr/>
          </a:p>
          <a:p>
            <a:pPr indent="-342900" lvl="0" marL="457200" rtl="0" algn="l">
              <a:spcBef>
                <a:spcPts val="0"/>
              </a:spcBef>
              <a:spcAft>
                <a:spcPts val="0"/>
              </a:spcAft>
              <a:buSzPts val="1800"/>
              <a:buAutoNum type="arabicPeriod"/>
            </a:pPr>
            <a:r>
              <a:rPr lang="en"/>
              <a:t>Native Mobile Application Development Frameworks</a:t>
            </a:r>
            <a:endParaRPr/>
          </a:p>
          <a:p>
            <a:pPr indent="-342900" lvl="0" marL="457200" rtl="0" algn="l">
              <a:spcBef>
                <a:spcPts val="0"/>
              </a:spcBef>
              <a:spcAft>
                <a:spcPts val="0"/>
              </a:spcAft>
              <a:buSzPts val="1800"/>
              <a:buAutoNum type="arabicPeriod"/>
            </a:pPr>
            <a:r>
              <a:rPr lang="en"/>
              <a:t>Cross-Platform Mobile Application Development Frameworks</a:t>
            </a:r>
            <a:endParaRPr/>
          </a:p>
          <a:p>
            <a:pPr indent="-342900" lvl="0" marL="457200" rtl="0" algn="l">
              <a:spcBef>
                <a:spcPts val="0"/>
              </a:spcBef>
              <a:spcAft>
                <a:spcPts val="0"/>
              </a:spcAft>
              <a:buSzPts val="1800"/>
              <a:buAutoNum type="arabicPeriod"/>
            </a:pPr>
            <a:r>
              <a:rPr lang="en"/>
              <a:t>Choosing the Right Framework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Operating System:</a:t>
            </a:r>
            <a:r>
              <a:rPr lang="en">
                <a:solidFill>
                  <a:schemeClr val="dk1"/>
                </a:solidFill>
              </a:rPr>
              <a:t> iOS is a proprietary mobile operating system developed by Apple Inc.</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Programming Languages:</a:t>
            </a:r>
            <a:r>
              <a:rPr lang="en">
                <a:solidFill>
                  <a:schemeClr val="dk1"/>
                </a:solidFill>
              </a:rPr>
              <a:t> Primarily Swift and Objective-C.</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Development Environment:</a:t>
            </a:r>
            <a:r>
              <a:rPr lang="en">
                <a:solidFill>
                  <a:schemeClr val="dk1"/>
                </a:solidFill>
              </a:rPr>
              <a:t> Xcode, which provides a robust set of tools for developing apps for iPhone, iPad, and other Apple devices.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Ecosystem:</a:t>
            </a:r>
            <a:r>
              <a:rPr lang="en">
                <a:solidFill>
                  <a:schemeClr val="dk1"/>
                </a:solidFill>
              </a:rPr>
              <a:t> The App Store is Apple's app distribution platform, known for its stringent quality standards and curated content.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Share</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Global Share:</a:t>
            </a:r>
            <a:r>
              <a:rPr lang="en">
                <a:solidFill>
                  <a:schemeClr val="dk1"/>
                </a:solidFill>
              </a:rPr>
              <a:t> iOS holds about 25-30% of the global mobile OS market.</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Premium Market:</a:t>
            </a:r>
            <a:r>
              <a:rPr lang="en">
                <a:solidFill>
                  <a:schemeClr val="dk1"/>
                </a:solidFill>
              </a:rPr>
              <a:t> Dominates the premium smartphone segment, with a strong presence in developed markets like North America, Europe, and parts of Asia.</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Device Consistency: </a:t>
            </a:r>
            <a:r>
              <a:rPr lang="en">
                <a:solidFill>
                  <a:schemeClr val="dk1"/>
                </a:solidFill>
              </a:rPr>
              <a:t>Limited to Apple devices, ensuring a consistent user experience across all devices.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between Android and iOS</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Development:</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Android: Open-source, customizable, supports a wide range of devices, but may require more effort to ensure compatibility across different manufacturers and versions.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iOS: Closed-source, less customizable, limited to Apple devices, offering a more controlled and uniform development environment.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Market Reach:</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Android: Broader reach across various price segments and regions.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iOS: Stronger presence in higher-income markets and among premium users.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User Experience:</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Android: Highly customizable, allowing users to personalize their devices extensively.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iOS: Consistent and streamlined user experience with a focus on simplicity and ease of use.</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Platforms</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Windows Phone:</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Overview: Developed by Microsoft, known for its unique tile-based interface.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Current Status: Discontinued in 2019 due to low market adoption and lack of developer support.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BlackBerry OS: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Overview: Once popular for its robust security features and physical keyboard.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Current Status: Transitioned to BlackBerry 10 and then to Android; largely phased out in the consumer market.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Others: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Tizen: Developed by Samsung for smart devices and wearables, with limited presence in the smartphone market.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Sailfish OS: Developed by Jolla, used in niche markets and for specific regional needs.</a:t>
            </a:r>
            <a:endParaRPr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1.4 Development Lifecycle</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Idea and Conceptualization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Planning and Requirement Analysis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Design (UI/UX)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Development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Testing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Maintenance and Updates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7"/>
          <p:cNvPicPr preferRelativeResize="0"/>
          <p:nvPr/>
        </p:nvPicPr>
        <p:blipFill>
          <a:blip r:embed="rId3">
            <a:alphaModFix/>
          </a:blip>
          <a:stretch>
            <a:fillRect/>
          </a:stretch>
        </p:blipFill>
        <p:spPr>
          <a:xfrm>
            <a:off x="448138" y="445025"/>
            <a:ext cx="8247724" cy="412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and Conceptualization</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Brainstorming:</a:t>
            </a:r>
            <a:r>
              <a:rPr lang="en">
                <a:solidFill>
                  <a:schemeClr val="dk1"/>
                </a:solidFill>
              </a:rPr>
              <a:t> Generate ideas based on user needs, market gaps, or innovative solutions.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Market Research:</a:t>
            </a:r>
            <a:r>
              <a:rPr lang="en">
                <a:solidFill>
                  <a:schemeClr val="dk1"/>
                </a:solidFill>
              </a:rPr>
              <a:t> Validate the idea by researching potential competitors, target audience, and market demand.</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Feasibility Study:</a:t>
            </a:r>
            <a:r>
              <a:rPr lang="en">
                <a:solidFill>
                  <a:schemeClr val="dk1"/>
                </a:solidFill>
              </a:rPr>
              <a:t> Assess technical feasibility, resource availability, and potential return on investment (ROI).</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 and Requirement Analysis</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Project Scope:</a:t>
            </a:r>
            <a:r>
              <a:rPr lang="en">
                <a:solidFill>
                  <a:schemeClr val="dk1"/>
                </a:solidFill>
              </a:rPr>
              <a:t> Define the project scope, objectives, and deliverables.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Requirement Gathering:</a:t>
            </a:r>
            <a:r>
              <a:rPr lang="en">
                <a:solidFill>
                  <a:schemeClr val="dk1"/>
                </a:solidFill>
              </a:rPr>
              <a:t> Collect detailed requirements from stakeholders through interviews, surveys, and workshops.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Technical Specifications:</a:t>
            </a:r>
            <a:r>
              <a:rPr lang="en">
                <a:solidFill>
                  <a:schemeClr val="dk1"/>
                </a:solidFill>
              </a:rPr>
              <a:t> Document the technical requirements, including platform, device compatibility, and technology stack.</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Project Plan:</a:t>
            </a:r>
            <a:r>
              <a:rPr lang="en">
                <a:solidFill>
                  <a:schemeClr val="dk1"/>
                </a:solidFill>
              </a:rPr>
              <a:t> Develop a project plan outlining timelines, milestones, and resource allocation.</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(UI/UX)</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Wireframing:</a:t>
            </a:r>
            <a:r>
              <a:rPr lang="en">
                <a:solidFill>
                  <a:schemeClr val="dk1"/>
                </a:solidFill>
              </a:rPr>
              <a:t> Create wireframes to visualize the app’s layout and structure.</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Prototyping:</a:t>
            </a:r>
            <a:r>
              <a:rPr lang="en">
                <a:solidFill>
                  <a:schemeClr val="dk1"/>
                </a:solidFill>
              </a:rPr>
              <a:t> Develop interactive prototypes to test the app’s flow and functionality.</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UI Design: </a:t>
            </a:r>
            <a:r>
              <a:rPr lang="en">
                <a:solidFill>
                  <a:schemeClr val="dk1"/>
                </a:solidFill>
              </a:rPr>
              <a:t>Design the user interface, focusing on aesthetics, branding, and user-friendly navigation.</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UX Design:</a:t>
            </a:r>
            <a:r>
              <a:rPr lang="en">
                <a:solidFill>
                  <a:schemeClr val="dk1"/>
                </a:solidFill>
              </a:rPr>
              <a:t> Ensure a seamless and intuitive user experience by focusing on user behavior, accessibility, and usability.</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Setup Environment:</a:t>
            </a:r>
            <a:r>
              <a:rPr lang="en">
                <a:solidFill>
                  <a:schemeClr val="dk1"/>
                </a:solidFill>
              </a:rPr>
              <a:t> Set up the development environment with necessary tools, libraries, and frameworks.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Front-end Development:</a:t>
            </a:r>
            <a:r>
              <a:rPr lang="en">
                <a:solidFill>
                  <a:schemeClr val="dk1"/>
                </a:solidFill>
              </a:rPr>
              <a:t> Code the user interface elements and implement design specifications.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Back-end Development:</a:t>
            </a:r>
            <a:r>
              <a:rPr lang="en">
                <a:solidFill>
                  <a:schemeClr val="dk1"/>
                </a:solidFill>
              </a:rPr>
              <a:t> Develop server-side logic, databases, and APIs to support app functionality.</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Integration:</a:t>
            </a:r>
            <a:r>
              <a:rPr lang="en">
                <a:solidFill>
                  <a:schemeClr val="dk1"/>
                </a:solidFill>
              </a:rPr>
              <a:t> Integrate front-end and back-end components, ensuring smooth data flow and functionality.</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Version Control:</a:t>
            </a:r>
            <a:r>
              <a:rPr lang="en">
                <a:solidFill>
                  <a:schemeClr val="dk1"/>
                </a:solidFill>
              </a:rPr>
              <a:t> Use version control systems (e.g., Git) to manage code changes and collaborate with the team.</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and Importance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rPr>
              <a:t>Definition: Mobile application development is the process of </a:t>
            </a:r>
            <a:r>
              <a:rPr b="1" lang="en">
                <a:solidFill>
                  <a:schemeClr val="dk1"/>
                </a:solidFill>
              </a:rPr>
              <a:t>creating software applications that run on mobile devices</a:t>
            </a:r>
            <a:r>
              <a:rPr lang="en">
                <a:solidFill>
                  <a:schemeClr val="dk1"/>
                </a:solidFill>
              </a:rPr>
              <a:t>, such as </a:t>
            </a:r>
            <a:r>
              <a:rPr b="1" lang="en">
                <a:solidFill>
                  <a:schemeClr val="dk1"/>
                </a:solidFill>
              </a:rPr>
              <a:t>smartphones and tablets</a:t>
            </a:r>
            <a:r>
              <a:rPr lang="en">
                <a:solidFill>
                  <a:schemeClr val="dk1"/>
                </a:solidFill>
              </a:rPr>
              <a:t>. These applications can be pre-installed on the device or downloaded and installed by the user from app stores or other mobile software distribution platforms.</a:t>
            </a:r>
            <a:endParaRPr>
              <a:solidFill>
                <a:schemeClr val="dk1"/>
              </a:solidFill>
            </a:endParaRPr>
          </a:p>
          <a:p>
            <a:pPr indent="0" lvl="0" marL="0" rtl="0" algn="just">
              <a:spcBef>
                <a:spcPts val="1200"/>
              </a:spcBef>
              <a:spcAft>
                <a:spcPts val="0"/>
              </a:spcAft>
              <a:buNone/>
            </a:pPr>
            <a:r>
              <a:t/>
            </a:r>
            <a:endParaRPr>
              <a:solidFill>
                <a:schemeClr val="dk1"/>
              </a:solidFill>
            </a:endParaRPr>
          </a:p>
          <a:p>
            <a:pPr indent="0" lvl="0" marL="0" rtl="0" algn="just">
              <a:spcBef>
                <a:spcPts val="1200"/>
              </a:spcBef>
              <a:spcAft>
                <a:spcPts val="1200"/>
              </a:spcAft>
              <a:buNone/>
            </a:pPr>
            <a:r>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Preparation:</a:t>
            </a:r>
            <a:r>
              <a:rPr lang="en">
                <a:solidFill>
                  <a:schemeClr val="dk1"/>
                </a:solidFill>
              </a:rPr>
              <a:t> Prepare the app for release by finalizing code, assets, and documentation.</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Submission: </a:t>
            </a:r>
            <a:r>
              <a:rPr lang="en">
                <a:solidFill>
                  <a:schemeClr val="dk1"/>
                </a:solidFill>
              </a:rPr>
              <a:t>Submit the app to relevant app stores (Google Play Store, Apple App Store) following their guidelines and requirements.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Approval:</a:t>
            </a:r>
            <a:r>
              <a:rPr lang="en">
                <a:solidFill>
                  <a:schemeClr val="dk1"/>
                </a:solidFill>
              </a:rPr>
              <a:t> Navigate the app store review process and address any feedback or issues.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Launch:</a:t>
            </a:r>
            <a:r>
              <a:rPr lang="en">
                <a:solidFill>
                  <a:schemeClr val="dk1"/>
                </a:solidFill>
              </a:rPr>
              <a:t> Release the app to the public, making it available for download and use.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Maintenance and Updates</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Monitoring:</a:t>
            </a:r>
            <a:r>
              <a:rPr lang="en">
                <a:solidFill>
                  <a:schemeClr val="dk1"/>
                </a:solidFill>
              </a:rPr>
              <a:t> Continuously monitor app performance, user feedback, and analytics.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Bug Fixes:</a:t>
            </a:r>
            <a:r>
              <a:rPr lang="en">
                <a:solidFill>
                  <a:schemeClr val="dk1"/>
                </a:solidFill>
              </a:rPr>
              <a:t> Address any issues or bugs reported by users promptly.</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Updates:</a:t>
            </a:r>
            <a:r>
              <a:rPr lang="en">
                <a:solidFill>
                  <a:schemeClr val="dk1"/>
                </a:solidFill>
              </a:rPr>
              <a:t> Regularly update the app with new features, improvements, and security patches.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User Support:</a:t>
            </a:r>
            <a:r>
              <a:rPr lang="en">
                <a:solidFill>
                  <a:schemeClr val="dk1"/>
                </a:solidFill>
              </a:rPr>
              <a:t> Provide ongoing support to users, addressing their queries and concerns.</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1.5. Key Considerations in Mobile App Development</a:t>
            </a:r>
            <a:endParaRPr sz="2500"/>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User Experience (UX)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Performance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Security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Cross-Platform Compatibility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Regular Updates</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Experience (UX)</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just">
              <a:spcBef>
                <a:spcPts val="0"/>
              </a:spcBef>
              <a:spcAft>
                <a:spcPts val="0"/>
              </a:spcAft>
              <a:buClr>
                <a:schemeClr val="dk1"/>
              </a:buClr>
              <a:buSzPct val="100000"/>
              <a:buChar char="●"/>
            </a:pPr>
            <a:r>
              <a:rPr b="1" lang="en">
                <a:solidFill>
                  <a:schemeClr val="dk1"/>
                </a:solidFill>
              </a:rPr>
              <a:t>Importance:</a:t>
            </a:r>
            <a:r>
              <a:rPr lang="en">
                <a:solidFill>
                  <a:schemeClr val="dk1"/>
                </a:solidFill>
              </a:rPr>
              <a:t> UX is critical for user satisfaction and retention. A well-designed UX ensures that the app is intuitive, easy to navigate, and enjoyable to use.</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Design Principles:</a:t>
            </a:r>
            <a:r>
              <a:rPr lang="en">
                <a:solidFill>
                  <a:schemeClr val="dk1"/>
                </a:solidFill>
              </a:rPr>
              <a:t> Follow principles of simplicity, consistency, and feedback. Ensure that the app’s design aligns with the user’s mental model and provides a seamless journey.</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User-Centered Design:</a:t>
            </a:r>
            <a:r>
              <a:rPr lang="en">
                <a:solidFill>
                  <a:schemeClr val="dk1"/>
                </a:solidFill>
              </a:rPr>
              <a:t> Conduct user research to understand user needs and preferences. Use personas, user stories, and scenarios to guide the design process.</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Accessibility:</a:t>
            </a:r>
            <a:r>
              <a:rPr lang="en">
                <a:solidFill>
                  <a:schemeClr val="dk1"/>
                </a:solidFill>
              </a:rPr>
              <a:t> Make the app accessible to all users, including those with disabilities. Implement features like screen readers, voice commands, and adjustable text sizes.</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255" name="Google Shape;25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Responsiveness:</a:t>
            </a:r>
            <a:r>
              <a:rPr lang="en">
                <a:solidFill>
                  <a:schemeClr val="dk1"/>
                </a:solidFill>
              </a:rPr>
              <a:t> Ensure the app responds quickly to user interactions. Optimize loading times and minimize latency.</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Efficiency: </a:t>
            </a:r>
            <a:r>
              <a:rPr lang="en">
                <a:solidFill>
                  <a:schemeClr val="dk1"/>
                </a:solidFill>
              </a:rPr>
              <a:t>Optimize the app’s resource usage, including CPU, memory, and battery. Avoid unnecessary background processes and heavy animations.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Scalability:</a:t>
            </a:r>
            <a:r>
              <a:rPr lang="en">
                <a:solidFill>
                  <a:schemeClr val="dk1"/>
                </a:solidFill>
              </a:rPr>
              <a:t> Design the app to handle a growing number of users and data. Use efficient algorithms and data structures, and optimize network calls.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Testing:</a:t>
            </a:r>
            <a:r>
              <a:rPr lang="en">
                <a:solidFill>
                  <a:schemeClr val="dk1"/>
                </a:solidFill>
              </a:rPr>
              <a:t> Conduct performance testing to identify and resolve bottlenecks. Use tools like profiling and monitoring to continuously assess performance.</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chemeClr val="dk1"/>
              </a:buClr>
              <a:buSzPts val="1800"/>
              <a:buChar char="●"/>
            </a:pPr>
            <a:r>
              <a:rPr b="1" lang="en">
                <a:solidFill>
                  <a:schemeClr val="dk1"/>
                </a:solidFill>
              </a:rPr>
              <a:t>Data Protection:</a:t>
            </a:r>
            <a:r>
              <a:rPr lang="en">
                <a:solidFill>
                  <a:schemeClr val="dk1"/>
                </a:solidFill>
              </a:rPr>
              <a:t> Implement strong encryption for data at rest and in transit. Ensure secure storage of sensitive information, like passwords and personal data.</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Authentication and Authorization:</a:t>
            </a:r>
            <a:r>
              <a:rPr lang="en">
                <a:solidFill>
                  <a:schemeClr val="dk1"/>
                </a:solidFill>
              </a:rPr>
              <a:t> Use secure authentication methods, such as OAuth or two-factor authentication (2FA). Ensure proper authorization controls to restrict access to sensitive features and data.</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Vulnerability Management:</a:t>
            </a:r>
            <a:r>
              <a:rPr lang="en">
                <a:solidFill>
                  <a:schemeClr val="dk1"/>
                </a:solidFill>
              </a:rPr>
              <a:t> Regularly scan the app for vulnerabilities and apply security patches promptly. Keep libraries and dependencies up to date.</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Compliance:</a:t>
            </a:r>
            <a:r>
              <a:rPr lang="en">
                <a:solidFill>
                  <a:schemeClr val="dk1"/>
                </a:solidFill>
              </a:rPr>
              <a:t> Adhere to relevant security standards and regulations, such as GDPR, HIPAA, and PCI-DSS. Ensure users' privacy and data protection are prioritized.</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Cross-Platform Compatibility</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Multiple Platforms:</a:t>
            </a:r>
            <a:r>
              <a:rPr lang="en">
                <a:solidFill>
                  <a:schemeClr val="dk1"/>
                </a:solidFill>
              </a:rPr>
              <a:t> Develop the app to work seamlessly across different platforms (iOS, Android, web). Use cross-platform frameworks like React Native or Flutter to streamline development.</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Consistent Experience:</a:t>
            </a:r>
            <a:r>
              <a:rPr lang="en">
                <a:solidFill>
                  <a:schemeClr val="dk1"/>
                </a:solidFill>
              </a:rPr>
              <a:t> Ensure a consistent user experience across platforms while adhering to each </a:t>
            </a:r>
            <a:r>
              <a:rPr lang="en">
                <a:solidFill>
                  <a:schemeClr val="dk1"/>
                </a:solidFill>
              </a:rPr>
              <a:t>platform</a:t>
            </a:r>
            <a:r>
              <a:rPr lang="en">
                <a:solidFill>
                  <a:schemeClr val="dk1"/>
                </a:solidFill>
              </a:rPr>
              <a:t> design guidelines.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Device Diversity:</a:t>
            </a:r>
            <a:r>
              <a:rPr lang="en">
                <a:solidFill>
                  <a:schemeClr val="dk1"/>
                </a:solidFill>
              </a:rPr>
              <a:t> Account for various screen sizes, resolutions, and hardware capabilities. Use responsive design techniques and test on multiple devices.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Adaptability:</a:t>
            </a:r>
            <a:r>
              <a:rPr lang="en">
                <a:solidFill>
                  <a:schemeClr val="dk1"/>
                </a:solidFill>
              </a:rPr>
              <a:t> Design the app to adapt to platform-specific features and capabilities. Implement platform-specific optimizations when necessary.</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Updates</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Continuous Improvement:</a:t>
            </a:r>
            <a:r>
              <a:rPr lang="en">
                <a:solidFill>
                  <a:schemeClr val="dk1"/>
                </a:solidFill>
              </a:rPr>
              <a:t> Regularly update the app to fix bugs, improve performance, and add new features. Use feedback from users to prioritize updates.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Security Patches: </a:t>
            </a:r>
            <a:r>
              <a:rPr lang="en">
                <a:solidFill>
                  <a:schemeClr val="dk1"/>
                </a:solidFill>
              </a:rPr>
              <a:t>Promptly release security updates to address vulnerabilities and protect users.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Compatibility:</a:t>
            </a:r>
            <a:r>
              <a:rPr lang="en">
                <a:solidFill>
                  <a:schemeClr val="dk1"/>
                </a:solidFill>
              </a:rPr>
              <a:t> Ensure the app remains compatible with new OS versions and device models. Test updates thoroughly before release.</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Communication:</a:t>
            </a:r>
            <a:r>
              <a:rPr lang="en">
                <a:solidFill>
                  <a:schemeClr val="dk1"/>
                </a:solidFill>
              </a:rPr>
              <a:t> Keep users informed about updates through release notes and notifications. Highlight new features and improvements to encourage adoption.</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5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2. </a:t>
            </a:r>
            <a:r>
              <a:rPr b="1" lang="en">
                <a:solidFill>
                  <a:schemeClr val="dk1"/>
                </a:solidFill>
              </a:rPr>
              <a:t>Native Mobile Application Development Frameworks</a:t>
            </a:r>
            <a:endParaRPr b="1">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85" name="Google Shape;28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800">
                <a:solidFill>
                  <a:schemeClr val="dk1"/>
                </a:solidFill>
              </a:rPr>
              <a:t>2.1. Overview of Native Development (10 minutes)</a:t>
            </a:r>
            <a:endParaRPr b="1" sz="800">
              <a:solidFill>
                <a:schemeClr val="dk1"/>
              </a:solidFill>
            </a:endParaRPr>
          </a:p>
          <a:p>
            <a:pPr indent="-279400" lvl="0" marL="457200" rtl="0" algn="l">
              <a:spcBef>
                <a:spcPts val="1200"/>
              </a:spcBef>
              <a:spcAft>
                <a:spcPts val="0"/>
              </a:spcAft>
              <a:buClr>
                <a:schemeClr val="dk1"/>
              </a:buClr>
              <a:buSzPts val="800"/>
              <a:buChar char="●"/>
            </a:pPr>
            <a:r>
              <a:rPr lang="en" sz="800">
                <a:solidFill>
                  <a:schemeClr val="dk1"/>
                </a:solidFill>
              </a:rPr>
              <a:t>Definition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Advantages and Disadvantages</a:t>
            </a:r>
            <a:endParaRPr sz="800">
              <a:solidFill>
                <a:schemeClr val="dk1"/>
              </a:solidFill>
            </a:endParaRPr>
          </a:p>
          <a:p>
            <a:pPr indent="0" lvl="0" marL="0" rtl="0" algn="l">
              <a:spcBef>
                <a:spcPts val="1400"/>
              </a:spcBef>
              <a:spcAft>
                <a:spcPts val="0"/>
              </a:spcAft>
              <a:buClr>
                <a:schemeClr val="dk1"/>
              </a:buClr>
              <a:buSzPts val="1100"/>
              <a:buFont typeface="Arial"/>
              <a:buNone/>
            </a:pPr>
            <a:r>
              <a:rPr b="1" lang="en" sz="800">
                <a:solidFill>
                  <a:schemeClr val="dk1"/>
                </a:solidFill>
              </a:rPr>
              <a:t>2.2. Android Development with Kotlin/Java (15 minutes)</a:t>
            </a:r>
            <a:endParaRPr b="1" sz="800">
              <a:solidFill>
                <a:schemeClr val="dk1"/>
              </a:solidFill>
            </a:endParaRPr>
          </a:p>
          <a:p>
            <a:pPr indent="-279400" lvl="0" marL="457200" rtl="0" algn="l">
              <a:spcBef>
                <a:spcPts val="1200"/>
              </a:spcBef>
              <a:spcAft>
                <a:spcPts val="0"/>
              </a:spcAft>
              <a:buClr>
                <a:schemeClr val="dk1"/>
              </a:buClr>
              <a:buSzPts val="800"/>
              <a:buChar char="●"/>
            </a:pPr>
            <a:r>
              <a:rPr lang="en" sz="800">
                <a:solidFill>
                  <a:schemeClr val="dk1"/>
                </a:solidFill>
              </a:rPr>
              <a:t>Development environment (Android Studio)</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Basics of Kotlin/Java</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Key components: Activities, Services, Broadcast Receivers, Content Providers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Example: Building a simple Android app</a:t>
            </a:r>
            <a:endParaRPr sz="800">
              <a:solidFill>
                <a:schemeClr val="dk1"/>
              </a:solidFill>
            </a:endParaRPr>
          </a:p>
          <a:p>
            <a:pPr indent="0" lvl="0" marL="0" rtl="0" algn="l">
              <a:spcBef>
                <a:spcPts val="1400"/>
              </a:spcBef>
              <a:spcAft>
                <a:spcPts val="0"/>
              </a:spcAft>
              <a:buClr>
                <a:schemeClr val="dk1"/>
              </a:buClr>
              <a:buSzPts val="1100"/>
              <a:buFont typeface="Arial"/>
              <a:buNone/>
            </a:pPr>
            <a:r>
              <a:rPr b="1" lang="en" sz="800">
                <a:solidFill>
                  <a:schemeClr val="dk1"/>
                </a:solidFill>
              </a:rPr>
              <a:t>2.3. iOS Development with Swift/Objective-C (15 minutes)</a:t>
            </a:r>
            <a:endParaRPr b="1" sz="800">
              <a:solidFill>
                <a:schemeClr val="dk1"/>
              </a:solidFill>
            </a:endParaRPr>
          </a:p>
          <a:p>
            <a:pPr indent="-279400" lvl="0" marL="457200" rtl="0" algn="l">
              <a:spcBef>
                <a:spcPts val="1200"/>
              </a:spcBef>
              <a:spcAft>
                <a:spcPts val="0"/>
              </a:spcAft>
              <a:buClr>
                <a:schemeClr val="dk1"/>
              </a:buClr>
              <a:buSzPts val="800"/>
              <a:buChar char="●"/>
            </a:pPr>
            <a:r>
              <a:rPr lang="en" sz="800">
                <a:solidFill>
                  <a:schemeClr val="dk1"/>
                </a:solidFill>
              </a:rPr>
              <a:t>Development environment (Xcode)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Basics of Swift/Objective-C</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Key components: View Controllers, Storyboards, SwiftUI</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Example: Building a simple iOS app</a:t>
            </a:r>
            <a:endParaRPr sz="800">
              <a:solidFill>
                <a:schemeClr val="dk1"/>
              </a:solidFill>
            </a:endParaRPr>
          </a:p>
          <a:p>
            <a:pPr indent="0" lvl="0" marL="0" rtl="0" algn="l">
              <a:spcBef>
                <a:spcPts val="1400"/>
              </a:spcBef>
              <a:spcAft>
                <a:spcPts val="0"/>
              </a:spcAft>
              <a:buClr>
                <a:schemeClr val="dk1"/>
              </a:buClr>
              <a:buSzPts val="1100"/>
              <a:buFont typeface="Arial"/>
              <a:buNone/>
            </a:pPr>
            <a:r>
              <a:rPr b="1" lang="en" sz="800">
                <a:solidFill>
                  <a:schemeClr val="dk1"/>
                </a:solidFill>
              </a:rPr>
              <a:t>2.4. Comparison of Android and iOS Development (10 minutes)</a:t>
            </a:r>
            <a:endParaRPr b="1" sz="800">
              <a:solidFill>
                <a:schemeClr val="dk1"/>
              </a:solidFill>
            </a:endParaRPr>
          </a:p>
          <a:p>
            <a:pPr indent="-279400" lvl="0" marL="457200" rtl="0" algn="l">
              <a:spcBef>
                <a:spcPts val="1200"/>
              </a:spcBef>
              <a:spcAft>
                <a:spcPts val="0"/>
              </a:spcAft>
              <a:buClr>
                <a:schemeClr val="dk1"/>
              </a:buClr>
              <a:buSzPts val="800"/>
              <a:buChar char="●"/>
            </a:pPr>
            <a:r>
              <a:rPr lang="en" sz="800">
                <a:solidFill>
                  <a:schemeClr val="dk1"/>
                </a:solidFill>
              </a:rPr>
              <a:t>Language differences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Tooling</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Ecosystem</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User base and market considerations</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Clr>
                <a:schemeClr val="dk1"/>
              </a:buClr>
              <a:buSzPts val="1800"/>
              <a:buChar char="●"/>
            </a:pPr>
            <a:r>
              <a:rPr b="1" lang="en">
                <a:solidFill>
                  <a:schemeClr val="dk1"/>
                </a:solidFill>
              </a:rPr>
              <a:t>User Engagement:</a:t>
            </a:r>
            <a:r>
              <a:rPr lang="en">
                <a:solidFill>
                  <a:schemeClr val="dk1"/>
                </a:solidFill>
              </a:rPr>
              <a:t> Mobile apps provide a </a:t>
            </a:r>
            <a:r>
              <a:rPr b="1" lang="en">
                <a:solidFill>
                  <a:schemeClr val="dk1"/>
                </a:solidFill>
              </a:rPr>
              <a:t>personalized user experience</a:t>
            </a:r>
            <a:r>
              <a:rPr lang="en">
                <a:solidFill>
                  <a:schemeClr val="dk1"/>
                </a:solidFill>
              </a:rPr>
              <a:t>, enhancing customer engagement and satisfaction.</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Accessibility:</a:t>
            </a:r>
            <a:r>
              <a:rPr lang="en">
                <a:solidFill>
                  <a:schemeClr val="dk1"/>
                </a:solidFill>
              </a:rPr>
              <a:t> Apps offer users the </a:t>
            </a:r>
            <a:r>
              <a:rPr b="1" lang="en">
                <a:solidFill>
                  <a:schemeClr val="dk1"/>
                </a:solidFill>
              </a:rPr>
              <a:t>ability to access services and information</a:t>
            </a:r>
            <a:r>
              <a:rPr lang="en">
                <a:solidFill>
                  <a:schemeClr val="dk1"/>
                </a:solidFill>
              </a:rPr>
              <a:t> anytime, anywhere.</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Business Growth:</a:t>
            </a:r>
            <a:r>
              <a:rPr lang="en">
                <a:solidFill>
                  <a:schemeClr val="dk1"/>
                </a:solidFill>
              </a:rPr>
              <a:t> Mobile apps can drive business growth by reaching a l</a:t>
            </a:r>
            <a:r>
              <a:rPr b="1" lang="en">
                <a:solidFill>
                  <a:schemeClr val="dk1"/>
                </a:solidFill>
              </a:rPr>
              <a:t>arger audience, improving customer service, and generating new revenue</a:t>
            </a:r>
            <a:r>
              <a:rPr lang="en">
                <a:solidFill>
                  <a:schemeClr val="dk1"/>
                </a:solidFill>
              </a:rPr>
              <a:t> streams.</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Innovation:</a:t>
            </a:r>
            <a:r>
              <a:rPr lang="en">
                <a:solidFill>
                  <a:schemeClr val="dk1"/>
                </a:solidFill>
              </a:rPr>
              <a:t> Apps are at the forefront of technological innovation, incorporating features like augmented reality (AR), virtual reality (VR), and artificial intelligence (AI).</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Efficiency:</a:t>
            </a:r>
            <a:r>
              <a:rPr lang="en">
                <a:solidFill>
                  <a:schemeClr val="dk1"/>
                </a:solidFill>
              </a:rPr>
              <a:t> They streamline operations and processes, making it easier for businesses to manage their resources and communicate with customers.</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Definition</a:t>
            </a:r>
            <a:endParaRPr sz="2000"/>
          </a:p>
        </p:txBody>
      </p:sp>
      <p:sp>
        <p:nvSpPr>
          <p:cNvPr id="291" name="Google Shape;29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Native Development:</a:t>
            </a:r>
            <a:r>
              <a:rPr lang="en">
                <a:solidFill>
                  <a:schemeClr val="dk1"/>
                </a:solidFill>
              </a:rPr>
              <a:t> Native development refers to the process of creating mobile applications specifically for a particular operating system (OS) using the native programming languages and tools provided by the OS vendor.</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For Android:</a:t>
            </a:r>
            <a:r>
              <a:rPr lang="en">
                <a:solidFill>
                  <a:schemeClr val="dk1"/>
                </a:solidFill>
              </a:rPr>
              <a:t> Apps are developed using Java or Kotlin and tools like Android Studio.</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For iOS:</a:t>
            </a:r>
            <a:r>
              <a:rPr lang="en">
                <a:solidFill>
                  <a:schemeClr val="dk1"/>
                </a:solidFill>
              </a:rPr>
              <a:t> Apps are developed using Swift or Objective-C and tools like Xcode.</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297" name="Google Shape;29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just">
              <a:spcBef>
                <a:spcPts val="0"/>
              </a:spcBef>
              <a:spcAft>
                <a:spcPts val="0"/>
              </a:spcAft>
              <a:buClr>
                <a:schemeClr val="dk1"/>
              </a:buClr>
              <a:buSzPct val="100000"/>
              <a:buChar char="●"/>
            </a:pPr>
            <a:r>
              <a:rPr b="1" lang="en">
                <a:solidFill>
                  <a:schemeClr val="dk1"/>
                </a:solidFill>
              </a:rPr>
              <a:t>Performance:</a:t>
            </a:r>
            <a:r>
              <a:rPr lang="en">
                <a:solidFill>
                  <a:schemeClr val="dk1"/>
                </a:solidFill>
              </a:rPr>
              <a:t> Native apps are optimized for the specific OS, leading to superior performance and responsiveness compared to cross-platform or web apps. They can fully utilize the device’s hardware and OS features.</a:t>
            </a:r>
            <a:endParaRPr>
              <a:solidFill>
                <a:schemeClr val="dk1"/>
              </a:solidFill>
            </a:endParaRPr>
          </a:p>
          <a:p>
            <a:pPr indent="0" lvl="0" marL="457200" rtl="0" algn="just">
              <a:spcBef>
                <a:spcPts val="1200"/>
              </a:spcBef>
              <a:spcAft>
                <a:spcPts val="0"/>
              </a:spcAft>
              <a:buNone/>
            </a:pPr>
            <a:r>
              <a:rPr lang="en">
                <a:solidFill>
                  <a:schemeClr val="dk1"/>
                </a:solidFill>
              </a:rPr>
              <a:t>Example: Games or apps requiring high computational power, like augmented reality (AR) apps, benefit from the high performance of native development.</a:t>
            </a:r>
            <a:endParaRPr>
              <a:solidFill>
                <a:schemeClr val="dk1"/>
              </a:solidFill>
            </a:endParaRPr>
          </a:p>
          <a:p>
            <a:pPr indent="-308610" lvl="0" marL="457200" rtl="0" algn="just">
              <a:spcBef>
                <a:spcPts val="1200"/>
              </a:spcBef>
              <a:spcAft>
                <a:spcPts val="0"/>
              </a:spcAft>
              <a:buClr>
                <a:schemeClr val="dk1"/>
              </a:buClr>
              <a:buSzPct val="100000"/>
              <a:buChar char="●"/>
            </a:pPr>
            <a:r>
              <a:rPr b="1" lang="en">
                <a:solidFill>
                  <a:schemeClr val="dk1"/>
                </a:solidFill>
              </a:rPr>
              <a:t>User Experience:</a:t>
            </a:r>
            <a:r>
              <a:rPr lang="en">
                <a:solidFill>
                  <a:schemeClr val="dk1"/>
                </a:solidFill>
              </a:rPr>
              <a:t> Native apps provide a better user experience as they follow the OS’s design guidelines and standards, ensuring consistency with the platform's UI/UX.</a:t>
            </a:r>
            <a:endParaRPr>
              <a:solidFill>
                <a:schemeClr val="dk1"/>
              </a:solidFill>
            </a:endParaRPr>
          </a:p>
          <a:p>
            <a:pPr indent="0" lvl="0" marL="457200" rtl="0" algn="just">
              <a:spcBef>
                <a:spcPts val="1200"/>
              </a:spcBef>
              <a:spcAft>
                <a:spcPts val="0"/>
              </a:spcAft>
              <a:buNone/>
            </a:pPr>
            <a:r>
              <a:rPr lang="en">
                <a:solidFill>
                  <a:schemeClr val="dk1"/>
                </a:solidFill>
              </a:rPr>
              <a:t>Example: Navigation patterns, gestures, and UI elements feel more intuitive and familiar to users of the platform.</a:t>
            </a:r>
            <a:endParaRPr>
              <a:solidFill>
                <a:schemeClr val="dk1"/>
              </a:solidFill>
            </a:endParaRPr>
          </a:p>
          <a:p>
            <a:pPr indent="-308610" lvl="0" marL="457200" rtl="0" algn="just">
              <a:spcBef>
                <a:spcPts val="1200"/>
              </a:spcBef>
              <a:spcAft>
                <a:spcPts val="0"/>
              </a:spcAft>
              <a:buClr>
                <a:schemeClr val="dk1"/>
              </a:buClr>
              <a:buSzPct val="100000"/>
              <a:buChar char="●"/>
            </a:pPr>
            <a:r>
              <a:rPr b="1" lang="en">
                <a:solidFill>
                  <a:schemeClr val="dk1"/>
                </a:solidFill>
              </a:rPr>
              <a:t>Access to Device Features:</a:t>
            </a:r>
            <a:r>
              <a:rPr lang="en">
                <a:solidFill>
                  <a:schemeClr val="dk1"/>
                </a:solidFill>
              </a:rPr>
              <a:t> Native development allows direct access to the full range of device features, such as the camera, GPS, microphone, accelerometer, and more.</a:t>
            </a:r>
            <a:endParaRPr>
              <a:solidFill>
                <a:schemeClr val="dk1"/>
              </a:solidFill>
            </a:endParaRPr>
          </a:p>
          <a:p>
            <a:pPr indent="0" lvl="0" marL="457200" rtl="0" algn="just">
              <a:spcBef>
                <a:spcPts val="1200"/>
              </a:spcBef>
              <a:spcAft>
                <a:spcPts val="1200"/>
              </a:spcAft>
              <a:buNone/>
            </a:pPr>
            <a:r>
              <a:rPr lang="en">
                <a:solidFill>
                  <a:schemeClr val="dk1"/>
                </a:solidFill>
              </a:rPr>
              <a:t>Example: An app needing deep integration with device capabilities, like a fitness tracker using sensors and GPS, can leverage native development.</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Clr>
                <a:schemeClr val="dk1"/>
              </a:buClr>
              <a:buSzPts val="1800"/>
              <a:buChar char="●"/>
            </a:pPr>
            <a:r>
              <a:rPr b="1" lang="en">
                <a:solidFill>
                  <a:schemeClr val="dk1"/>
                </a:solidFill>
              </a:rPr>
              <a:t>Security: </a:t>
            </a:r>
            <a:r>
              <a:rPr lang="en">
                <a:solidFill>
                  <a:schemeClr val="dk1"/>
                </a:solidFill>
              </a:rPr>
              <a:t>Native apps benefit from the security features of the OS, such as encryption and built-in security protocols. They also have more robust access controls.</a:t>
            </a:r>
            <a:endParaRPr>
              <a:solidFill>
                <a:schemeClr val="dk1"/>
              </a:solidFill>
            </a:endParaRPr>
          </a:p>
          <a:p>
            <a:pPr indent="0" lvl="0" marL="457200" rtl="0" algn="just">
              <a:spcBef>
                <a:spcPts val="1200"/>
              </a:spcBef>
              <a:spcAft>
                <a:spcPts val="0"/>
              </a:spcAft>
              <a:buClr>
                <a:schemeClr val="dk1"/>
              </a:buClr>
              <a:buSzPts val="1100"/>
              <a:buFont typeface="Arial"/>
              <a:buNone/>
            </a:pPr>
            <a:r>
              <a:rPr lang="en">
                <a:solidFill>
                  <a:schemeClr val="dk1"/>
                </a:solidFill>
              </a:rPr>
              <a:t>Example: Banking and financial apps often prefer native development for enhanced security measures.</a:t>
            </a:r>
            <a:endParaRPr>
              <a:solidFill>
                <a:schemeClr val="dk1"/>
              </a:solidFill>
            </a:endParaRPr>
          </a:p>
          <a:p>
            <a:pPr indent="-342900" lvl="0" marL="457200" rtl="0" algn="just">
              <a:spcBef>
                <a:spcPts val="1200"/>
              </a:spcBef>
              <a:spcAft>
                <a:spcPts val="0"/>
              </a:spcAft>
              <a:buClr>
                <a:schemeClr val="dk1"/>
              </a:buClr>
              <a:buSzPts val="1800"/>
              <a:buChar char="●"/>
            </a:pPr>
            <a:r>
              <a:rPr b="1" lang="en">
                <a:solidFill>
                  <a:schemeClr val="dk1"/>
                </a:solidFill>
              </a:rPr>
              <a:t>Stability and Reliability: </a:t>
            </a:r>
            <a:r>
              <a:rPr lang="en">
                <a:solidFill>
                  <a:schemeClr val="dk1"/>
                </a:solidFill>
              </a:rPr>
              <a:t>Native apps are typically more stable and reliable as they are built and optimized for a specific platform.</a:t>
            </a:r>
            <a:endParaRPr>
              <a:solidFill>
                <a:schemeClr val="dk1"/>
              </a:solidFill>
            </a:endParaRPr>
          </a:p>
          <a:p>
            <a:pPr indent="0" lvl="0" marL="457200" rtl="0" algn="just">
              <a:spcBef>
                <a:spcPts val="1200"/>
              </a:spcBef>
              <a:spcAft>
                <a:spcPts val="1200"/>
              </a:spcAft>
              <a:buClr>
                <a:schemeClr val="dk1"/>
              </a:buClr>
              <a:buSzPts val="1100"/>
              <a:buFont typeface="Arial"/>
              <a:buNone/>
            </a:pPr>
            <a:r>
              <a:rPr lang="en">
                <a:solidFill>
                  <a:schemeClr val="dk1"/>
                </a:solidFill>
              </a:rPr>
              <a:t>Example: Apps requiring high reliability and minimal crashes, such as professional communication tools, can ensure a more stable user experience.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309" name="Google Shape;30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Higher Development Costs:</a:t>
            </a:r>
            <a:r>
              <a:rPr lang="en" sz="1500">
                <a:solidFill>
                  <a:schemeClr val="dk1"/>
                </a:solidFill>
              </a:rPr>
              <a:t> Developing native apps for multiple platforms (e.g., iOS and Android) requires separate codebases and development teams, leading to higher costs and resource requirements.</a:t>
            </a:r>
            <a:endParaRPr sz="1500">
              <a:solidFill>
                <a:schemeClr val="dk1"/>
              </a:solidFill>
            </a:endParaRPr>
          </a:p>
          <a:p>
            <a:pPr indent="0" lvl="0" marL="457200" rtl="0" algn="l">
              <a:spcBef>
                <a:spcPts val="1200"/>
              </a:spcBef>
              <a:spcAft>
                <a:spcPts val="0"/>
              </a:spcAft>
              <a:buNone/>
            </a:pPr>
            <a:r>
              <a:rPr lang="en" sz="1500">
                <a:solidFill>
                  <a:schemeClr val="dk1"/>
                </a:solidFill>
              </a:rPr>
              <a:t>Example: A company developing an app for both iOS and Android needs to invest in two separate development processes.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Longer Development Time: </a:t>
            </a:r>
            <a:r>
              <a:rPr lang="en" sz="1500">
                <a:solidFill>
                  <a:schemeClr val="dk1"/>
                </a:solidFill>
              </a:rPr>
              <a:t>Native development for multiple platforms takes more time compared to cross-platform development due to the need for separate coding, testing, and maintenance.</a:t>
            </a:r>
            <a:endParaRPr sz="1500">
              <a:solidFill>
                <a:schemeClr val="dk1"/>
              </a:solidFill>
            </a:endParaRPr>
          </a:p>
          <a:p>
            <a:pPr indent="0" lvl="0" marL="457200" rtl="0" algn="l">
              <a:spcBef>
                <a:spcPts val="1200"/>
              </a:spcBef>
              <a:spcAft>
                <a:spcPts val="0"/>
              </a:spcAft>
              <a:buNone/>
            </a:pPr>
            <a:r>
              <a:rPr lang="en" sz="1500">
                <a:solidFill>
                  <a:schemeClr val="dk1"/>
                </a:solidFill>
              </a:rPr>
              <a:t>Example: Launching an app simultaneously on iOS and Android may face delays as each version goes through its development cycle.</a:t>
            </a:r>
            <a:endParaRPr sz="1500">
              <a:solidFill>
                <a:schemeClr val="dk1"/>
              </a:solidFill>
            </a:endParaRPr>
          </a:p>
          <a:p>
            <a:pPr indent="0" lvl="0" marL="457200" rtl="0" algn="l">
              <a:spcBef>
                <a:spcPts val="1200"/>
              </a:spcBef>
              <a:spcAft>
                <a:spcPts val="1200"/>
              </a:spcAft>
              <a:buNone/>
            </a:pPr>
            <a:r>
              <a:t/>
            </a:r>
            <a:endParaRPr sz="15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Maintenance and Updates: </a:t>
            </a:r>
            <a:r>
              <a:rPr lang="en" sz="1300">
                <a:solidFill>
                  <a:schemeClr val="dk1"/>
                </a:solidFill>
              </a:rPr>
              <a:t>Maintaining and updating native apps requires separate efforts for each platform, doubling the workload for bug fixes, feature enhancements, and compatibility updates.</a:t>
            </a:r>
            <a:endParaRPr sz="1300">
              <a:solidFill>
                <a:schemeClr val="dk1"/>
              </a:solidFill>
            </a:endParaRPr>
          </a:p>
          <a:p>
            <a:pPr indent="0" lvl="0" marL="457200" rtl="0" algn="l">
              <a:spcBef>
                <a:spcPts val="1200"/>
              </a:spcBef>
              <a:spcAft>
                <a:spcPts val="0"/>
              </a:spcAft>
              <a:buClr>
                <a:schemeClr val="dk1"/>
              </a:buClr>
              <a:buSzPts val="1100"/>
              <a:buFont typeface="Arial"/>
              <a:buNone/>
            </a:pPr>
            <a:r>
              <a:rPr lang="en" sz="1300">
                <a:solidFill>
                  <a:schemeClr val="dk1"/>
                </a:solidFill>
              </a:rPr>
              <a:t>Example: A bug found in the iOS version of an app needs to be fixed independently of the Android version, increasing the maintenance effort.</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Platform Dependency:</a:t>
            </a:r>
            <a:r>
              <a:rPr lang="en" sz="1300">
                <a:solidFill>
                  <a:schemeClr val="dk1"/>
                </a:solidFill>
              </a:rPr>
              <a:t> Native apps are dependent on the platform's tools and languages, limiting flexibility and requiring developers to stay updated with each platform's changes and updates.</a:t>
            </a:r>
            <a:endParaRPr sz="1300">
              <a:solidFill>
                <a:schemeClr val="dk1"/>
              </a:solidFill>
            </a:endParaRPr>
          </a:p>
          <a:p>
            <a:pPr indent="0" lvl="0" marL="457200" rtl="0" algn="l">
              <a:spcBef>
                <a:spcPts val="1200"/>
              </a:spcBef>
              <a:spcAft>
                <a:spcPts val="0"/>
              </a:spcAft>
              <a:buClr>
                <a:schemeClr val="dk1"/>
              </a:buClr>
              <a:buSzPts val="1100"/>
              <a:buFont typeface="Arial"/>
              <a:buNone/>
            </a:pPr>
            <a:r>
              <a:rPr lang="en" sz="1300">
                <a:solidFill>
                  <a:schemeClr val="dk1"/>
                </a:solidFill>
              </a:rPr>
              <a:t>Example: Developers need to learn and keep up with updates in Swift/Objective-C for iOS and Kotlin/Java for Android.</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Market Reach: </a:t>
            </a:r>
            <a:r>
              <a:rPr lang="en" sz="1300">
                <a:solidFill>
                  <a:schemeClr val="dk1"/>
                </a:solidFill>
              </a:rPr>
              <a:t>Developing for only one platform (due to resource constraints) may limit the app's market reach and potential user base.</a:t>
            </a:r>
            <a:endParaRPr sz="1300">
              <a:solidFill>
                <a:schemeClr val="dk1"/>
              </a:solidFill>
            </a:endParaRPr>
          </a:p>
          <a:p>
            <a:pPr indent="0" lvl="0" marL="457200" rtl="0" algn="l">
              <a:spcBef>
                <a:spcPts val="1200"/>
              </a:spcBef>
              <a:spcAft>
                <a:spcPts val="0"/>
              </a:spcAft>
              <a:buClr>
                <a:schemeClr val="dk1"/>
              </a:buClr>
              <a:buSzPts val="1100"/>
              <a:buFont typeface="Arial"/>
              <a:buNone/>
            </a:pPr>
            <a:r>
              <a:rPr lang="en" sz="1300">
                <a:solidFill>
                  <a:schemeClr val="dk1"/>
                </a:solidFill>
              </a:rPr>
              <a:t>Example: An app developed only for iOS might miss out on the large user base of Android, and vice versa.</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321" name="Google Shape;32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2.2. Android Development with Kotlin/Java</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Development environment (Android Studio)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Basics of Kotlin/Java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Key components: Activities, Services, Broadcast Receivers, Content Providers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Building a simple Android app</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Android Development with Kotlin/Java</a:t>
            </a:r>
            <a:endParaRPr/>
          </a:p>
        </p:txBody>
      </p:sp>
      <p:sp>
        <p:nvSpPr>
          <p:cNvPr id="327" name="Google Shape;32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Char char="●"/>
            </a:pPr>
            <a:r>
              <a:rPr b="1" lang="en" sz="1200">
                <a:solidFill>
                  <a:schemeClr val="dk1"/>
                </a:solidFill>
              </a:rPr>
              <a:t>Development Environment (Android Studio)</a:t>
            </a:r>
            <a:endParaRPr b="1" sz="1200">
              <a:solidFill>
                <a:schemeClr val="dk1"/>
              </a:solidFill>
            </a:endParaRPr>
          </a:p>
          <a:p>
            <a:pPr indent="-304800" lvl="1" marL="914400" rtl="0" algn="just">
              <a:spcBef>
                <a:spcPts val="0"/>
              </a:spcBef>
              <a:spcAft>
                <a:spcPts val="0"/>
              </a:spcAft>
              <a:buClr>
                <a:schemeClr val="dk1"/>
              </a:buClr>
              <a:buSzPts val="1200"/>
              <a:buChar char="○"/>
            </a:pPr>
            <a:r>
              <a:rPr b="1" lang="en" sz="1200">
                <a:solidFill>
                  <a:schemeClr val="dk1"/>
                </a:solidFill>
              </a:rPr>
              <a:t>Overview:</a:t>
            </a:r>
            <a:r>
              <a:rPr lang="en" sz="1200">
                <a:solidFill>
                  <a:schemeClr val="dk1"/>
                </a:solidFill>
              </a:rPr>
              <a:t> Android Studio is the official Integrated Development Environment (IDE) for Android development, based on IntelliJ IDEA. It provides a comprehensive suite of tools for developing, testing, and debugging Android applications.</a:t>
            </a:r>
            <a:endParaRPr sz="1200">
              <a:solidFill>
                <a:schemeClr val="dk1"/>
              </a:solidFill>
            </a:endParaRPr>
          </a:p>
          <a:p>
            <a:pPr indent="-304800" lvl="1" marL="914400" rtl="0" algn="just">
              <a:spcBef>
                <a:spcPts val="0"/>
              </a:spcBef>
              <a:spcAft>
                <a:spcPts val="0"/>
              </a:spcAft>
              <a:buClr>
                <a:schemeClr val="dk1"/>
              </a:buClr>
              <a:buSzPts val="1200"/>
              <a:buChar char="○"/>
            </a:pPr>
            <a:r>
              <a:rPr b="1" lang="en" sz="1200">
                <a:solidFill>
                  <a:schemeClr val="dk1"/>
                </a:solidFill>
              </a:rPr>
              <a:t>Download and Installation:</a:t>
            </a:r>
            <a:r>
              <a:rPr lang="en" sz="1200">
                <a:solidFill>
                  <a:schemeClr val="dk1"/>
                </a:solidFill>
              </a:rPr>
              <a:t> Available for Windows, macOS, and Linux. Download from the official Android developer website.</a:t>
            </a:r>
            <a:endParaRPr sz="1200">
              <a:solidFill>
                <a:schemeClr val="dk1"/>
              </a:solidFill>
            </a:endParaRPr>
          </a:p>
          <a:p>
            <a:pPr indent="-304800" lvl="1" marL="914400" rtl="0" algn="just">
              <a:spcBef>
                <a:spcPts val="0"/>
              </a:spcBef>
              <a:spcAft>
                <a:spcPts val="0"/>
              </a:spcAft>
              <a:buClr>
                <a:schemeClr val="dk1"/>
              </a:buClr>
              <a:buSzPts val="1200"/>
              <a:buChar char="○"/>
            </a:pPr>
            <a:r>
              <a:rPr b="1" lang="en" sz="1200">
                <a:solidFill>
                  <a:schemeClr val="dk1"/>
                </a:solidFill>
              </a:rPr>
              <a:t>Key Features:</a:t>
            </a:r>
            <a:endParaRPr b="1" sz="1200">
              <a:solidFill>
                <a:schemeClr val="dk1"/>
              </a:solidFill>
            </a:endParaRPr>
          </a:p>
          <a:p>
            <a:pPr indent="-304800" lvl="2" marL="1371600" rtl="0" algn="just">
              <a:spcBef>
                <a:spcPts val="0"/>
              </a:spcBef>
              <a:spcAft>
                <a:spcPts val="0"/>
              </a:spcAft>
              <a:buClr>
                <a:schemeClr val="dk1"/>
              </a:buClr>
              <a:buSzPts val="1200"/>
              <a:buChar char="■"/>
            </a:pPr>
            <a:r>
              <a:rPr b="1" lang="en" sz="1200">
                <a:solidFill>
                  <a:schemeClr val="dk1"/>
                </a:solidFill>
              </a:rPr>
              <a:t>Code Editor:</a:t>
            </a:r>
            <a:r>
              <a:rPr lang="en" sz="1200">
                <a:solidFill>
                  <a:schemeClr val="dk1"/>
                </a:solidFill>
              </a:rPr>
              <a:t> Supports Kotlin and Java, with intelligent code completion, refactoring, and linting tools.</a:t>
            </a:r>
            <a:endParaRPr sz="1200">
              <a:solidFill>
                <a:schemeClr val="dk1"/>
              </a:solidFill>
            </a:endParaRPr>
          </a:p>
          <a:p>
            <a:pPr indent="-304800" lvl="2" marL="1371600" rtl="0" algn="just">
              <a:spcBef>
                <a:spcPts val="0"/>
              </a:spcBef>
              <a:spcAft>
                <a:spcPts val="0"/>
              </a:spcAft>
              <a:buClr>
                <a:schemeClr val="dk1"/>
              </a:buClr>
              <a:buSzPts val="1200"/>
              <a:buChar char="■"/>
            </a:pPr>
            <a:r>
              <a:rPr b="1" lang="en" sz="1200">
                <a:solidFill>
                  <a:schemeClr val="dk1"/>
                </a:solidFill>
              </a:rPr>
              <a:t>Layout Editor:</a:t>
            </a:r>
            <a:r>
              <a:rPr lang="en" sz="1200">
                <a:solidFill>
                  <a:schemeClr val="dk1"/>
                </a:solidFill>
              </a:rPr>
              <a:t> A drag-and-drop interface for designing app layouts, allowing real-time previews on different screen sizes and devices.</a:t>
            </a:r>
            <a:endParaRPr sz="1200">
              <a:solidFill>
                <a:schemeClr val="dk1"/>
              </a:solidFill>
            </a:endParaRPr>
          </a:p>
          <a:p>
            <a:pPr indent="-304800" lvl="2" marL="1371600" rtl="0" algn="just">
              <a:spcBef>
                <a:spcPts val="0"/>
              </a:spcBef>
              <a:spcAft>
                <a:spcPts val="0"/>
              </a:spcAft>
              <a:buClr>
                <a:schemeClr val="dk1"/>
              </a:buClr>
              <a:buSzPts val="1200"/>
              <a:buChar char="■"/>
            </a:pPr>
            <a:r>
              <a:rPr b="1" lang="en" sz="1200">
                <a:solidFill>
                  <a:schemeClr val="dk1"/>
                </a:solidFill>
              </a:rPr>
              <a:t>Emulator: </a:t>
            </a:r>
            <a:r>
              <a:rPr lang="en" sz="1200">
                <a:solidFill>
                  <a:schemeClr val="dk1"/>
                </a:solidFill>
              </a:rPr>
              <a:t>Built-in Android Emulator for testing apps on various virtual devices.</a:t>
            </a:r>
            <a:endParaRPr sz="1200">
              <a:solidFill>
                <a:schemeClr val="dk1"/>
              </a:solidFill>
            </a:endParaRPr>
          </a:p>
          <a:p>
            <a:pPr indent="-304800" lvl="2" marL="1371600" rtl="0" algn="just">
              <a:spcBef>
                <a:spcPts val="0"/>
              </a:spcBef>
              <a:spcAft>
                <a:spcPts val="0"/>
              </a:spcAft>
              <a:buClr>
                <a:schemeClr val="dk1"/>
              </a:buClr>
              <a:buSzPts val="1200"/>
              <a:buChar char="■"/>
            </a:pPr>
            <a:r>
              <a:rPr b="1" lang="en" sz="1200">
                <a:solidFill>
                  <a:schemeClr val="dk1"/>
                </a:solidFill>
              </a:rPr>
              <a:t>Build System: </a:t>
            </a:r>
            <a:r>
              <a:rPr lang="en" sz="1200">
                <a:solidFill>
                  <a:schemeClr val="dk1"/>
                </a:solidFill>
              </a:rPr>
              <a:t>Uses Gradle for project automation and dependency management.</a:t>
            </a:r>
            <a:endParaRPr sz="1200">
              <a:solidFill>
                <a:schemeClr val="dk1"/>
              </a:solidFill>
            </a:endParaRPr>
          </a:p>
          <a:p>
            <a:pPr indent="-304800" lvl="2" marL="1371600" rtl="0" algn="just">
              <a:spcBef>
                <a:spcPts val="0"/>
              </a:spcBef>
              <a:spcAft>
                <a:spcPts val="0"/>
              </a:spcAft>
              <a:buClr>
                <a:schemeClr val="dk1"/>
              </a:buClr>
              <a:buSzPts val="1200"/>
              <a:buChar char="■"/>
            </a:pPr>
            <a:r>
              <a:rPr b="1" lang="en" sz="1200">
                <a:solidFill>
                  <a:schemeClr val="dk1"/>
                </a:solidFill>
              </a:rPr>
              <a:t>Debugging and Testing Tools:</a:t>
            </a:r>
            <a:r>
              <a:rPr lang="en" sz="1200">
                <a:solidFill>
                  <a:schemeClr val="dk1"/>
                </a:solidFill>
              </a:rPr>
              <a:t> Includes a debugger, profiler, and various testing frameworks (JUnit, Espresso).</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333" name="Google Shape;33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2.3. iOS Development with Swift/Objective-C</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Development environment (Xcode)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Basics of Swift/Objective-C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Key components: View Controllers, Storyboards, SwiftUI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Building a simple iOS app</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9" name="Google Shape;33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Clr>
                <a:schemeClr val="dk1"/>
              </a:buClr>
              <a:buSzPct val="100000"/>
              <a:buChar char="●"/>
            </a:pPr>
            <a:r>
              <a:rPr b="1" lang="en">
                <a:solidFill>
                  <a:schemeClr val="dk1"/>
                </a:solidFill>
              </a:rPr>
              <a:t>Development Environment (Xcode)</a:t>
            </a:r>
            <a:endParaRPr b="1">
              <a:solidFill>
                <a:schemeClr val="dk1"/>
              </a:solidFill>
            </a:endParaRPr>
          </a:p>
          <a:p>
            <a:pPr indent="0" lvl="0" marL="457200" rtl="0" algn="l">
              <a:spcBef>
                <a:spcPts val="1200"/>
              </a:spcBef>
              <a:spcAft>
                <a:spcPts val="0"/>
              </a:spcAft>
              <a:buNone/>
            </a:pPr>
            <a:r>
              <a:rPr lang="en">
                <a:solidFill>
                  <a:schemeClr val="dk1"/>
                </a:solidFill>
              </a:rPr>
              <a:t>Overview: Xcode is the official Integrated Development Environment (IDE) for iOS development, provided by Apple. It includes a suite of tools for developing, testing, and debugging iOS applications.</a:t>
            </a:r>
            <a:endParaRPr>
              <a:solidFill>
                <a:schemeClr val="dk1"/>
              </a:solidFill>
            </a:endParaRPr>
          </a:p>
          <a:p>
            <a:pPr indent="0" lvl="0" marL="457200" rtl="0" algn="l">
              <a:spcBef>
                <a:spcPts val="1200"/>
              </a:spcBef>
              <a:spcAft>
                <a:spcPts val="0"/>
              </a:spcAft>
              <a:buNone/>
            </a:pPr>
            <a:r>
              <a:rPr lang="en">
                <a:solidFill>
                  <a:schemeClr val="dk1"/>
                </a:solidFill>
              </a:rPr>
              <a:t>Download and Installation: Available for macOS. Download from the Mac App Store or the Apple Developer website.</a:t>
            </a:r>
            <a:endParaRPr>
              <a:solidFill>
                <a:schemeClr val="dk1"/>
              </a:solidFill>
            </a:endParaRPr>
          </a:p>
          <a:p>
            <a:pPr indent="-308610" lvl="0" marL="457200" rtl="0" algn="l">
              <a:spcBef>
                <a:spcPts val="1200"/>
              </a:spcBef>
              <a:spcAft>
                <a:spcPts val="0"/>
              </a:spcAft>
              <a:buClr>
                <a:schemeClr val="dk1"/>
              </a:buClr>
              <a:buSzPct val="100000"/>
              <a:buChar char="●"/>
            </a:pPr>
            <a:r>
              <a:rPr b="1" lang="en">
                <a:solidFill>
                  <a:schemeClr val="dk1"/>
                </a:solidFill>
              </a:rPr>
              <a:t>Key Features:</a:t>
            </a:r>
            <a:endParaRPr b="1">
              <a:solidFill>
                <a:schemeClr val="dk1"/>
              </a:solidFill>
            </a:endParaRPr>
          </a:p>
          <a:p>
            <a:pPr indent="0" lvl="0" marL="457200" rtl="0" algn="l">
              <a:spcBef>
                <a:spcPts val="1200"/>
              </a:spcBef>
              <a:spcAft>
                <a:spcPts val="0"/>
              </a:spcAft>
              <a:buNone/>
            </a:pPr>
            <a:r>
              <a:rPr lang="en">
                <a:solidFill>
                  <a:schemeClr val="dk1"/>
                </a:solidFill>
              </a:rPr>
              <a:t>Code Editor: Supports Swift and Objective-C, with features like intelligent code completion, refactoring, and syntax highlighting.</a:t>
            </a:r>
            <a:endParaRPr>
              <a:solidFill>
                <a:schemeClr val="dk1"/>
              </a:solidFill>
            </a:endParaRPr>
          </a:p>
          <a:p>
            <a:pPr indent="0" lvl="0" marL="457200" rtl="0" algn="l">
              <a:spcBef>
                <a:spcPts val="1200"/>
              </a:spcBef>
              <a:spcAft>
                <a:spcPts val="0"/>
              </a:spcAft>
              <a:buNone/>
            </a:pPr>
            <a:r>
              <a:rPr lang="en">
                <a:solidFill>
                  <a:schemeClr val="dk1"/>
                </a:solidFill>
              </a:rPr>
              <a:t>Interface Builder: Visual design tool for building user interfaces with Storyboards and SwiftUI.</a:t>
            </a:r>
            <a:endParaRPr>
              <a:solidFill>
                <a:schemeClr val="dk1"/>
              </a:solidFill>
            </a:endParaRPr>
          </a:p>
          <a:p>
            <a:pPr indent="0" lvl="0" marL="457200" rtl="0" algn="l">
              <a:spcBef>
                <a:spcPts val="1200"/>
              </a:spcBef>
              <a:spcAft>
                <a:spcPts val="0"/>
              </a:spcAft>
              <a:buNone/>
            </a:pPr>
            <a:r>
              <a:rPr lang="en">
                <a:solidFill>
                  <a:schemeClr val="dk1"/>
                </a:solidFill>
              </a:rPr>
              <a:t>Simulators: Built-in simulators for testing apps on various iPhone and iPad models.</a:t>
            </a:r>
            <a:endParaRPr>
              <a:solidFill>
                <a:schemeClr val="dk1"/>
              </a:solidFill>
            </a:endParaRPr>
          </a:p>
          <a:p>
            <a:pPr indent="0" lvl="0" marL="457200" rtl="0" algn="l">
              <a:spcBef>
                <a:spcPts val="1200"/>
              </a:spcBef>
              <a:spcAft>
                <a:spcPts val="1200"/>
              </a:spcAft>
              <a:buNone/>
            </a:pPr>
            <a:r>
              <a:rPr lang="en">
                <a:solidFill>
                  <a:schemeClr val="dk1"/>
                </a:solidFill>
              </a:rPr>
              <a:t>Debugging and Testing Tools: Includes a debugger, profiler, and various testing frameworks (XCTest).</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2.4. Comparison of Android and iOS Development</a:t>
            </a:r>
            <a:endParaRPr sz="2500"/>
          </a:p>
        </p:txBody>
      </p:sp>
      <p:sp>
        <p:nvSpPr>
          <p:cNvPr id="345" name="Google Shape;34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Language differences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Tooling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Ecosystem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 base and market considerations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Types of Mobile Apps</a:t>
            </a:r>
            <a:endParaRPr b="1">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1" name="Google Shape;351;p6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Tooling</a:t>
            </a:r>
            <a:endParaRPr b="1">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a:t>
            </a:r>
            <a:endParaRPr/>
          </a:p>
        </p:txBody>
      </p:sp>
      <p:sp>
        <p:nvSpPr>
          <p:cNvPr id="357" name="Google Shape;35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IDE: Android Studio.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Features:</a:t>
            </a:r>
            <a:endParaRPr>
              <a:solidFill>
                <a:schemeClr val="dk1"/>
              </a:solidFill>
            </a:endParaRPr>
          </a:p>
          <a:p>
            <a:pPr indent="0" lvl="0" marL="457200" rtl="0" algn="l">
              <a:spcBef>
                <a:spcPts val="1200"/>
              </a:spcBef>
              <a:spcAft>
                <a:spcPts val="0"/>
              </a:spcAft>
              <a:buNone/>
            </a:pPr>
            <a:r>
              <a:rPr lang="en">
                <a:solidFill>
                  <a:schemeClr val="dk1"/>
                </a:solidFill>
              </a:rPr>
              <a:t>Code editor with intelligent completion and refactoring.</a:t>
            </a:r>
            <a:endParaRPr>
              <a:solidFill>
                <a:schemeClr val="dk1"/>
              </a:solidFill>
            </a:endParaRPr>
          </a:p>
          <a:p>
            <a:pPr indent="0" lvl="0" marL="457200" rtl="0" algn="l">
              <a:spcBef>
                <a:spcPts val="1200"/>
              </a:spcBef>
              <a:spcAft>
                <a:spcPts val="0"/>
              </a:spcAft>
              <a:buNone/>
            </a:pPr>
            <a:r>
              <a:rPr lang="en">
                <a:solidFill>
                  <a:schemeClr val="dk1"/>
                </a:solidFill>
              </a:rPr>
              <a:t>Layout Editor for designing UI.</a:t>
            </a:r>
            <a:endParaRPr>
              <a:solidFill>
                <a:schemeClr val="dk1"/>
              </a:solidFill>
            </a:endParaRPr>
          </a:p>
          <a:p>
            <a:pPr indent="0" lvl="0" marL="457200" rtl="0" algn="l">
              <a:spcBef>
                <a:spcPts val="1200"/>
              </a:spcBef>
              <a:spcAft>
                <a:spcPts val="0"/>
              </a:spcAft>
              <a:buNone/>
            </a:pPr>
            <a:r>
              <a:rPr lang="en">
                <a:solidFill>
                  <a:schemeClr val="dk1"/>
                </a:solidFill>
              </a:rPr>
              <a:t>Built-in emulator for testing on virtual devices.</a:t>
            </a:r>
            <a:endParaRPr>
              <a:solidFill>
                <a:schemeClr val="dk1"/>
              </a:solidFill>
            </a:endParaRPr>
          </a:p>
          <a:p>
            <a:pPr indent="0" lvl="0" marL="457200" rtl="0" algn="l">
              <a:spcBef>
                <a:spcPts val="1200"/>
              </a:spcBef>
              <a:spcAft>
                <a:spcPts val="0"/>
              </a:spcAft>
              <a:buNone/>
            </a:pPr>
            <a:r>
              <a:rPr lang="en">
                <a:solidFill>
                  <a:schemeClr val="dk1"/>
                </a:solidFill>
              </a:rPr>
              <a:t>Gradle build system for project automation.</a:t>
            </a:r>
            <a:endParaRPr>
              <a:solidFill>
                <a:schemeClr val="dk1"/>
              </a:solidFill>
            </a:endParaRPr>
          </a:p>
          <a:p>
            <a:pPr indent="0" lvl="0" marL="457200" rtl="0" algn="l">
              <a:spcBef>
                <a:spcPts val="1200"/>
              </a:spcBef>
              <a:spcAft>
                <a:spcPts val="1200"/>
              </a:spcAft>
              <a:buNone/>
            </a:pPr>
            <a:r>
              <a:rPr lang="en">
                <a:solidFill>
                  <a:schemeClr val="dk1"/>
                </a:solidFill>
              </a:rPr>
              <a:t>Debugging and testing tools.</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IOs</a:t>
            </a:r>
            <a:endParaRPr/>
          </a:p>
        </p:txBody>
      </p:sp>
      <p:sp>
        <p:nvSpPr>
          <p:cNvPr id="363" name="Google Shape;363;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DE: Xcode.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Features:</a:t>
            </a:r>
            <a:endParaRPr>
              <a:solidFill>
                <a:schemeClr val="dk1"/>
              </a:solidFill>
            </a:endParaRPr>
          </a:p>
          <a:p>
            <a:pPr indent="0" lvl="0" marL="457200" rtl="0" algn="l">
              <a:spcBef>
                <a:spcPts val="1200"/>
              </a:spcBef>
              <a:spcAft>
                <a:spcPts val="0"/>
              </a:spcAft>
              <a:buNone/>
            </a:pPr>
            <a:r>
              <a:rPr lang="en">
                <a:solidFill>
                  <a:schemeClr val="dk1"/>
                </a:solidFill>
              </a:rPr>
              <a:t>Code editor with intelligent completion and syntax highlighting.</a:t>
            </a:r>
            <a:endParaRPr>
              <a:solidFill>
                <a:schemeClr val="dk1"/>
              </a:solidFill>
            </a:endParaRPr>
          </a:p>
          <a:p>
            <a:pPr indent="0" lvl="0" marL="457200" rtl="0" algn="l">
              <a:spcBef>
                <a:spcPts val="1200"/>
              </a:spcBef>
              <a:spcAft>
                <a:spcPts val="0"/>
              </a:spcAft>
              <a:buNone/>
            </a:pPr>
            <a:r>
              <a:rPr lang="en">
                <a:solidFill>
                  <a:schemeClr val="dk1"/>
                </a:solidFill>
              </a:rPr>
              <a:t>Interface Builder for designing UI with Storyboards and SwiftUI.</a:t>
            </a:r>
            <a:endParaRPr>
              <a:solidFill>
                <a:schemeClr val="dk1"/>
              </a:solidFill>
            </a:endParaRPr>
          </a:p>
          <a:p>
            <a:pPr indent="0" lvl="0" marL="457200" rtl="0" algn="l">
              <a:spcBef>
                <a:spcPts val="1200"/>
              </a:spcBef>
              <a:spcAft>
                <a:spcPts val="0"/>
              </a:spcAft>
              <a:buNone/>
            </a:pPr>
            <a:r>
              <a:rPr lang="en">
                <a:solidFill>
                  <a:schemeClr val="dk1"/>
                </a:solidFill>
              </a:rPr>
              <a:t>Built-in simulators for testing on various iPhone and iPad models.</a:t>
            </a:r>
            <a:endParaRPr>
              <a:solidFill>
                <a:schemeClr val="dk1"/>
              </a:solidFill>
            </a:endParaRPr>
          </a:p>
          <a:p>
            <a:pPr indent="0" lvl="0" marL="457200" rtl="0" algn="l">
              <a:spcBef>
                <a:spcPts val="1200"/>
              </a:spcBef>
              <a:spcAft>
                <a:spcPts val="0"/>
              </a:spcAft>
              <a:buNone/>
            </a:pPr>
            <a:r>
              <a:rPr lang="en">
                <a:solidFill>
                  <a:schemeClr val="dk1"/>
                </a:solidFill>
              </a:rPr>
              <a:t>Debugger, profiler, and testing frameworks like XCTest.</a:t>
            </a:r>
            <a:endParaRPr>
              <a:solidFill>
                <a:schemeClr val="dk1"/>
              </a:solidFill>
            </a:endParaRPr>
          </a:p>
          <a:p>
            <a:pPr indent="0" lvl="0" marL="457200" rtl="0" algn="l">
              <a:spcBef>
                <a:spcPts val="1200"/>
              </a:spcBef>
              <a:spcAft>
                <a:spcPts val="1200"/>
              </a:spcAft>
              <a:buNone/>
            </a:pPr>
            <a:r>
              <a:rPr lang="en">
                <a:solidFill>
                  <a:schemeClr val="dk1"/>
                </a:solidFill>
              </a:rPr>
              <a:t>Swift Playgrounds for interactive coding and learning.</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9" name="Google Shape;369;p6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Ecosystem</a:t>
            </a:r>
            <a:endParaRPr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a:t>
            </a:r>
            <a:endParaRPr/>
          </a:p>
        </p:txBody>
      </p:sp>
      <p:sp>
        <p:nvSpPr>
          <p:cNvPr id="375" name="Google Shape;37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Open Source: Android OS is open-source, allowing customization and flexibility.</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Device Variety: Supports a wide range of devices from different manufacturers, leading to fragmentation challenges.</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Google Services: Integration with Google services like Firebase, Google Maps, and Google Play Services.</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App Distribution: Google Play Store is the primary distribution platform, with other third-party app stores available.</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iOS:</a:t>
            </a:r>
            <a:endParaRPr/>
          </a:p>
        </p:txBody>
      </p:sp>
      <p:sp>
        <p:nvSpPr>
          <p:cNvPr id="381" name="Google Shape;38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Closed Source: iOS is a closed-source operating system, providing a controlled environment.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Device Uniformity: Limited to Apple devices, ensuring consistency in hardware and software.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Apple Ecosystem: Seamless integration with Apple services like iCloud, Apple Pay, and HealthKit.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App Distribution: App Store is the only official distribution platform, with stringent review processes.</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Base and Market Considerations</a:t>
            </a:r>
            <a:endParaRPr/>
          </a:p>
        </p:txBody>
      </p:sp>
      <p:sp>
        <p:nvSpPr>
          <p:cNvPr id="387" name="Google Shape;387;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Android:</a:t>
            </a:r>
            <a:endParaRPr b="1">
              <a:solidFill>
                <a:schemeClr val="dk1"/>
              </a:solidFill>
            </a:endParaRPr>
          </a:p>
          <a:p>
            <a:pPr indent="0" lvl="0" marL="457200" rtl="0" algn="l">
              <a:spcBef>
                <a:spcPts val="1200"/>
              </a:spcBef>
              <a:spcAft>
                <a:spcPts val="0"/>
              </a:spcAft>
              <a:buNone/>
            </a:pPr>
            <a:r>
              <a:rPr lang="en">
                <a:solidFill>
                  <a:schemeClr val="dk1"/>
                </a:solidFill>
              </a:rPr>
              <a:t>Market Share: Android has a larger global market share, particularly in emerging markets.</a:t>
            </a:r>
            <a:endParaRPr>
              <a:solidFill>
                <a:schemeClr val="dk1"/>
              </a:solidFill>
            </a:endParaRPr>
          </a:p>
          <a:p>
            <a:pPr indent="0" lvl="0" marL="457200" rtl="0" algn="l">
              <a:spcBef>
                <a:spcPts val="1200"/>
              </a:spcBef>
              <a:spcAft>
                <a:spcPts val="0"/>
              </a:spcAft>
              <a:buNone/>
            </a:pPr>
            <a:r>
              <a:rPr lang="en">
                <a:solidFill>
                  <a:schemeClr val="dk1"/>
                </a:solidFill>
              </a:rPr>
              <a:t>User Demographics: Diverse user base, often with varying device capabilities and specifications.</a:t>
            </a:r>
            <a:endParaRPr>
              <a:solidFill>
                <a:schemeClr val="dk1"/>
              </a:solidFill>
            </a:endParaRPr>
          </a:p>
          <a:p>
            <a:pPr indent="0" lvl="0" marL="457200" rtl="0" algn="l">
              <a:spcBef>
                <a:spcPts val="1200"/>
              </a:spcBef>
              <a:spcAft>
                <a:spcPts val="1200"/>
              </a:spcAft>
              <a:buNone/>
            </a:pPr>
            <a:r>
              <a:rPr lang="en">
                <a:solidFill>
                  <a:schemeClr val="dk1"/>
                </a:solidFill>
              </a:rPr>
              <a:t>Revenue Model: Ad-based revenue models are more prevalent, though in-app purchases and subscriptions are also common.</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3" name="Google Shape;393;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iOS:</a:t>
            </a:r>
            <a:endParaRPr b="1">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Market Share: iOS has a significant presence in North America, Western Europe, and other developed regions.</a:t>
            </a:r>
            <a:endParaRPr>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User Demographics: Generally higher-income users, more willing to spend on apps and in-app purchases.</a:t>
            </a:r>
            <a:endParaRPr>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Revenue Model: Higher revenue per user, with a strong emphasis on in-app purchases and subscriptions.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9" name="Google Shape;399;p7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Cross-Platform Mobile Application Development Frameworks</a:t>
            </a:r>
            <a:endParaRPr b="1">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405" name="Google Shape;40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3.1. Overview of Cross-Platform Development (10 minutes)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Definition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Advantages and Disadvantages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3.2. React Native (15 minutes)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Overview and popularity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Key features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Building a simple React Native app</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3.3. Flutter (15 minutes)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Overview and popularity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Key features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Example: Building a simple Flutter app</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3.4. Other Frameworks (10 minutes)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Xamarin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Ionic</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Cordova</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Overview of each and their use cases</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515225" y="445025"/>
            <a:ext cx="8113551" cy="41238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Overview of Cross-Platform Development</a:t>
            </a:r>
            <a:endParaRPr/>
          </a:p>
        </p:txBody>
      </p:sp>
      <p:sp>
        <p:nvSpPr>
          <p:cNvPr id="411" name="Google Shape;411;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Cross-Platform Development: Refers to the practice of developing mobile applications that can run on multiple operating systems (OS) using a single codebase.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This approach typically involves using frameworks, libraries, or tools that facilitate code reuse across different platforms like iOS and Android.</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a:t>
            </a:r>
            <a:endParaRPr/>
          </a:p>
        </p:txBody>
      </p:sp>
      <p:sp>
        <p:nvSpPr>
          <p:cNvPr id="417" name="Google Shape;417;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just">
              <a:spcBef>
                <a:spcPts val="0"/>
              </a:spcBef>
              <a:spcAft>
                <a:spcPts val="0"/>
              </a:spcAft>
              <a:buClr>
                <a:schemeClr val="dk1"/>
              </a:buClr>
              <a:buSzPct val="100000"/>
              <a:buChar char="●"/>
            </a:pPr>
            <a:r>
              <a:rPr lang="en">
                <a:solidFill>
                  <a:schemeClr val="dk1"/>
                </a:solidFill>
              </a:rPr>
              <a:t>Code Reusability: Developers can write and maintain a single codebase for multiple platforms, reducing development time and effort.</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Cost-Effectiveness: Building and maintaining one codebase is generally more cost-effective compared to separate native app development for each platform.</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Faster Time to Market: Cross-platform frameworks often provide tools for rapid prototyping, deployment, and updates, speeding up the development lifecycle.</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Easier Maintenance: Updates and bug fixes need to be applied only once across all platforms, ensuring consistency and reducing maintenance overhead.</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Access to Native Features: Modern cross-platform frameworks often provide access to native device features through plugins or modules, maintaining performance and user experience.</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423" name="Google Shape;423;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dk1"/>
              </a:buClr>
              <a:buSzPct val="100000"/>
              <a:buChar char="●"/>
            </a:pPr>
            <a:r>
              <a:rPr lang="en">
                <a:solidFill>
                  <a:schemeClr val="dk1"/>
                </a:solidFill>
              </a:rPr>
              <a:t>Performance Limitations: Cross-platform apps may experience performance overhead due to abstraction layers between the code and native APIs.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Limited Native Functionality: Not all native features may be fully supported or accessible through cross-platform frameworks, requiring custom native code for specific functionalities.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Platform-Specific Constraints: Each platform has unique design guidelines and capabilities that may not align perfectly with cross-platform solutions, requiring compromises in UI/UX.</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Tooling and Ecosystem Maturity: Cross-platform tools and frameworks vary in maturity and support, which can impact developer productivity and feature availability.</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Complexity of Integration: Integrating complex or platform-specific functionalities may require additional effort and customization, reducing the benefits of code reusability.</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React Native</a:t>
            </a:r>
            <a:endParaRPr/>
          </a:p>
        </p:txBody>
      </p:sp>
      <p:sp>
        <p:nvSpPr>
          <p:cNvPr id="429" name="Google Shape;42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React Native is an open-source framework developed by Facebook, used for building mobile applications using JavaScript and React. It allows developers to write code once and deploy it across multiple platforms, including iOS and Android.</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Popularity: React Native has gained significant popularity in the developer community due to its efficiency, performance, and the ability to leverage existing web development skills.</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435" name="Google Shape;435;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AutoNum type="arabicPeriod"/>
            </a:pPr>
            <a:r>
              <a:rPr lang="en">
                <a:solidFill>
                  <a:schemeClr val="dk1"/>
                </a:solidFill>
              </a:rPr>
              <a:t>Single Codebase: Developers can use the same codebase to target multiple platforms, reducing development time and effort.</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JavaScript and React: Built on top of React, React Native enables developers to use JavaScript, a widely-used language with a large developer community, and React’s declarative component-based approach for building UIs.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Native Performance: React Native bridges JavaScript code with native components, providing near-native performance by rendering UI components using native APIs.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Hot Reloading: Allows developers to instantly see changes in the app during development without rebuilding the entire application, enhancing productivity.</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Component-Based Architecture: React Native uses reusable components, allowing developers to build complex UIs efficiently and maintain consistency across the app.</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1" name="Google Shape;441;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AutoNum type="arabicPeriod"/>
            </a:pPr>
            <a:r>
              <a:rPr lang="en">
                <a:solidFill>
                  <a:schemeClr val="dk1"/>
                </a:solidFill>
              </a:rPr>
              <a:t>Access to Native Features: Provides access to native device features like camera, GPS, and accelerometer through JavaScript APIs or third-party libraries.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Cross-Platform Support: Supports building apps for both iOS and Android from a single codebase, while still allowing platform-specific customization when needed.</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Community and Ecosystem: Benefits from a large and active community, contributing to the availability of third-party libraries, plugins, and tools to extend functionality and support.</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Performance Optimizations: Offers tools and techniques for optimizing performance, such as asynchronous operations and native code integration for CPU-intensive tasks.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Tooling and Integration: Integrates well with development tools like Visual Studio Code, Atom, and offers robust debugging and testing support.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Native Development</a:t>
            </a:r>
            <a:endParaRPr/>
          </a:p>
        </p:txBody>
      </p:sp>
      <p:sp>
        <p:nvSpPr>
          <p:cNvPr id="447" name="Google Shape;447;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t>Advantages over Native Development:</a:t>
            </a:r>
            <a:endParaRPr b="1" sz="1200"/>
          </a:p>
          <a:p>
            <a:pPr indent="-304800" lvl="1" marL="914400" rtl="0" algn="l">
              <a:spcBef>
                <a:spcPts val="0"/>
              </a:spcBef>
              <a:spcAft>
                <a:spcPts val="0"/>
              </a:spcAft>
              <a:buSzPts val="1200"/>
              <a:buChar char="○"/>
            </a:pPr>
            <a:r>
              <a:rPr lang="en" sz="1200"/>
              <a:t>Faster development cycle due to code reusability and hot reloading.</a:t>
            </a:r>
            <a:endParaRPr sz="1200"/>
          </a:p>
          <a:p>
            <a:pPr indent="-304800" lvl="1" marL="914400" rtl="0" algn="l">
              <a:spcBef>
                <a:spcPts val="0"/>
              </a:spcBef>
              <a:spcAft>
                <a:spcPts val="0"/>
              </a:spcAft>
              <a:buSzPts val="1200"/>
              <a:buChar char="○"/>
            </a:pPr>
            <a:r>
              <a:rPr lang="en" sz="1200"/>
              <a:t>Easier learning curve for web developers familiar with JavaScript and React.</a:t>
            </a:r>
            <a:endParaRPr sz="1200"/>
          </a:p>
          <a:p>
            <a:pPr indent="-304800" lvl="1" marL="914400" rtl="0" algn="l">
              <a:spcBef>
                <a:spcPts val="0"/>
              </a:spcBef>
              <a:spcAft>
                <a:spcPts val="0"/>
              </a:spcAft>
              <a:buSzPts val="1200"/>
              <a:buChar char="○"/>
            </a:pPr>
            <a:r>
              <a:rPr lang="en" sz="1200"/>
              <a:t>Ability to maintain a single codebase for multiple platforms.</a:t>
            </a:r>
            <a:endParaRPr sz="1200"/>
          </a:p>
          <a:p>
            <a:pPr indent="-304800" lvl="0" marL="457200" rtl="0" algn="l">
              <a:spcBef>
                <a:spcPts val="0"/>
              </a:spcBef>
              <a:spcAft>
                <a:spcPts val="0"/>
              </a:spcAft>
              <a:buSzPts val="1200"/>
              <a:buChar char="●"/>
            </a:pPr>
            <a:r>
              <a:rPr b="1" lang="en" sz="1200"/>
              <a:t>Disadvantages compared to Native Development:</a:t>
            </a:r>
            <a:endParaRPr b="1" sz="1200"/>
          </a:p>
          <a:p>
            <a:pPr indent="-304800" lvl="1" marL="914400" rtl="0" algn="l">
              <a:spcBef>
                <a:spcPts val="0"/>
              </a:spcBef>
              <a:spcAft>
                <a:spcPts val="0"/>
              </a:spcAft>
              <a:buSzPts val="1200"/>
              <a:buChar char="○"/>
            </a:pPr>
            <a:r>
              <a:rPr lang="en" sz="1200"/>
              <a:t>May face performance limitations in complex, graphics-intensive applications compared to fully native solutions.</a:t>
            </a:r>
            <a:endParaRPr sz="1200"/>
          </a:p>
          <a:p>
            <a:pPr indent="-304800" lvl="1" marL="914400" rtl="0" algn="l">
              <a:spcBef>
                <a:spcPts val="0"/>
              </a:spcBef>
              <a:spcAft>
                <a:spcPts val="0"/>
              </a:spcAft>
              <a:buSzPts val="1200"/>
              <a:buChar char="○"/>
            </a:pPr>
            <a:r>
              <a:rPr lang="en" sz="1200"/>
              <a:t>Dependency on community-maintained modules and libraries, which may vary in quality and support.</a:t>
            </a:r>
            <a:endParaRPr sz="1200"/>
          </a:p>
          <a:p>
            <a:pPr indent="-304800" lvl="1" marL="914400" rtl="0" algn="l">
              <a:spcBef>
                <a:spcPts val="0"/>
              </a:spcBef>
              <a:spcAft>
                <a:spcPts val="0"/>
              </a:spcAft>
              <a:buSzPts val="1200"/>
              <a:buChar char="○"/>
            </a:pPr>
            <a:r>
              <a:rPr lang="en" sz="1200"/>
              <a:t>Limited support for some advanced or niche native features without custom native modules.</a:t>
            </a:r>
            <a:endParaRPr sz="12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3" name="Google Shape;453;p7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Flutter</a:t>
            </a:r>
            <a:endParaRPr b="1">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9" name="Google Shape;459;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Flutter is an open-source UI software development kit (SDK) created by Google for building natively compiled applications for mobile, web, and desktop from a single codebase.</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Popularity: Flutter has gained significant popularity among developers due to its fast development capabilities, expressive and flexible UI, and the ability to deliver high-performance applications.</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465" name="Google Shape;465;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just">
              <a:spcBef>
                <a:spcPts val="0"/>
              </a:spcBef>
              <a:spcAft>
                <a:spcPts val="0"/>
              </a:spcAft>
              <a:buSzPct val="100000"/>
              <a:buChar char="●"/>
            </a:pPr>
            <a:r>
              <a:rPr lang="en"/>
              <a:t>Single Codebase: Developers can write one codebase that compiles directly to native ARM code (for iOS and Android), reducing development time and effort.</a:t>
            </a:r>
            <a:endParaRPr/>
          </a:p>
          <a:p>
            <a:pPr indent="-291465" lvl="0" marL="457200" rtl="0" algn="just">
              <a:spcBef>
                <a:spcPts val="0"/>
              </a:spcBef>
              <a:spcAft>
                <a:spcPts val="0"/>
              </a:spcAft>
              <a:buSzPct val="100000"/>
              <a:buChar char="●"/>
            </a:pPr>
            <a:r>
              <a:rPr lang="en"/>
              <a:t>Dart Programming Language: Flutter uses Dart, a modern, object-oriented language developed by Google. Dart is known for its simplicity, strong typing, and just-in-time (JIT) compilation.</a:t>
            </a:r>
            <a:endParaRPr/>
          </a:p>
          <a:p>
            <a:pPr indent="-291465" lvl="0" marL="457200" rtl="0" algn="just">
              <a:spcBef>
                <a:spcPts val="0"/>
              </a:spcBef>
              <a:spcAft>
                <a:spcPts val="0"/>
              </a:spcAft>
              <a:buSzPct val="100000"/>
              <a:buChar char="●"/>
            </a:pPr>
            <a:r>
              <a:rPr lang="en"/>
              <a:t>Widgets and Composition: Flutter uses a reactive-style framework, with a rich set of customizable widgets that enable rapid UI development and easy customization.</a:t>
            </a:r>
            <a:endParaRPr/>
          </a:p>
          <a:p>
            <a:pPr indent="-291465" lvl="0" marL="457200" rtl="0" algn="just">
              <a:spcBef>
                <a:spcPts val="0"/>
              </a:spcBef>
              <a:spcAft>
                <a:spcPts val="0"/>
              </a:spcAft>
              <a:buSzPct val="100000"/>
              <a:buChar char="●"/>
            </a:pPr>
            <a:r>
              <a:rPr lang="en"/>
              <a:t>Hot Reload: Allows developers to instantly see changes to the code reflected on the emulator, simulator, or physical device without restarting the app, enhancing productivity.</a:t>
            </a:r>
            <a:endParaRPr/>
          </a:p>
          <a:p>
            <a:pPr indent="-291465" lvl="0" marL="457200" rtl="0" algn="just">
              <a:spcBef>
                <a:spcPts val="0"/>
              </a:spcBef>
              <a:spcAft>
                <a:spcPts val="0"/>
              </a:spcAft>
              <a:buSzPct val="100000"/>
              <a:buChar char="●"/>
            </a:pPr>
            <a:r>
              <a:rPr lang="en"/>
              <a:t>High Performance: Flutter apps are compiled to native ARM code, eliminating the need for a JavaScript bridge. This approach results in high-performance apps that run smoothly on both iOS and Android devices.</a:t>
            </a:r>
            <a:endParaRPr/>
          </a:p>
          <a:p>
            <a:pPr indent="-291465" lvl="0" marL="457200" rtl="0" algn="just">
              <a:spcBef>
                <a:spcPts val="0"/>
              </a:spcBef>
              <a:spcAft>
                <a:spcPts val="0"/>
              </a:spcAft>
              <a:buSzPct val="100000"/>
              <a:buChar char="●"/>
            </a:pPr>
            <a:r>
              <a:rPr lang="en"/>
              <a:t>Rich Motion APIs: Includes built-in widgets and APIs for creating complex animations and transitions, enhancing the app's visual appeal and user experience</a:t>
            </a:r>
            <a:endParaRPr/>
          </a:p>
          <a:p>
            <a:pPr indent="-291465" lvl="0" marL="457200" rtl="0" algn="just">
              <a:spcBef>
                <a:spcPts val="0"/>
              </a:spcBef>
              <a:spcAft>
                <a:spcPts val="0"/>
              </a:spcAft>
              <a:buSzPct val="100000"/>
              <a:buChar char="●"/>
            </a:pPr>
            <a:r>
              <a:rPr lang="en"/>
              <a:t>Access to Native Features: Flutter provides plugins and APIs to access device-specific features like camera, location, sensors, and storage, ensuring full access to native capabilities.</a:t>
            </a:r>
            <a:endParaRPr/>
          </a:p>
          <a:p>
            <a:pPr indent="-291465" lvl="0" marL="457200" rtl="0" algn="just">
              <a:spcBef>
                <a:spcPts val="0"/>
              </a:spcBef>
              <a:spcAft>
                <a:spcPts val="0"/>
              </a:spcAft>
              <a:buSzPct val="100000"/>
              <a:buChar char="●"/>
            </a:pPr>
            <a:r>
              <a:rPr lang="en"/>
              <a:t>Customizable UI: Offers extensive customization options for UI components, allowing developers to create pixel-perfect designs that match platform-specific guidelines.</a:t>
            </a:r>
            <a:endParaRPr/>
          </a:p>
          <a:p>
            <a:pPr indent="-291465" lvl="0" marL="457200" rtl="0" algn="just">
              <a:spcBef>
                <a:spcPts val="0"/>
              </a:spcBef>
              <a:spcAft>
                <a:spcPts val="0"/>
              </a:spcAft>
              <a:buSzPct val="100000"/>
              <a:buChar char="●"/>
            </a:pPr>
            <a:r>
              <a:rPr lang="en"/>
              <a:t>Tooling and Integration: Integrates well with popular IDEs like Android Studio, IntelliJ IDEA, and Visual Studio Code. Offers robust debugging, testing, and profiling tools.</a:t>
            </a:r>
            <a:endParaRPr/>
          </a:p>
          <a:p>
            <a:pPr indent="-291465" lvl="0" marL="457200" rtl="0" algn="just">
              <a:spcBef>
                <a:spcPts val="0"/>
              </a:spcBef>
              <a:spcAft>
                <a:spcPts val="0"/>
              </a:spcAft>
              <a:buSzPct val="100000"/>
              <a:buChar char="●"/>
            </a:pPr>
            <a:r>
              <a:rPr lang="en"/>
              <a:t>Community and Ecosystem: Benefits from an active and growing community, contributing to a rich ecosystem of plugins, packages, and resources for extending Flutter's functionality.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Native Apps: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61111"/>
              <a:buFont typeface="Arial"/>
              <a:buNone/>
            </a:pPr>
            <a:r>
              <a:rPr b="1" lang="en">
                <a:solidFill>
                  <a:schemeClr val="dk1"/>
                </a:solidFill>
              </a:rPr>
              <a:t>Definition:</a:t>
            </a:r>
            <a:r>
              <a:rPr lang="en">
                <a:solidFill>
                  <a:schemeClr val="dk1"/>
                </a:solidFill>
              </a:rPr>
              <a:t> Native apps are developed specifically for a particular mobile operating system (OS) using the OS’s native programming languages (e.g., Swift for iOS, Kotlin/Java for Android).</a:t>
            </a:r>
            <a:endParaRPr>
              <a:solidFill>
                <a:schemeClr val="dk1"/>
              </a:solidFill>
            </a:endParaRPr>
          </a:p>
          <a:p>
            <a:pPr indent="0" lvl="0" marL="0" rtl="0" algn="just">
              <a:spcBef>
                <a:spcPts val="1200"/>
              </a:spcBef>
              <a:spcAft>
                <a:spcPts val="0"/>
              </a:spcAft>
              <a:buClr>
                <a:schemeClr val="dk1"/>
              </a:buClr>
              <a:buSzPct val="61111"/>
              <a:buFont typeface="Arial"/>
              <a:buNone/>
            </a:pPr>
            <a:r>
              <a:rPr b="1" lang="en">
                <a:solidFill>
                  <a:schemeClr val="dk1"/>
                </a:solidFill>
              </a:rPr>
              <a:t>Advantages:</a:t>
            </a:r>
            <a:endParaRPr b="1">
              <a:solidFill>
                <a:schemeClr val="dk1"/>
              </a:solidFill>
            </a:endParaRPr>
          </a:p>
          <a:p>
            <a:pPr indent="-334327" lvl="0" marL="457200" rtl="0" algn="just">
              <a:spcBef>
                <a:spcPts val="1200"/>
              </a:spcBef>
              <a:spcAft>
                <a:spcPts val="0"/>
              </a:spcAft>
              <a:buClr>
                <a:schemeClr val="dk1"/>
              </a:buClr>
              <a:buSzPct val="100000"/>
              <a:buChar char="●"/>
            </a:pPr>
            <a:r>
              <a:rPr lang="en">
                <a:solidFill>
                  <a:schemeClr val="dk1"/>
                </a:solidFill>
              </a:rPr>
              <a:t>High performance and speed</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Access to all device features (camera, GPS, accelerometer, etc.)</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Better user experience due to adherence to platform-specific design guidelines</a:t>
            </a:r>
            <a:endParaRPr>
              <a:solidFill>
                <a:schemeClr val="dk1"/>
              </a:solidFill>
            </a:endParaRPr>
          </a:p>
          <a:p>
            <a:pPr indent="0" lvl="0" marL="0" rtl="0" algn="just">
              <a:spcBef>
                <a:spcPts val="1200"/>
              </a:spcBef>
              <a:spcAft>
                <a:spcPts val="0"/>
              </a:spcAft>
              <a:buClr>
                <a:schemeClr val="dk1"/>
              </a:buClr>
              <a:buSzPct val="61111"/>
              <a:buFont typeface="Arial"/>
              <a:buNone/>
            </a:pPr>
            <a:r>
              <a:rPr b="1" lang="en">
                <a:solidFill>
                  <a:schemeClr val="dk1"/>
                </a:solidFill>
              </a:rPr>
              <a:t>Disadvantages:</a:t>
            </a:r>
            <a:endParaRPr b="1">
              <a:solidFill>
                <a:schemeClr val="dk1"/>
              </a:solidFill>
            </a:endParaRPr>
          </a:p>
          <a:p>
            <a:pPr indent="-334327" lvl="0" marL="457200" rtl="0" algn="just">
              <a:spcBef>
                <a:spcPts val="1200"/>
              </a:spcBef>
              <a:spcAft>
                <a:spcPts val="0"/>
              </a:spcAft>
              <a:buClr>
                <a:schemeClr val="dk1"/>
              </a:buClr>
              <a:buSzPct val="100000"/>
              <a:buChar char="●"/>
            </a:pPr>
            <a:r>
              <a:rPr lang="en">
                <a:solidFill>
                  <a:schemeClr val="dk1"/>
                </a:solidFill>
              </a:rPr>
              <a:t>Higher development cost and time</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Separate codebases for each platform (iOS, Android)</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to Other Frameworks</a:t>
            </a:r>
            <a:endParaRPr/>
          </a:p>
        </p:txBody>
      </p:sp>
      <p:sp>
        <p:nvSpPr>
          <p:cNvPr id="471" name="Google Shape;471;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Advantages over Other Frameworks</a:t>
            </a:r>
            <a:r>
              <a:rPr lang="en" sz="1200">
                <a:solidFill>
                  <a:schemeClr val="dk1"/>
                </a:solidFill>
              </a:rPr>
              <a:t>:</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Performance</a:t>
            </a:r>
            <a:r>
              <a:rPr lang="en" sz="1200">
                <a:solidFill>
                  <a:schemeClr val="dk1"/>
                </a:solidFill>
              </a:rPr>
              <a:t>: Flutter’s compiled to native ARM code provides high-performance applications.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Productivity</a:t>
            </a:r>
            <a:r>
              <a:rPr lang="en" sz="1200">
                <a:solidFill>
                  <a:schemeClr val="dk1"/>
                </a:solidFill>
              </a:rPr>
              <a:t>: Hot reload feature accelerates the development cycle, making it faster to see changes.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Customization</a:t>
            </a:r>
            <a:r>
              <a:rPr lang="en" sz="1200">
                <a:solidFill>
                  <a:schemeClr val="dk1"/>
                </a:solidFill>
              </a:rPr>
              <a:t>: Extensive widget library and customization options enable developers to create highly customized and visually appealing UIs.</a:t>
            </a:r>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7" name="Google Shape;477;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Disadvantages compared to Other Frameworks</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Learning Curve</a:t>
            </a:r>
            <a:r>
              <a:rPr lang="en" sz="1100">
                <a:solidFill>
                  <a:schemeClr val="dk1"/>
                </a:solidFill>
              </a:rPr>
              <a:t>: Learning Dart and Flutter's reactive-style framework may have a steeper learning curve for developers unfamiliar with these technologies.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Ecosystem Maturity</a:t>
            </a:r>
            <a:r>
              <a:rPr lang="en" sz="1100">
                <a:solidFill>
                  <a:schemeClr val="dk1"/>
                </a:solidFill>
              </a:rPr>
              <a:t>: While growing, Flutter's ecosystem of packages and third-party libraries may not be as extensive as more established frameworks like React Native.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Platform-Specific Limitations</a:t>
            </a:r>
            <a:r>
              <a:rPr lang="en" sz="1100">
                <a:solidFill>
                  <a:schemeClr val="dk1"/>
                </a:solidFill>
              </a:rPr>
              <a:t>: Flutter’s reliance on its rendering engine may limit access to some advanced platform-specific APIs or features without custom integrations.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3" name="Google Shape;483;p8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a:solidFill>
                  <a:schemeClr val="dk1"/>
                </a:solidFill>
              </a:rPr>
              <a:t>Other Frameworks</a:t>
            </a:r>
            <a:endParaRPr b="1">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Xamarin</a:t>
            </a:r>
            <a:endParaRPr/>
          </a:p>
        </p:txBody>
      </p:sp>
      <p:sp>
        <p:nvSpPr>
          <p:cNvPr id="489" name="Google Shape;489;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just">
              <a:spcBef>
                <a:spcPts val="0"/>
              </a:spcBef>
              <a:spcAft>
                <a:spcPts val="0"/>
              </a:spcAft>
              <a:buClr>
                <a:schemeClr val="dk1"/>
              </a:buClr>
              <a:buSzPct val="100000"/>
              <a:buChar char="●"/>
            </a:pPr>
            <a:r>
              <a:rPr b="1" lang="en">
                <a:solidFill>
                  <a:schemeClr val="dk1"/>
                </a:solidFill>
              </a:rPr>
              <a:t>Overview:</a:t>
            </a:r>
            <a:r>
              <a:rPr lang="en">
                <a:solidFill>
                  <a:schemeClr val="dk1"/>
                </a:solidFill>
              </a:rPr>
              <a:t> Xamarin is a Microsoft-owned framework for building cross-platform mobile applications using C# and .NET. It allows developers to write code once and deploy it across iOS, Android, and Windows devices.</a:t>
            </a:r>
            <a:endParaRPr>
              <a:solidFill>
                <a:schemeClr val="dk1"/>
              </a:solidFill>
            </a:endParaRPr>
          </a:p>
          <a:p>
            <a:pPr indent="-308610" lvl="0" marL="457200" rtl="0" algn="just">
              <a:spcBef>
                <a:spcPts val="0"/>
              </a:spcBef>
              <a:spcAft>
                <a:spcPts val="0"/>
              </a:spcAft>
              <a:buClr>
                <a:schemeClr val="dk1"/>
              </a:buClr>
              <a:buSzPct val="100000"/>
              <a:buChar char="●"/>
            </a:pPr>
            <a:r>
              <a:rPr b="1" lang="en">
                <a:solidFill>
                  <a:schemeClr val="dk1"/>
                </a:solidFill>
              </a:rPr>
              <a:t>Use Cases:</a:t>
            </a:r>
            <a:endParaRPr b="1">
              <a:solidFill>
                <a:schemeClr val="dk1"/>
              </a:solidFill>
            </a:endParaRPr>
          </a:p>
          <a:p>
            <a:pPr indent="0" lvl="0" marL="457200" rtl="0" algn="just">
              <a:spcBef>
                <a:spcPts val="1200"/>
              </a:spcBef>
              <a:spcAft>
                <a:spcPts val="0"/>
              </a:spcAft>
              <a:buNone/>
            </a:pPr>
            <a:r>
              <a:rPr lang="en">
                <a:solidFill>
                  <a:schemeClr val="dk1"/>
                </a:solidFill>
              </a:rPr>
              <a:t>Enterprise Applications: Xamarin is popular among enterprises due to its integration with Microsoft technologies and support for .NET libraries.</a:t>
            </a:r>
            <a:endParaRPr>
              <a:solidFill>
                <a:schemeClr val="dk1"/>
              </a:solidFill>
            </a:endParaRPr>
          </a:p>
          <a:p>
            <a:pPr indent="0" lvl="0" marL="457200" rtl="0" algn="just">
              <a:spcBef>
                <a:spcPts val="1200"/>
              </a:spcBef>
              <a:spcAft>
                <a:spcPts val="0"/>
              </a:spcAft>
              <a:buNone/>
            </a:pPr>
            <a:r>
              <a:rPr lang="en">
                <a:solidFill>
                  <a:schemeClr val="dk1"/>
                </a:solidFill>
              </a:rPr>
              <a:t>Apps Requiring Platform-Specific Features: Xamarin allows access to native APIs through platform bindings, enabling developers to leverage device-specific functionalities.</a:t>
            </a:r>
            <a:endParaRPr>
              <a:solidFill>
                <a:schemeClr val="dk1"/>
              </a:solidFill>
            </a:endParaRPr>
          </a:p>
          <a:p>
            <a:pPr indent="-308610" lvl="0" marL="457200" rtl="0" algn="just">
              <a:spcBef>
                <a:spcPts val="1200"/>
              </a:spcBef>
              <a:spcAft>
                <a:spcPts val="0"/>
              </a:spcAft>
              <a:buClr>
                <a:schemeClr val="dk1"/>
              </a:buClr>
              <a:buSzPct val="100000"/>
              <a:buChar char="●"/>
            </a:pPr>
            <a:r>
              <a:rPr lang="en">
                <a:solidFill>
                  <a:schemeClr val="dk1"/>
                </a:solidFill>
              </a:rPr>
              <a:t>Key Features:</a:t>
            </a:r>
            <a:endParaRPr>
              <a:solidFill>
                <a:schemeClr val="dk1"/>
              </a:solidFill>
            </a:endParaRPr>
          </a:p>
          <a:p>
            <a:pPr indent="0" lvl="0" marL="457200" rtl="0" algn="just">
              <a:spcBef>
                <a:spcPts val="1200"/>
              </a:spcBef>
              <a:spcAft>
                <a:spcPts val="0"/>
              </a:spcAft>
              <a:buNone/>
            </a:pPr>
            <a:r>
              <a:rPr lang="en">
                <a:solidFill>
                  <a:schemeClr val="dk1"/>
                </a:solidFill>
              </a:rPr>
              <a:t>C# and .NET: Familiar languages for developers, with access to extensive libraries and tooling.</a:t>
            </a:r>
            <a:endParaRPr>
              <a:solidFill>
                <a:schemeClr val="dk1"/>
              </a:solidFill>
            </a:endParaRPr>
          </a:p>
          <a:p>
            <a:pPr indent="0" lvl="0" marL="457200" rtl="0" algn="just">
              <a:spcBef>
                <a:spcPts val="1200"/>
              </a:spcBef>
              <a:spcAft>
                <a:spcPts val="0"/>
              </a:spcAft>
              <a:buNone/>
            </a:pPr>
            <a:r>
              <a:rPr lang="en">
                <a:solidFill>
                  <a:schemeClr val="dk1"/>
                </a:solidFill>
              </a:rPr>
              <a:t>Native Performance: Compiles to native code, providing performance comparable to native applications.</a:t>
            </a:r>
            <a:endParaRPr>
              <a:solidFill>
                <a:schemeClr val="dk1"/>
              </a:solidFill>
            </a:endParaRPr>
          </a:p>
          <a:p>
            <a:pPr indent="0" lvl="0" marL="457200" rtl="0" algn="just">
              <a:spcBef>
                <a:spcPts val="1200"/>
              </a:spcBef>
              <a:spcAft>
                <a:spcPts val="1200"/>
              </a:spcAft>
              <a:buNone/>
            </a:pPr>
            <a:r>
              <a:rPr lang="en">
                <a:solidFill>
                  <a:schemeClr val="dk1"/>
                </a:solidFill>
              </a:rPr>
              <a:t>Xamarin.Forms: Allows building UIs with a single codebase using shared UI components across platforms.</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Ionic</a:t>
            </a:r>
            <a:endParaRPr/>
          </a:p>
        </p:txBody>
      </p:sp>
      <p:sp>
        <p:nvSpPr>
          <p:cNvPr id="495" name="Google Shape;495;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Clr>
                <a:schemeClr val="dk1"/>
              </a:buClr>
              <a:buSzPct val="100000"/>
              <a:buChar char="●"/>
            </a:pPr>
            <a:r>
              <a:rPr b="1" lang="en">
                <a:solidFill>
                  <a:schemeClr val="dk1"/>
                </a:solidFill>
              </a:rPr>
              <a:t>Overview: </a:t>
            </a:r>
            <a:r>
              <a:rPr lang="en">
                <a:solidFill>
                  <a:schemeClr val="dk1"/>
                </a:solidFill>
              </a:rPr>
              <a:t>Ionic is an open-source framework for building cross-platform mobile, desktop, and progressive web apps using web technologies like HTML, CSS, and JavaScript/TypeScript. It is built on top of Angular and Apache Cordova.</a:t>
            </a:r>
            <a:endParaRPr>
              <a:solidFill>
                <a:schemeClr val="dk1"/>
              </a:solidFill>
            </a:endParaRPr>
          </a:p>
          <a:p>
            <a:pPr indent="-300037" lvl="0" marL="457200" rtl="0" algn="l">
              <a:spcBef>
                <a:spcPts val="0"/>
              </a:spcBef>
              <a:spcAft>
                <a:spcPts val="0"/>
              </a:spcAft>
              <a:buClr>
                <a:schemeClr val="dk1"/>
              </a:buClr>
              <a:buSzPct val="100000"/>
              <a:buChar char="●"/>
            </a:pPr>
            <a:r>
              <a:rPr b="1" lang="en">
                <a:solidFill>
                  <a:schemeClr val="dk1"/>
                </a:solidFill>
              </a:rPr>
              <a:t>Use Cases:</a:t>
            </a:r>
            <a:endParaRPr b="1">
              <a:solidFill>
                <a:schemeClr val="dk1"/>
              </a:solidFill>
            </a:endParaRPr>
          </a:p>
          <a:p>
            <a:pPr indent="0" lvl="0" marL="457200" rtl="0" algn="l">
              <a:spcBef>
                <a:spcPts val="1200"/>
              </a:spcBef>
              <a:spcAft>
                <a:spcPts val="0"/>
              </a:spcAft>
              <a:buNone/>
            </a:pPr>
            <a:r>
              <a:rPr lang="en">
                <a:solidFill>
                  <a:schemeClr val="dk1"/>
                </a:solidFill>
              </a:rPr>
              <a:t>Hybrid Apps: Ionic is suitable for developing hybrid mobile apps that run inside a WebView, leveraging web technologies for cross-platform compatibility.</a:t>
            </a:r>
            <a:endParaRPr>
              <a:solidFill>
                <a:schemeClr val="dk1"/>
              </a:solidFill>
            </a:endParaRPr>
          </a:p>
          <a:p>
            <a:pPr indent="0" lvl="0" marL="457200" rtl="0" algn="l">
              <a:spcBef>
                <a:spcPts val="1200"/>
              </a:spcBef>
              <a:spcAft>
                <a:spcPts val="0"/>
              </a:spcAft>
              <a:buNone/>
            </a:pPr>
            <a:r>
              <a:rPr lang="en">
                <a:solidFill>
                  <a:schemeClr val="dk1"/>
                </a:solidFill>
              </a:rPr>
              <a:t>Prototyping and MVPs: Rapid development capabilities and a rich set of UI components make Ionic ideal for prototyping and Minimum Viable Products (MVPs).</a:t>
            </a:r>
            <a:endParaRPr>
              <a:solidFill>
                <a:schemeClr val="dk1"/>
              </a:solidFill>
            </a:endParaRPr>
          </a:p>
          <a:p>
            <a:pPr indent="-300037" lvl="0" marL="457200" rtl="0" algn="l">
              <a:spcBef>
                <a:spcPts val="1200"/>
              </a:spcBef>
              <a:spcAft>
                <a:spcPts val="0"/>
              </a:spcAft>
              <a:buClr>
                <a:schemeClr val="dk1"/>
              </a:buClr>
              <a:buSzPct val="100000"/>
              <a:buChar char="●"/>
            </a:pPr>
            <a:r>
              <a:rPr b="1" lang="en">
                <a:solidFill>
                  <a:schemeClr val="dk1"/>
                </a:solidFill>
              </a:rPr>
              <a:t>Key Features:</a:t>
            </a:r>
            <a:endParaRPr b="1">
              <a:solidFill>
                <a:schemeClr val="dk1"/>
              </a:solidFill>
            </a:endParaRPr>
          </a:p>
          <a:p>
            <a:pPr indent="0" lvl="0" marL="457200" rtl="0" algn="l">
              <a:spcBef>
                <a:spcPts val="1200"/>
              </a:spcBef>
              <a:spcAft>
                <a:spcPts val="0"/>
              </a:spcAft>
              <a:buNone/>
            </a:pPr>
            <a:r>
              <a:rPr lang="en">
                <a:solidFill>
                  <a:schemeClr val="dk1"/>
                </a:solidFill>
              </a:rPr>
              <a:t>Web Technologies: Uses standard web technologies, making it accessible to web developers and enabling reuse of existing web development skills.</a:t>
            </a:r>
            <a:endParaRPr>
              <a:solidFill>
                <a:schemeClr val="dk1"/>
              </a:solidFill>
            </a:endParaRPr>
          </a:p>
          <a:p>
            <a:pPr indent="0" lvl="0" marL="457200" rtl="0" algn="l">
              <a:spcBef>
                <a:spcPts val="1200"/>
              </a:spcBef>
              <a:spcAft>
                <a:spcPts val="0"/>
              </a:spcAft>
              <a:buNone/>
            </a:pPr>
            <a:r>
              <a:rPr lang="en">
                <a:solidFill>
                  <a:schemeClr val="dk1"/>
                </a:solidFill>
              </a:rPr>
              <a:t>UI Components: Offers a library of pre-designed UI components (Ionic UI components) for creating consistent and responsive user interfaces.</a:t>
            </a:r>
            <a:endParaRPr>
              <a:solidFill>
                <a:schemeClr val="dk1"/>
              </a:solidFill>
            </a:endParaRPr>
          </a:p>
          <a:p>
            <a:pPr indent="0" lvl="0" marL="457200" rtl="0" algn="l">
              <a:spcBef>
                <a:spcPts val="1200"/>
              </a:spcBef>
              <a:spcAft>
                <a:spcPts val="1200"/>
              </a:spcAft>
              <a:buNone/>
            </a:pPr>
            <a:r>
              <a:rPr lang="en">
                <a:solidFill>
                  <a:schemeClr val="dk1"/>
                </a:solidFill>
              </a:rPr>
              <a:t>Cordova Plugins: Integrates with Apache Cordova plugins to access native device features like camera, GPS, and accelerometer.</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1" name="Google Shape;501;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Clr>
                <a:schemeClr val="dk1"/>
              </a:buClr>
              <a:buSzPct val="100000"/>
              <a:buChar char="●"/>
            </a:pPr>
            <a:r>
              <a:rPr b="1" lang="en">
                <a:solidFill>
                  <a:schemeClr val="dk1"/>
                </a:solidFill>
              </a:rPr>
              <a:t>Overview: </a:t>
            </a:r>
            <a:r>
              <a:rPr lang="en">
                <a:solidFill>
                  <a:schemeClr val="dk1"/>
                </a:solidFill>
              </a:rPr>
              <a:t>Apache Cordova (formerly PhoneGap) is an open-source mobile development framework that allows developers to build mobile applications using web technologies (HTML, CSS, JavaScript).</a:t>
            </a:r>
            <a:endParaRPr>
              <a:solidFill>
                <a:schemeClr val="dk1"/>
              </a:solidFill>
            </a:endParaRPr>
          </a:p>
          <a:p>
            <a:pPr indent="-291465" lvl="0" marL="457200" rtl="0" algn="l">
              <a:spcBef>
                <a:spcPts val="0"/>
              </a:spcBef>
              <a:spcAft>
                <a:spcPts val="0"/>
              </a:spcAft>
              <a:buClr>
                <a:schemeClr val="dk1"/>
              </a:buClr>
              <a:buSzPct val="100000"/>
              <a:buChar char="●"/>
            </a:pPr>
            <a:r>
              <a:rPr b="1" lang="en">
                <a:solidFill>
                  <a:schemeClr val="dk1"/>
                </a:solidFill>
              </a:rPr>
              <a:t>Use Cases:</a:t>
            </a:r>
            <a:endParaRPr b="1">
              <a:solidFill>
                <a:schemeClr val="dk1"/>
              </a:solidFill>
            </a:endParaRPr>
          </a:p>
          <a:p>
            <a:pPr indent="0" lvl="0" marL="457200" rtl="0" algn="l">
              <a:spcBef>
                <a:spcPts val="1200"/>
              </a:spcBef>
              <a:spcAft>
                <a:spcPts val="0"/>
              </a:spcAft>
              <a:buNone/>
            </a:pPr>
            <a:r>
              <a:rPr lang="en">
                <a:solidFill>
                  <a:schemeClr val="dk1"/>
                </a:solidFill>
              </a:rPr>
              <a:t>Cross-Platform Development: Cordova enables building apps that can run on multiple platforms, including iOS, Android, and others.</a:t>
            </a:r>
            <a:endParaRPr>
              <a:solidFill>
                <a:schemeClr val="dk1"/>
              </a:solidFill>
            </a:endParaRPr>
          </a:p>
          <a:p>
            <a:pPr indent="0" lvl="0" marL="457200" rtl="0" algn="l">
              <a:spcBef>
                <a:spcPts val="1200"/>
              </a:spcBef>
              <a:spcAft>
                <a:spcPts val="0"/>
              </a:spcAft>
              <a:buNone/>
            </a:pPr>
            <a:r>
              <a:rPr lang="en">
                <a:solidFill>
                  <a:schemeClr val="dk1"/>
                </a:solidFill>
              </a:rPr>
              <a:t>Web Developers: Ideal for web developers who want to leverage their existing skills in HTML, CSS, and JavaScript to build mobile applications.</a:t>
            </a:r>
            <a:endParaRPr>
              <a:solidFill>
                <a:schemeClr val="dk1"/>
              </a:solidFill>
            </a:endParaRPr>
          </a:p>
          <a:p>
            <a:pPr indent="0" lvl="0" marL="457200" rtl="0" algn="l">
              <a:spcBef>
                <a:spcPts val="1200"/>
              </a:spcBef>
              <a:spcAft>
                <a:spcPts val="0"/>
              </a:spcAft>
              <a:buNone/>
            </a:pPr>
            <a:r>
              <a:rPr lang="en">
                <a:solidFill>
                  <a:schemeClr val="dk1"/>
                </a:solidFill>
              </a:rPr>
              <a:t>Prototyping and Proof of Concepts: Cordova is often used for rapid prototyping and validating app ideas without investing heavily in platform-specific development.</a:t>
            </a:r>
            <a:endParaRPr>
              <a:solidFill>
                <a:schemeClr val="dk1"/>
              </a:solidFill>
            </a:endParaRPr>
          </a:p>
          <a:p>
            <a:pPr indent="-291465" lvl="0" marL="457200" rtl="0" algn="l">
              <a:spcBef>
                <a:spcPts val="1200"/>
              </a:spcBef>
              <a:spcAft>
                <a:spcPts val="0"/>
              </a:spcAft>
              <a:buClr>
                <a:schemeClr val="dk1"/>
              </a:buClr>
              <a:buSzPct val="100000"/>
              <a:buChar char="●"/>
            </a:pPr>
            <a:r>
              <a:rPr b="1" lang="en">
                <a:solidFill>
                  <a:schemeClr val="dk1"/>
                </a:solidFill>
              </a:rPr>
              <a:t>Key Features:</a:t>
            </a:r>
            <a:endParaRPr b="1">
              <a:solidFill>
                <a:schemeClr val="dk1"/>
              </a:solidFill>
            </a:endParaRPr>
          </a:p>
          <a:p>
            <a:pPr indent="0" lvl="0" marL="457200" rtl="0" algn="l">
              <a:spcBef>
                <a:spcPts val="1200"/>
              </a:spcBef>
              <a:spcAft>
                <a:spcPts val="0"/>
              </a:spcAft>
              <a:buNone/>
            </a:pPr>
            <a:r>
              <a:rPr lang="en">
                <a:solidFill>
                  <a:schemeClr val="dk1"/>
                </a:solidFill>
              </a:rPr>
              <a:t>WebView: Renders web content within a native container, providing a bridge to access native device APIs through JavaScript interfaces.</a:t>
            </a:r>
            <a:endParaRPr>
              <a:solidFill>
                <a:schemeClr val="dk1"/>
              </a:solidFill>
            </a:endParaRPr>
          </a:p>
          <a:p>
            <a:pPr indent="0" lvl="0" marL="457200" rtl="0" algn="l">
              <a:spcBef>
                <a:spcPts val="1200"/>
              </a:spcBef>
              <a:spcAft>
                <a:spcPts val="0"/>
              </a:spcAft>
              <a:buNone/>
            </a:pPr>
            <a:r>
              <a:rPr lang="en">
                <a:solidFill>
                  <a:schemeClr val="dk1"/>
                </a:solidFill>
              </a:rPr>
              <a:t>Plugins: Extensible with a wide range of plugins (Cordova plugins) for accessing native device capabilities, enhancing functionality beyond web capabilities.</a:t>
            </a:r>
            <a:endParaRPr>
              <a:solidFill>
                <a:schemeClr val="dk1"/>
              </a:solidFill>
            </a:endParaRPr>
          </a:p>
          <a:p>
            <a:pPr indent="0" lvl="0" marL="457200" rtl="0" algn="l">
              <a:spcBef>
                <a:spcPts val="1200"/>
              </a:spcBef>
              <a:spcAft>
                <a:spcPts val="1200"/>
              </a:spcAft>
              <a:buNone/>
            </a:pPr>
            <a:r>
              <a:rPr lang="en">
                <a:solidFill>
                  <a:schemeClr val="dk1"/>
                </a:solidFill>
              </a:rPr>
              <a:t>Community Support: Benefits from a large community and ecosystem of plugins and extensions, supporting various functionalities and integrations.</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507" name="Google Shape;507;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Clr>
                <a:schemeClr val="dk1"/>
              </a:buClr>
              <a:buSzPct val="100000"/>
              <a:buChar char="●"/>
            </a:pPr>
            <a:r>
              <a:rPr lang="en">
                <a:solidFill>
                  <a:schemeClr val="dk1"/>
                </a:solidFill>
              </a:rPr>
              <a:t>Language and Skill Set: Xamarin uses C#/.NET, Ionic uses web technologies (HTML, CSS, JavaScript/TypeScript), and Cordova uses web technologies (HTML, CSS, JavaScript). Developers can choose based on their existing skills and preferences.</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Performance: Xamarin and Ionic (with native builds) generally offer better performance compared to Cordova due to direct access to native APIs and hardware acceleration.</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Development Time: Ionic and Cordova offer rapid development capabilities due to web technology stacks, while Xamarin may require more setup and configuration.</a:t>
            </a:r>
            <a:endParaRPr>
              <a:solidFill>
                <a:schemeClr val="dk1"/>
              </a:solidFill>
            </a:endParaRPr>
          </a:p>
          <a:p>
            <a:pPr indent="-334327" lvl="0" marL="457200" rtl="0" algn="just">
              <a:spcBef>
                <a:spcPts val="0"/>
              </a:spcBef>
              <a:spcAft>
                <a:spcPts val="0"/>
              </a:spcAft>
              <a:buClr>
                <a:schemeClr val="dk1"/>
              </a:buClr>
              <a:buSzPct val="100000"/>
              <a:buChar char="●"/>
            </a:pPr>
            <a:r>
              <a:rPr lang="en">
                <a:solidFill>
                  <a:schemeClr val="dk1"/>
                </a:solidFill>
              </a:rPr>
              <a:t>Native Access: Xamarin provides extensive native access through platform bindings, Ionic uses Cordova plugins for native features, and Cordova bridges web APIs to native functionality through WebView.</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61111"/>
              <a:buFont typeface="Arial"/>
              <a:buNone/>
            </a:pPr>
            <a:r>
              <a:rPr b="1" lang="en">
                <a:solidFill>
                  <a:schemeClr val="dk1"/>
                </a:solidFill>
              </a:rPr>
              <a:t>Definition:</a:t>
            </a:r>
            <a:r>
              <a:rPr lang="en">
                <a:solidFill>
                  <a:schemeClr val="dk1"/>
                </a:solidFill>
              </a:rPr>
              <a:t> Web apps are essentially websites that look and feel like a native app. They are accessed through a web browser and written in web technologies like HTML, CSS, and JavaScript.</a:t>
            </a:r>
            <a:endParaRPr>
              <a:solidFill>
                <a:schemeClr val="dk1"/>
              </a:solidFill>
            </a:endParaRPr>
          </a:p>
          <a:p>
            <a:pPr indent="0" lvl="0" marL="0" rtl="0" algn="just">
              <a:spcBef>
                <a:spcPts val="1200"/>
              </a:spcBef>
              <a:spcAft>
                <a:spcPts val="0"/>
              </a:spcAft>
              <a:buClr>
                <a:schemeClr val="dk1"/>
              </a:buClr>
              <a:buSzPct val="61111"/>
              <a:buFont typeface="Arial"/>
              <a:buNone/>
            </a:pPr>
            <a:r>
              <a:rPr b="1" lang="en">
                <a:solidFill>
                  <a:schemeClr val="dk1"/>
                </a:solidFill>
              </a:rPr>
              <a:t>Advantages:</a:t>
            </a:r>
            <a:endParaRPr b="1">
              <a:solidFill>
                <a:schemeClr val="dk1"/>
              </a:solidFill>
            </a:endParaRPr>
          </a:p>
          <a:p>
            <a:pPr indent="-325755" lvl="0" marL="457200" rtl="0" algn="just">
              <a:spcBef>
                <a:spcPts val="1200"/>
              </a:spcBef>
              <a:spcAft>
                <a:spcPts val="0"/>
              </a:spcAft>
              <a:buClr>
                <a:schemeClr val="dk1"/>
              </a:buClr>
              <a:buSzPct val="100000"/>
              <a:buChar char="●"/>
            </a:pPr>
            <a:r>
              <a:rPr lang="en">
                <a:solidFill>
                  <a:schemeClr val="dk1"/>
                </a:solidFill>
              </a:rPr>
              <a:t>Cross-platform compatibility</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Easier and quicker to develop</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No need for installation from an app store</a:t>
            </a:r>
            <a:endParaRPr>
              <a:solidFill>
                <a:schemeClr val="dk1"/>
              </a:solidFill>
            </a:endParaRPr>
          </a:p>
          <a:p>
            <a:pPr indent="0" lvl="0" marL="0" rtl="0" algn="just">
              <a:spcBef>
                <a:spcPts val="1200"/>
              </a:spcBef>
              <a:spcAft>
                <a:spcPts val="0"/>
              </a:spcAft>
              <a:buClr>
                <a:schemeClr val="dk1"/>
              </a:buClr>
              <a:buSzPct val="61111"/>
              <a:buFont typeface="Arial"/>
              <a:buNone/>
            </a:pPr>
            <a:r>
              <a:rPr b="1" lang="en">
                <a:solidFill>
                  <a:schemeClr val="dk1"/>
                </a:solidFill>
              </a:rPr>
              <a:t>Disadvantages:</a:t>
            </a:r>
            <a:endParaRPr b="1">
              <a:solidFill>
                <a:schemeClr val="dk1"/>
              </a:solidFill>
            </a:endParaRPr>
          </a:p>
          <a:p>
            <a:pPr indent="-325755" lvl="0" marL="457200" rtl="0" algn="just">
              <a:spcBef>
                <a:spcPts val="1200"/>
              </a:spcBef>
              <a:spcAft>
                <a:spcPts val="0"/>
              </a:spcAft>
              <a:buClr>
                <a:schemeClr val="dk1"/>
              </a:buClr>
              <a:buSzPct val="100000"/>
              <a:buChar char="●"/>
            </a:pPr>
            <a:r>
              <a:rPr lang="en">
                <a:solidFill>
                  <a:schemeClr val="dk1"/>
                </a:solidFill>
              </a:rPr>
              <a:t>Limited access to device features</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Dependence on a good internet connection</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Lower performance compared to native apps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Apps: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b="1" lang="en">
                <a:solidFill>
                  <a:schemeClr val="dk1"/>
                </a:solidFill>
              </a:rPr>
              <a:t>Definition:</a:t>
            </a:r>
            <a:r>
              <a:rPr lang="en">
                <a:solidFill>
                  <a:schemeClr val="dk1"/>
                </a:solidFill>
              </a:rPr>
              <a:t> Hybrid apps are a combination of native and web apps. They are built using web technologies and then wrapped in a native container, allowing them to be distributed through app stores.</a:t>
            </a:r>
            <a:endParaRPr>
              <a:solidFill>
                <a:schemeClr val="dk1"/>
              </a:solidFill>
            </a:endParaRPr>
          </a:p>
          <a:p>
            <a:pPr indent="0" lvl="0" marL="0" rtl="0" algn="just">
              <a:spcBef>
                <a:spcPts val="1200"/>
              </a:spcBef>
              <a:spcAft>
                <a:spcPts val="0"/>
              </a:spcAft>
              <a:buNone/>
            </a:pPr>
            <a:r>
              <a:rPr b="1" lang="en">
                <a:solidFill>
                  <a:schemeClr val="dk1"/>
                </a:solidFill>
              </a:rPr>
              <a:t>Advantages:</a:t>
            </a:r>
            <a:endParaRPr b="1">
              <a:solidFill>
                <a:schemeClr val="dk1"/>
              </a:solidFill>
            </a:endParaRPr>
          </a:p>
          <a:p>
            <a:pPr indent="-325755" lvl="0" marL="457200" rtl="0" algn="just">
              <a:spcBef>
                <a:spcPts val="1200"/>
              </a:spcBef>
              <a:spcAft>
                <a:spcPts val="0"/>
              </a:spcAft>
              <a:buClr>
                <a:schemeClr val="dk1"/>
              </a:buClr>
              <a:buSzPct val="100000"/>
              <a:buChar char="●"/>
            </a:pPr>
            <a:r>
              <a:rPr lang="en">
                <a:solidFill>
                  <a:schemeClr val="dk1"/>
                </a:solidFill>
              </a:rPr>
              <a:t>Cross-platform development with a single codebase</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Access to device features through plugins</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Faster development and lower costs compared to native apps</a:t>
            </a:r>
            <a:endParaRPr>
              <a:solidFill>
                <a:schemeClr val="dk1"/>
              </a:solidFill>
            </a:endParaRPr>
          </a:p>
          <a:p>
            <a:pPr indent="0" lvl="0" marL="0" rtl="0" algn="just">
              <a:spcBef>
                <a:spcPts val="1200"/>
              </a:spcBef>
              <a:spcAft>
                <a:spcPts val="0"/>
              </a:spcAft>
              <a:buNone/>
            </a:pPr>
            <a:r>
              <a:rPr b="1" lang="en">
                <a:solidFill>
                  <a:schemeClr val="dk1"/>
                </a:solidFill>
              </a:rPr>
              <a:t>Disadvantages:</a:t>
            </a:r>
            <a:endParaRPr b="1">
              <a:solidFill>
                <a:schemeClr val="dk1"/>
              </a:solidFill>
            </a:endParaRPr>
          </a:p>
          <a:p>
            <a:pPr indent="-325755" lvl="0" marL="457200" rtl="0" algn="just">
              <a:spcBef>
                <a:spcPts val="1200"/>
              </a:spcBef>
              <a:spcAft>
                <a:spcPts val="0"/>
              </a:spcAft>
              <a:buClr>
                <a:schemeClr val="dk1"/>
              </a:buClr>
              <a:buSzPct val="100000"/>
              <a:buChar char="●"/>
            </a:pPr>
            <a:r>
              <a:rPr lang="en">
                <a:solidFill>
                  <a:schemeClr val="dk1"/>
                </a:solidFill>
              </a:rPr>
              <a:t>Potentially lower performance compared to fully native apps</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Dependency on third-party frameworks and plugins</a:t>
            </a:r>
            <a:endParaRPr>
              <a:solidFill>
                <a:schemeClr val="dk1"/>
              </a:solidFill>
            </a:endParaRPr>
          </a:p>
          <a:p>
            <a:pPr indent="-325755" lvl="0" marL="457200" rtl="0" algn="just">
              <a:spcBef>
                <a:spcPts val="0"/>
              </a:spcBef>
              <a:spcAft>
                <a:spcPts val="0"/>
              </a:spcAft>
              <a:buClr>
                <a:schemeClr val="dk1"/>
              </a:buClr>
              <a:buSzPct val="100000"/>
              <a:buChar char="●"/>
            </a:pPr>
            <a:r>
              <a:rPr lang="en">
                <a:solidFill>
                  <a:schemeClr val="dk1"/>
                </a:solidFill>
              </a:rPr>
              <a:t>May not fully adhere to platform-specific UI/UX guidelines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