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Roboto Mon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obotoMono-regular.fntdata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-italic.fntdata"/><Relationship Id="rId47" Type="http://schemas.openxmlformats.org/officeDocument/2006/relationships/font" Target="fonts/RobotoMono-bold.fntdata"/><Relationship Id="rId49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10c4d4a1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10c4d4a1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10c4d4a1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10c4d4a1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10c4d4a1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10c4d4a1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10c4d4a1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f10c4d4a1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10c4d4a1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10c4d4a1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10c4d4a1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10c4d4a1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10c4d4a1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f10c4d4a1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10c4d4a1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10c4d4a1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10c4d4a1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f10c4d4a1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10c4d4a1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f10c4d4a1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10c4d4a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10c4d4a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10c4d4a1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f10c4d4a1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f10c4d4a1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f10c4d4a1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f10c4d4a1a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f10c4d4a1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f10c4d4a1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f10c4d4a1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f10c4d4a1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f10c4d4a1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f4c27e77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f4c27e77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f4c27e772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f4c27e772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f4c27e772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f4c27e772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f4c27e772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f4c27e772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f4c27e772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f4c27e772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10c4d4a1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10c4d4a1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f4c27e772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f4c27e772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f4c27e772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f4c27e772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f4c27e772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f4c27e772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f4c27e772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f4c27e772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f4c27e772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f4c27e772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f4c27e772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f4c27e772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f4c27e772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f4c27e772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f4c27e772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f4c27e772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f4c27e772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f4c27e772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f4c27e772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f4c27e772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10c4d4a1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10c4d4a1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f4c27e772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f4c27e772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10c4d4a1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10c4d4a1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10c4d4a1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10c4d4a1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10c4d4a1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10c4d4a1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10c4d4a1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10c4d4a1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10c4d4a1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10c4d4a1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LinearLayout</a:t>
            </a:r>
            <a:r>
              <a:rPr lang="en" sz="1500">
                <a:solidFill>
                  <a:schemeClr val="dk1"/>
                </a:solidFill>
              </a:rPr>
              <a:t> is ideal for scenarios where you need to align multiple UI components in a single direction. Common use cases include: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Simple Forms:</a:t>
            </a:r>
            <a:r>
              <a:rPr lang="en" sz="1500">
                <a:solidFill>
                  <a:schemeClr val="dk1"/>
                </a:solidFill>
              </a:rPr>
              <a:t> When designing forms with labels and input fields aligned either vertically or horizontally.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Vertical Lists:</a:t>
            </a:r>
            <a:r>
              <a:rPr lang="en" sz="1500">
                <a:solidFill>
                  <a:schemeClr val="dk1"/>
                </a:solidFill>
              </a:rPr>
              <a:t> For example, a list of items where each item is stacked vertically, such as a vertical list of buttons or text fields.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Horizontal Lists:</a:t>
            </a:r>
            <a:r>
              <a:rPr lang="en" sz="1500">
                <a:solidFill>
                  <a:schemeClr val="dk1"/>
                </a:solidFill>
              </a:rPr>
              <a:t> For example, a row of buttons or images arranged side by side.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Stacked Elements:</a:t>
            </a:r>
            <a:r>
              <a:rPr lang="en" sz="1500">
                <a:solidFill>
                  <a:schemeClr val="dk1"/>
                </a:solidFill>
              </a:rPr>
              <a:t> For creating stacked elements that follow a specific order, like a column of text and images.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1. </a:t>
            </a:r>
            <a:r>
              <a:rPr b="1"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orientation</a:t>
            </a:r>
            <a:endParaRPr b="1"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956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500">
                <a:solidFill>
                  <a:schemeClr val="dk1"/>
                </a:solidFill>
              </a:rPr>
              <a:t>Description:</a:t>
            </a:r>
            <a:r>
              <a:rPr lang="en" sz="1500">
                <a:solidFill>
                  <a:schemeClr val="dk1"/>
                </a:solidFill>
              </a:rPr>
              <a:t> Defines the direction in which child views are arranged.</a:t>
            </a:r>
            <a:endParaRPr sz="1500">
              <a:solidFill>
                <a:schemeClr val="dk1"/>
              </a:solidFill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500">
                <a:solidFill>
                  <a:schemeClr val="dk1"/>
                </a:solidFill>
              </a:rPr>
              <a:t>Values:</a:t>
            </a:r>
            <a:endParaRPr b="1" sz="1500">
              <a:solidFill>
                <a:schemeClr val="dk1"/>
              </a:solidFill>
            </a:endParaRPr>
          </a:p>
          <a:p>
            <a:pPr indent="-30956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vertical</a:t>
            </a:r>
            <a:r>
              <a:rPr lang="en" sz="1500">
                <a:solidFill>
                  <a:schemeClr val="dk1"/>
                </a:solidFill>
              </a:rPr>
              <a:t>: Arranges child views in a vertical column.</a:t>
            </a:r>
            <a:endParaRPr sz="1500">
              <a:solidFill>
                <a:schemeClr val="dk1"/>
              </a:solidFill>
            </a:endParaRPr>
          </a:p>
          <a:p>
            <a:pPr indent="-30956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horizontal</a:t>
            </a:r>
            <a:r>
              <a:rPr lang="en" sz="1500">
                <a:solidFill>
                  <a:schemeClr val="dk1"/>
                </a:solidFill>
              </a:rPr>
              <a:t>: Arranges child views in a horizontal row.</a:t>
            </a:r>
            <a:endParaRPr sz="1500">
              <a:solidFill>
                <a:schemeClr val="dk1"/>
              </a:solidFill>
            </a:endParaRPr>
          </a:p>
          <a:p>
            <a:pPr indent="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&lt;LinearLayout</a:t>
            </a:r>
            <a:endParaRPr b="1" sz="1500">
              <a:solidFill>
                <a:schemeClr val="dk1"/>
              </a:solidFill>
            </a:endParaRPr>
          </a:p>
          <a:p>
            <a:pPr indent="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    android:layout_width="match_parent"</a:t>
            </a:r>
            <a:endParaRPr b="1" sz="1500">
              <a:solidFill>
                <a:schemeClr val="dk1"/>
              </a:solidFill>
            </a:endParaRPr>
          </a:p>
          <a:p>
            <a:pPr indent="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    android:layout_height="wrap_content"</a:t>
            </a:r>
            <a:endParaRPr b="1" sz="1500">
              <a:solidFill>
                <a:schemeClr val="dk1"/>
              </a:solidFill>
            </a:endParaRPr>
          </a:p>
          <a:p>
            <a:pPr indent="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    android:orientation="vertical"&gt;</a:t>
            </a:r>
            <a:endParaRPr b="1" sz="1500">
              <a:solidFill>
                <a:schemeClr val="dk1"/>
              </a:solidFill>
            </a:endParaRPr>
          </a:p>
          <a:p>
            <a:pPr indent="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    &lt;!-- Child views here --&gt;</a:t>
            </a:r>
            <a:endParaRPr b="1" sz="1500">
              <a:solidFill>
                <a:schemeClr val="dk1"/>
              </a:solidFill>
            </a:endParaRPr>
          </a:p>
          <a:p>
            <a:pPr indent="0" lvl="0" marL="3200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&lt;/LinearLayout&gt;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b="1"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2. gravity</a:t>
            </a:r>
            <a:endParaRPr b="1"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241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500">
                <a:solidFill>
                  <a:schemeClr val="dk1"/>
                </a:solidFill>
              </a:rPr>
              <a:t>Description:</a:t>
            </a:r>
            <a:r>
              <a:rPr lang="en" sz="1500">
                <a:solidFill>
                  <a:schemeClr val="dk1"/>
                </a:solidFill>
              </a:rPr>
              <a:t> Controls the alignment of child views within the LinearLayout.</a:t>
            </a:r>
            <a:endParaRPr sz="1500">
              <a:solidFill>
                <a:schemeClr val="dk1"/>
              </a:solidFill>
            </a:endParaRPr>
          </a:p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500">
                <a:solidFill>
                  <a:schemeClr val="dk1"/>
                </a:solidFill>
              </a:rPr>
              <a:t>Values:</a:t>
            </a:r>
            <a:endParaRPr b="1" sz="1500">
              <a:solidFill>
                <a:schemeClr val="dk1"/>
              </a:solidFill>
            </a:endParaRPr>
          </a:p>
          <a:p>
            <a:pPr indent="-30241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top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bottom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left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right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center</a:t>
            </a:r>
            <a:r>
              <a:rPr lang="en" sz="1500">
                <a:solidFill>
                  <a:schemeClr val="dk1"/>
                </a:solidFill>
              </a:rPr>
              <a:t>, etc.</a:t>
            </a:r>
            <a:endParaRPr sz="1500">
              <a:solidFill>
                <a:schemeClr val="dk1"/>
              </a:solidFill>
            </a:endParaRPr>
          </a:p>
          <a:p>
            <a:pPr indent="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&lt;LinearLayout</a:t>
            </a:r>
            <a:endParaRPr b="1" sz="1500">
              <a:solidFill>
                <a:schemeClr val="dk1"/>
              </a:solidFill>
            </a:endParaRPr>
          </a:p>
          <a:p>
            <a:pPr indent="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    android:layout_width="match_parent"</a:t>
            </a:r>
            <a:endParaRPr b="1" sz="1500">
              <a:solidFill>
                <a:schemeClr val="dk1"/>
              </a:solidFill>
            </a:endParaRPr>
          </a:p>
          <a:p>
            <a:pPr indent="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    android:layout_height="wrap_content"</a:t>
            </a:r>
            <a:endParaRPr b="1" sz="1500">
              <a:solidFill>
                <a:schemeClr val="dk1"/>
              </a:solidFill>
            </a:endParaRPr>
          </a:p>
          <a:p>
            <a:pPr indent="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    android:orientation="horizontal"</a:t>
            </a:r>
            <a:endParaRPr b="1" sz="1500">
              <a:solidFill>
                <a:schemeClr val="dk1"/>
              </a:solidFill>
            </a:endParaRPr>
          </a:p>
          <a:p>
            <a:pPr indent="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    android:gravity="center"&gt;</a:t>
            </a:r>
            <a:endParaRPr b="1" sz="1500">
              <a:solidFill>
                <a:schemeClr val="dk1"/>
              </a:solidFill>
            </a:endParaRPr>
          </a:p>
          <a:p>
            <a:pPr indent="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    &lt;!-- Child views here --&gt;</a:t>
            </a:r>
            <a:endParaRPr b="1" sz="1500">
              <a:solidFill>
                <a:schemeClr val="dk1"/>
              </a:solidFill>
            </a:endParaRPr>
          </a:p>
          <a:p>
            <a:pPr indent="0" lvl="0" marL="3200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&lt;/LinearLayout&gt;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layout_weight</a:t>
            </a:r>
            <a:endParaRPr b="1"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Description:</a:t>
            </a:r>
            <a:r>
              <a:rPr lang="en" sz="1100">
                <a:solidFill>
                  <a:schemeClr val="dk1"/>
                </a:solidFill>
              </a:rPr>
              <a:t> Specifies how much of the extra space in the LinearLayout should be allocated to each child view.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Values: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 floating-point number representing the proportion of extra space.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RelativeLayout: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425" y="1098925"/>
            <a:ext cx="7513153" cy="362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RelativeLayout</a:t>
            </a:r>
            <a:r>
              <a:rPr lang="en" sz="1500">
                <a:solidFill>
                  <a:schemeClr val="dk1"/>
                </a:solidFill>
              </a:rPr>
              <a:t> is a versatile layout in Android that allows you to position child views relative to each other or to the parent container.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This flexibility makes it suitable for creating complex UI designs where views need to be aligned based on their relationship to other views or the parent layout.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Key Points: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Positioning Relative to Parent:</a:t>
            </a:r>
            <a:r>
              <a:rPr lang="en" sz="1500">
                <a:solidFill>
                  <a:schemeClr val="dk1"/>
                </a:solidFill>
              </a:rPr>
              <a:t> You can align child views relative to the edges of the parent container (e.g., top, bottom, left, right).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Positioning Relative to Sibling Views:</a:t>
            </a:r>
            <a:r>
              <a:rPr lang="en" sz="1500">
                <a:solidFill>
                  <a:schemeClr val="dk1"/>
                </a:solidFill>
              </a:rPr>
              <a:t> You can position views relative to other views within the same layout (e.g., below, to the right of another view).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Overlap and Layering:</a:t>
            </a:r>
            <a:r>
              <a:rPr lang="en" sz="1500">
                <a:solidFill>
                  <a:schemeClr val="dk1"/>
                </a:solidFill>
              </a:rPr>
              <a:t> Allows overlapping of views, which can be useful for certain design patterns.</a:t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RelativeLayout</a:t>
            </a:r>
            <a:r>
              <a:rPr lang="en" sz="1500">
                <a:solidFill>
                  <a:schemeClr val="dk1"/>
                </a:solidFill>
              </a:rPr>
              <a:t> is ideal for scenarios where you need precise control over the positioning of UI components relative to each other or the parent.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Common use cases include: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Complex Layouts:</a:t>
            </a:r>
            <a:r>
              <a:rPr lang="en" sz="1500">
                <a:solidFill>
                  <a:schemeClr val="dk1"/>
                </a:solidFill>
              </a:rPr>
              <a:t> When designing interfaces where views need to be aligned relative to each other or to the parent container.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Adaptive UIs:</a:t>
            </a:r>
            <a:r>
              <a:rPr lang="en" sz="1500">
                <a:solidFill>
                  <a:schemeClr val="dk1"/>
                </a:solidFill>
              </a:rPr>
              <a:t> Layouts that adjust based on different screen sizes and orientations, where views need to be dynamically repositioned.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Custom Alignments:</a:t>
            </a:r>
            <a:r>
              <a:rPr lang="en" sz="1500">
                <a:solidFill>
                  <a:schemeClr val="dk1"/>
                </a:solidFill>
              </a:rPr>
              <a:t> Situations where standard layouts (like LinearLayout) would require nested structures to achieve the desired positioning.</a:t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layout_alignParentTop</a:t>
            </a:r>
            <a:endParaRPr b="1"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Description:</a:t>
            </a:r>
            <a:r>
              <a:rPr lang="en" sz="1500">
                <a:solidFill>
                  <a:schemeClr val="dk1"/>
                </a:solidFill>
              </a:rPr>
              <a:t> Aligns the top edge of the child view with the top edge of the parent container.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Values:</a:t>
            </a:r>
            <a:endParaRPr b="1"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chemeClr val="dk1"/>
                </a:solidFill>
              </a:rPr>
              <a:t>: Aligns the view's top edge with the parent’s top edge.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&lt;RelativeLayout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xmlns:android="http://schemas.android.com/apk/res/android"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android:layout_width="match_parent"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android:layout_height="wrap_content"&gt;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&lt;Button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android:layout_width="wrap_content"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android:layout_height="wrap_content"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android:layout_alignParentTop="true"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android:text="Top Aligned Button" /&gt;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&lt;/RelativeLayout&gt;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Introduction to Layouts in Android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Linear Layout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Table Layout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Relative Layout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Frame Layout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Grid Layout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ScrollView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Advanced Layout Techniques and Best Practices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layout_below</a:t>
            </a:r>
            <a:endParaRPr b="1"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Description:</a:t>
            </a:r>
            <a:r>
              <a:rPr lang="en" sz="1500">
                <a:solidFill>
                  <a:schemeClr val="dk1"/>
                </a:solidFill>
              </a:rPr>
              <a:t> Positions the child view below another specified view.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Values:</a:t>
            </a:r>
            <a:endParaRPr b="1"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Reference to another view ID (e.g.,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@+id/other_view_id</a:t>
            </a:r>
            <a:r>
              <a:rPr lang="en" sz="1500">
                <a:solidFill>
                  <a:schemeClr val="dk1"/>
                </a:solidFill>
              </a:rPr>
              <a:t>).</a:t>
            </a:r>
            <a:endParaRPr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&lt;RelativeLayout</a:t>
            </a:r>
            <a:endParaRPr/>
          </a:p>
          <a:p>
            <a:pPr indent="0" lvl="0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xmlns:android="http://schemas.android.com/apk/res/android"</a:t>
            </a:r>
            <a:endParaRPr/>
          </a:p>
          <a:p>
            <a:pPr indent="0" lvl="0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android:layout_width="match_parent"</a:t>
            </a:r>
            <a:endParaRPr/>
          </a:p>
          <a:p>
            <a:pPr indent="0" lvl="0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android:layout_height="wrap_content"&gt;</a:t>
            </a:r>
            <a:endParaRPr/>
          </a:p>
          <a:p>
            <a:pPr indent="0" lvl="0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&lt;TextView</a:t>
            </a:r>
            <a:endParaRPr/>
          </a:p>
          <a:p>
            <a:pPr indent="0" lvl="0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android:id="@+id/first_view"</a:t>
            </a:r>
            <a:endParaRPr/>
          </a:p>
          <a:p>
            <a:pPr indent="0" lvl="0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android:layout_width="wrap_content"</a:t>
            </a:r>
            <a:endParaRPr/>
          </a:p>
          <a:p>
            <a:pPr indent="0" lvl="0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android:layout_height="wrap_content"</a:t>
            </a:r>
            <a:endParaRPr/>
          </a:p>
          <a:p>
            <a:pPr indent="0" lvl="0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android:text="First View" /&gt;</a:t>
            </a:r>
            <a:endParaRPr/>
          </a:p>
          <a:p>
            <a:pPr indent="0" lvl="0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&lt;Button</a:t>
            </a:r>
            <a:endParaRPr/>
          </a:p>
          <a:p>
            <a:pPr indent="0" lvl="0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android:layout_width="wrap_content"</a:t>
            </a:r>
            <a:endParaRPr/>
          </a:p>
          <a:p>
            <a:pPr indent="0" lvl="0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android:layout_height="wrap_content"</a:t>
            </a:r>
            <a:endParaRPr/>
          </a:p>
          <a:p>
            <a:pPr indent="0" lvl="0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android:layout_below="@id/first_view"</a:t>
            </a:r>
            <a:endParaRPr/>
          </a:p>
          <a:p>
            <a:pPr indent="0" lvl="0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android:text="Button Below TextView" /&gt;</a:t>
            </a:r>
            <a:endParaRPr/>
          </a:p>
          <a:p>
            <a:pPr indent="0" lvl="0" marL="3657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&lt;/RelativeLayout&gt;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layout_toRightOf</a:t>
            </a:r>
            <a:endParaRPr b="1"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Description:</a:t>
            </a:r>
            <a:r>
              <a:rPr lang="en" sz="1500">
                <a:solidFill>
                  <a:schemeClr val="dk1"/>
                </a:solidFill>
              </a:rPr>
              <a:t> Positions the child view to the right of another specified view.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Values:</a:t>
            </a:r>
            <a:endParaRPr b="1"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Reference to another view ID (e.g.,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@+id/other_view_id</a:t>
            </a:r>
            <a:r>
              <a:rPr lang="en" sz="1500">
                <a:solidFill>
                  <a:schemeClr val="dk1"/>
                </a:solidFill>
              </a:rPr>
              <a:t>).</a:t>
            </a:r>
            <a:endParaRPr sz="1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&lt;RelativeLayout</a:t>
            </a:r>
            <a:endParaRPr/>
          </a:p>
          <a:p>
            <a:pPr indent="0" lvl="0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xmlns:android="http://schemas.android.com/apk/res/android"</a:t>
            </a:r>
            <a:endParaRPr/>
          </a:p>
          <a:p>
            <a:pPr indent="0" lvl="0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android:layout_width="match_parent"</a:t>
            </a:r>
            <a:endParaRPr/>
          </a:p>
          <a:p>
            <a:pPr indent="0" lvl="0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android:layout_height="wrap_content"&gt;</a:t>
            </a:r>
            <a:endParaRPr/>
          </a:p>
          <a:p>
            <a:pPr indent="0" lvl="0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&lt;TextView</a:t>
            </a:r>
            <a:endParaRPr/>
          </a:p>
          <a:p>
            <a:pPr indent="0" lvl="0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android:id="@+id/first_view"</a:t>
            </a:r>
            <a:endParaRPr/>
          </a:p>
          <a:p>
            <a:pPr indent="0" lvl="0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android:layout_width="wrap_content"</a:t>
            </a:r>
            <a:endParaRPr/>
          </a:p>
          <a:p>
            <a:pPr indent="0" lvl="0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android:layout_height="wrap_content"</a:t>
            </a:r>
            <a:endParaRPr/>
          </a:p>
          <a:p>
            <a:pPr indent="0" lvl="0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android:text="First View" /&gt;</a:t>
            </a:r>
            <a:endParaRPr/>
          </a:p>
          <a:p>
            <a:pPr indent="0" lvl="0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&lt;Button</a:t>
            </a:r>
            <a:endParaRPr/>
          </a:p>
          <a:p>
            <a:pPr indent="0" lvl="0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android:layout_width="wrap_content"</a:t>
            </a:r>
            <a:endParaRPr/>
          </a:p>
          <a:p>
            <a:pPr indent="0" lvl="0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android:layout_height="wrap_content"</a:t>
            </a:r>
            <a:endParaRPr/>
          </a:p>
          <a:p>
            <a:pPr indent="0" lvl="0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android:layout_toRightOf="@id/first_view"</a:t>
            </a:r>
            <a:endParaRPr/>
          </a:p>
          <a:p>
            <a:pPr indent="0" lvl="0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android:text="Button to Right of TextView" /&gt;</a:t>
            </a:r>
            <a:endParaRPr/>
          </a:p>
          <a:p>
            <a:pPr indent="0" lvl="0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&lt;/RelativeLayout&gt;</a:t>
            </a:r>
            <a:endParaRPr/>
          </a:p>
          <a:p>
            <a:pPr indent="0" lvl="0" marL="3657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RelativeLayout</a:t>
            </a:r>
            <a:r>
              <a:rPr lang="en" sz="1500">
                <a:solidFill>
                  <a:schemeClr val="dk1"/>
                </a:solidFill>
              </a:rPr>
              <a:t> provides flexible positioning of child views relative to each other and the parent container.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layout_alignParentTop</a:t>
            </a:r>
            <a:r>
              <a:rPr lang="en" sz="1500">
                <a:solidFill>
                  <a:schemeClr val="dk1"/>
                </a:solidFill>
              </a:rPr>
              <a:t> aligns a view with the top of the parent.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layout_below</a:t>
            </a:r>
            <a:r>
              <a:rPr lang="en" sz="1500">
                <a:solidFill>
                  <a:schemeClr val="dk1"/>
                </a:solidFill>
              </a:rPr>
              <a:t> places a view below another view.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layout_toRightOf</a:t>
            </a:r>
            <a:r>
              <a:rPr lang="en" sz="1500">
                <a:solidFill>
                  <a:schemeClr val="dk1"/>
                </a:solidFill>
              </a:rPr>
              <a:t> positions a view to the right of another view.</a:t>
            </a:r>
            <a:endParaRPr sz="15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FRAMES LAYOUT </a:t>
            </a:r>
            <a:endParaRPr/>
          </a:p>
        </p:txBody>
      </p:sp>
      <p:sp>
        <p:nvSpPr>
          <p:cNvPr id="202" name="Google Shape;20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Frame Layout is one of the </a:t>
            </a:r>
            <a:r>
              <a:rPr b="1" lang="en">
                <a:solidFill>
                  <a:schemeClr val="dk1"/>
                </a:solidFill>
              </a:rPr>
              <a:t>simplest layout managers</a:t>
            </a:r>
            <a:r>
              <a:rPr lang="en">
                <a:solidFill>
                  <a:schemeClr val="dk1"/>
                </a:solidFill>
              </a:rPr>
              <a:t> available in Android.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 serves as a container that can hold </a:t>
            </a:r>
            <a:r>
              <a:rPr b="1" lang="en">
                <a:solidFill>
                  <a:schemeClr val="dk1"/>
                </a:solidFill>
              </a:rPr>
              <a:t>one or more child views</a:t>
            </a:r>
            <a:r>
              <a:rPr lang="en">
                <a:solidFill>
                  <a:schemeClr val="dk1"/>
                </a:solidFill>
              </a:rPr>
              <a:t> (UI components) such as </a:t>
            </a:r>
            <a:r>
              <a:rPr b="1" lang="en">
                <a:solidFill>
                  <a:schemeClr val="dk1"/>
                </a:solidFill>
              </a:rPr>
              <a:t>buttons, text views, images</a:t>
            </a:r>
            <a:r>
              <a:rPr lang="en">
                <a:solidFill>
                  <a:schemeClr val="dk1"/>
                </a:solidFill>
              </a:rPr>
              <a:t>, etc.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However, unlike more complex layouts like </a:t>
            </a:r>
            <a:r>
              <a:rPr b="1" lang="en">
                <a:solidFill>
                  <a:schemeClr val="dk1"/>
                </a:solidFill>
              </a:rPr>
              <a:t>LinearLayout or RelativeLayout</a:t>
            </a:r>
            <a:r>
              <a:rPr lang="en">
                <a:solidFill>
                  <a:schemeClr val="dk1"/>
                </a:solidFill>
              </a:rPr>
              <a:t>, Frame Layout is designed to be minimalist in terms of </a:t>
            </a:r>
            <a:r>
              <a:rPr b="1" lang="en">
                <a:solidFill>
                  <a:schemeClr val="dk1"/>
                </a:solidFill>
              </a:rPr>
              <a:t>positioning and arrangement capabilities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Its main function is to act as a </a:t>
            </a:r>
            <a:r>
              <a:rPr b="1" lang="en">
                <a:solidFill>
                  <a:schemeClr val="dk1"/>
                </a:solidFill>
              </a:rPr>
              <a:t>basic structure for placing child views</a:t>
            </a:r>
            <a:r>
              <a:rPr lang="en">
                <a:solidFill>
                  <a:schemeClr val="dk1"/>
                </a:solidFill>
              </a:rPr>
              <a:t>, typically used when you want these views to overlap or be stacked on top of each other.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213" y="445024"/>
            <a:ext cx="5165574" cy="41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to use it</a:t>
            </a:r>
            <a:endParaRPr/>
          </a:p>
        </p:txBody>
      </p:sp>
      <p:sp>
        <p:nvSpPr>
          <p:cNvPr id="215" name="Google Shape;21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primary purpose of Frame Layout is to </a:t>
            </a:r>
            <a:r>
              <a:rPr b="1" lang="en">
                <a:solidFill>
                  <a:schemeClr val="dk1"/>
                </a:solidFill>
              </a:rPr>
              <a:t>facilitate stacking of views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When multiple views are added to a Frame Layout, they are layered one on top of the other, with the last added view appearing on top.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makes Frame Layout ideal for </a:t>
            </a:r>
            <a:r>
              <a:rPr b="1" lang="en">
                <a:solidFill>
                  <a:schemeClr val="dk1"/>
                </a:solidFill>
              </a:rPr>
              <a:t>situations where you need overlapping elements</a:t>
            </a:r>
            <a:r>
              <a:rPr lang="en">
                <a:solidFill>
                  <a:schemeClr val="dk1"/>
                </a:solidFill>
              </a:rPr>
              <a:t>, such as displaying text over an image, or overlaying a loading spinner on top of other content.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</a:t>
            </a:r>
            <a:endParaRPr/>
          </a:p>
        </p:txBody>
      </p:sp>
      <p:sp>
        <p:nvSpPr>
          <p:cNvPr id="221" name="Google Shape;22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 key characteristic of Frame Layout is that, by default, it positions all its child views at the </a:t>
            </a:r>
            <a:r>
              <a:rPr b="1" lang="en" sz="1500">
                <a:solidFill>
                  <a:schemeClr val="dk1"/>
                </a:solidFill>
              </a:rPr>
              <a:t>top-left corner of the screen (or container)</a:t>
            </a:r>
            <a:r>
              <a:rPr lang="en" sz="1500">
                <a:solidFill>
                  <a:schemeClr val="dk1"/>
                </a:solidFill>
              </a:rPr>
              <a:t>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This default behavior makes it easy to create simple overlays, but it can be limiting if you require </a:t>
            </a:r>
            <a:r>
              <a:rPr b="1" lang="en" sz="1500">
                <a:solidFill>
                  <a:schemeClr val="dk1"/>
                </a:solidFill>
              </a:rPr>
              <a:t>more complex positioning or alignment of views</a:t>
            </a:r>
            <a:r>
              <a:rPr lang="en" sz="1500">
                <a:solidFill>
                  <a:schemeClr val="dk1"/>
                </a:solidFill>
              </a:rPr>
              <a:t>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Additional properties like 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layout_gravity</a:t>
            </a:r>
            <a:r>
              <a:rPr lang="en" sz="1500">
                <a:solidFill>
                  <a:schemeClr val="dk1"/>
                </a:solidFill>
              </a:rPr>
              <a:t> can be used to adjust the positioning of individual child views within the Frame Layout, but the overall simplicity remains a defining feature.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Frame Layout</a:t>
            </a:r>
            <a:endParaRPr/>
          </a:p>
        </p:txBody>
      </p:sp>
      <p:sp>
        <p:nvSpPr>
          <p:cNvPr id="227" name="Google Shape;22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Layouts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Layouts in Android are container elements that define the </a:t>
            </a:r>
            <a:r>
              <a:rPr b="1" lang="en">
                <a:solidFill>
                  <a:schemeClr val="dk1"/>
                </a:solidFill>
              </a:rPr>
              <a:t>structure and arrangement of user interface (UI)</a:t>
            </a:r>
            <a:r>
              <a:rPr lang="en">
                <a:solidFill>
                  <a:schemeClr val="dk1"/>
                </a:solidFill>
              </a:rPr>
              <a:t> components on the screen.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They determine how UI elements like </a:t>
            </a:r>
            <a:r>
              <a:rPr b="1" lang="en">
                <a:solidFill>
                  <a:schemeClr val="dk1"/>
                </a:solidFill>
              </a:rPr>
              <a:t>buttons, text fields, images, and other widgets</a:t>
            </a:r>
            <a:r>
              <a:rPr lang="en">
                <a:solidFill>
                  <a:schemeClr val="dk1"/>
                </a:solidFill>
              </a:rPr>
              <a:t> are displayed and interact with each other.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500"/>
              <a:buFont typeface="Roboto Mono"/>
              <a:buAutoNum type="arabicPeriod"/>
            </a:pPr>
            <a:r>
              <a:rPr b="1"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android:foreground</a:t>
            </a:r>
            <a:r>
              <a:rPr lang="en" sz="1500"/>
              <a:t>: Displays a drawable in front of its children</a:t>
            </a:r>
            <a:endParaRPr sz="1500"/>
          </a:p>
        </p:txBody>
      </p:sp>
      <p:sp>
        <p:nvSpPr>
          <p:cNvPr id="233" name="Google Shape;233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Why to use it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property allows you to </a:t>
            </a:r>
            <a:r>
              <a:rPr b="1" lang="en">
                <a:solidFill>
                  <a:schemeClr val="dk1"/>
                </a:solidFill>
              </a:rPr>
              <a:t>place a drawable (an image, shape, or other graphic element)</a:t>
            </a:r>
            <a:r>
              <a:rPr lang="en">
                <a:solidFill>
                  <a:schemeClr val="dk1"/>
                </a:solidFill>
              </a:rPr>
              <a:t> in front of all the </a:t>
            </a:r>
            <a:r>
              <a:rPr b="1" lang="en">
                <a:solidFill>
                  <a:schemeClr val="dk1"/>
                </a:solidFill>
              </a:rPr>
              <a:t>child views within the Frame Layout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It’s particularly useful when </a:t>
            </a:r>
            <a:r>
              <a:rPr b="1" lang="en">
                <a:solidFill>
                  <a:schemeClr val="dk1"/>
                </a:solidFill>
              </a:rPr>
              <a:t>you want to overlay a visual effect</a:t>
            </a:r>
            <a:r>
              <a:rPr lang="en">
                <a:solidFill>
                  <a:schemeClr val="dk1"/>
                </a:solidFill>
              </a:rPr>
              <a:t> (like a shadow, gradient, or image) on top of all the content without altering the children’s layout.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239" name="Google Shape;23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&lt;FrameLayout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android:layout_width="match_parent"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android:layout_height="match_parent"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android:foreground="@drawable/overlay_image"&gt;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&lt;!-- Child views go here --&gt;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&lt;/FrameLayout&gt;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behaves</a:t>
            </a:r>
            <a:endParaRPr/>
          </a:p>
        </p:txBody>
      </p:sp>
      <p:sp>
        <p:nvSpPr>
          <p:cNvPr id="245" name="Google Shape;245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drawable specified by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android:foreground</a:t>
            </a:r>
            <a:r>
              <a:rPr lang="en" sz="1500">
                <a:solidFill>
                  <a:schemeClr val="dk1"/>
                </a:solidFill>
              </a:rPr>
              <a:t> will be drawn after </a:t>
            </a:r>
            <a:r>
              <a:rPr b="1" lang="en" sz="1500">
                <a:solidFill>
                  <a:schemeClr val="dk1"/>
                </a:solidFill>
              </a:rPr>
              <a:t>all child views, making it appear on top of them</a:t>
            </a:r>
            <a:r>
              <a:rPr lang="en" sz="1500">
                <a:solidFill>
                  <a:schemeClr val="dk1"/>
                </a:solidFill>
              </a:rPr>
              <a:t>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You can also control the </a:t>
            </a:r>
            <a:r>
              <a:rPr b="1" lang="en" sz="1500">
                <a:solidFill>
                  <a:schemeClr val="dk1"/>
                </a:solidFill>
              </a:rPr>
              <a:t>transparency or color of the foreground</a:t>
            </a:r>
            <a:r>
              <a:rPr lang="en" sz="1500">
                <a:solidFill>
                  <a:schemeClr val="dk1"/>
                </a:solidFill>
              </a:rPr>
              <a:t> to achieve different visual effects.</a:t>
            </a:r>
            <a:endParaRPr sz="15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Use</a:t>
            </a:r>
            <a:endParaRPr/>
          </a:p>
        </p:txBody>
      </p:sp>
      <p:sp>
        <p:nvSpPr>
          <p:cNvPr id="251" name="Google Shape;25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Adding a transparent overlay to darken or lighten the content.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Displaying a watermark or branding element over the content.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Creating visual feedback (e.g., highlighting a selected state).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2. </a:t>
            </a:r>
            <a:r>
              <a:rPr b="1"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android:layout_gravity</a:t>
            </a:r>
            <a:r>
              <a:rPr lang="en" sz="1500"/>
              <a:t>: Controls the alignment of children within Frame Layout</a:t>
            </a:r>
            <a:endParaRPr sz="1500"/>
          </a:p>
        </p:txBody>
      </p:sp>
      <p:sp>
        <p:nvSpPr>
          <p:cNvPr id="257" name="Google Shape;25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Why to use it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android:layout_gravity</a:t>
            </a:r>
            <a:r>
              <a:rPr lang="en" sz="1500">
                <a:solidFill>
                  <a:schemeClr val="dk1"/>
                </a:solidFill>
              </a:rPr>
              <a:t> property determines</a:t>
            </a:r>
            <a:r>
              <a:rPr b="1" lang="en" sz="1500">
                <a:solidFill>
                  <a:schemeClr val="dk1"/>
                </a:solidFill>
              </a:rPr>
              <a:t> how a child view is positioned within</a:t>
            </a:r>
            <a:r>
              <a:rPr lang="en" sz="1500">
                <a:solidFill>
                  <a:schemeClr val="dk1"/>
                </a:solidFill>
              </a:rPr>
              <a:t> the Frame Layout.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Since Frame Layout by default places all </a:t>
            </a:r>
            <a:r>
              <a:rPr b="1" lang="en" sz="1500">
                <a:solidFill>
                  <a:schemeClr val="dk1"/>
                </a:solidFill>
              </a:rPr>
              <a:t>child views at the top-left corner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layout_gravity</a:t>
            </a:r>
            <a:r>
              <a:rPr lang="en" sz="1500">
                <a:solidFill>
                  <a:schemeClr val="dk1"/>
                </a:solidFill>
              </a:rPr>
              <a:t> provides a way to change this positioning to the center, bottom, right, or any combination of these.</a:t>
            </a:r>
            <a:endParaRPr sz="15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&lt;FrameLayout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android:layout_width="match_parent"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android:layout_height="match_parent"&gt;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&lt;TextView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android:layout_width="wrap_content"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android:layout_height="wrap_content"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android:text="Hello, World!"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android:layout_gravity="center"/&gt;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&lt;/FrameLayout&gt;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Behavior</a:t>
            </a:r>
            <a:r>
              <a:rPr lang="en" sz="1500">
                <a:solidFill>
                  <a:schemeClr val="dk1"/>
                </a:solidFill>
              </a:rPr>
              <a:t>: The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layout_gravity</a:t>
            </a:r>
            <a:r>
              <a:rPr lang="en" sz="1500">
                <a:solidFill>
                  <a:schemeClr val="dk1"/>
                </a:solidFill>
              </a:rPr>
              <a:t> value can be set to various constants like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center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bottom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right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start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r>
              <a:rPr lang="en" sz="1500">
                <a:solidFill>
                  <a:schemeClr val="dk1"/>
                </a:solidFill>
              </a:rPr>
              <a:t>, etc. When applied, it adjusts the position of the child view within the Frame Layout based on these constants.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Common Use Cases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Centering content like a loading spinner in the middle of the screen.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Aligning text or buttons to the bottom-right corner of the layout.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Placing a logo or icon at the top-right of the layout.</a:t>
            </a:r>
            <a:endParaRPr sz="15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3.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android:measureAllChildren</a:t>
            </a:r>
            <a:r>
              <a:rPr lang="en" sz="1500"/>
              <a:t>: Measures all children to the same size</a:t>
            </a:r>
            <a:endParaRPr sz="1500"/>
          </a:p>
        </p:txBody>
      </p:sp>
      <p:sp>
        <p:nvSpPr>
          <p:cNvPr id="275" name="Google Shape;275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By default, Frame Layout </a:t>
            </a:r>
            <a:r>
              <a:rPr b="1" lang="en" sz="1500">
                <a:solidFill>
                  <a:schemeClr val="dk1"/>
                </a:solidFill>
              </a:rPr>
              <a:t>only measures the size of the visible child views</a:t>
            </a:r>
            <a:r>
              <a:rPr lang="en" sz="1500">
                <a:solidFill>
                  <a:schemeClr val="dk1"/>
                </a:solidFill>
              </a:rPr>
              <a:t>, meaning if some views are set to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GONE</a:t>
            </a:r>
            <a:r>
              <a:rPr lang="en" sz="1500">
                <a:solidFill>
                  <a:schemeClr val="dk1"/>
                </a:solidFill>
              </a:rPr>
              <a:t>, they won’t be measured.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android:measureAllChildren</a:t>
            </a:r>
            <a:r>
              <a:rPr lang="en" sz="1500">
                <a:solidFill>
                  <a:schemeClr val="dk1"/>
                </a:solidFill>
              </a:rPr>
              <a:t> property, when set to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chemeClr val="dk1"/>
                </a:solidFill>
              </a:rPr>
              <a:t>, forces the Frame Layout to measure all its children, even those that are not visible (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GONE</a:t>
            </a:r>
            <a:r>
              <a:rPr lang="en" sz="1500">
                <a:solidFill>
                  <a:schemeClr val="dk1"/>
                </a:solidFill>
              </a:rPr>
              <a:t>).</a:t>
            </a:r>
            <a:endParaRPr sz="15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GridView?</a:t>
            </a:r>
            <a:endParaRPr/>
          </a:p>
        </p:txBody>
      </p:sp>
      <p:sp>
        <p:nvSpPr>
          <p:cNvPr id="281" name="Google Shape;281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GridView is a user interface component in Android that allows you to display </a:t>
            </a:r>
            <a:r>
              <a:rPr b="1" lang="en">
                <a:solidFill>
                  <a:schemeClr val="dk1"/>
                </a:solidFill>
              </a:rPr>
              <a:t>items in a two-dimensional, scrollable grid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It’s particularly useful </a:t>
            </a:r>
            <a:r>
              <a:rPr b="1" lang="en">
                <a:solidFill>
                  <a:schemeClr val="dk1"/>
                </a:solidFill>
              </a:rPr>
              <a:t>when you want to display a large number of items</a:t>
            </a:r>
            <a:r>
              <a:rPr lang="en">
                <a:solidFill>
                  <a:schemeClr val="dk1"/>
                </a:solidFill>
              </a:rPr>
              <a:t> in a structured and space-efficient manner.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Each item in the grid can be an </a:t>
            </a:r>
            <a:r>
              <a:rPr b="1" lang="en">
                <a:solidFill>
                  <a:schemeClr val="dk1"/>
                </a:solidFill>
              </a:rPr>
              <a:t>image, text, or a more complex layout</a:t>
            </a:r>
            <a:r>
              <a:rPr lang="en">
                <a:solidFill>
                  <a:schemeClr val="dk1"/>
                </a:solidFill>
              </a:rPr>
              <a:t>, depending on the needs of your application.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Cases:</a:t>
            </a:r>
            <a:endParaRPr/>
          </a:p>
        </p:txBody>
      </p:sp>
      <p:sp>
        <p:nvSpPr>
          <p:cNvPr id="287" name="Google Shape;287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Image Galleries:</a:t>
            </a:r>
            <a:r>
              <a:rPr lang="en" sz="1500">
                <a:solidFill>
                  <a:schemeClr val="dk1"/>
                </a:solidFill>
              </a:rPr>
              <a:t> Displaying a collection of photos or images in a grid.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Product Listings:</a:t>
            </a:r>
            <a:r>
              <a:rPr lang="en" sz="1500">
                <a:solidFill>
                  <a:schemeClr val="dk1"/>
                </a:solidFill>
              </a:rPr>
              <a:t> E-commerce apps often use GridView to showcase products in a grid layout, making it easier for users to browse through items.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File Managers:</a:t>
            </a:r>
            <a:r>
              <a:rPr lang="en" sz="1500">
                <a:solidFill>
                  <a:schemeClr val="dk1"/>
                </a:solidFill>
              </a:rPr>
              <a:t> Displaying files or folders in a grid, similar to desktop icons.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0" y="445013"/>
            <a:ext cx="628650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Features:</a:t>
            </a:r>
            <a:endParaRPr/>
          </a:p>
        </p:txBody>
      </p:sp>
      <p:sp>
        <p:nvSpPr>
          <p:cNvPr id="293" name="Google Shape;293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Layouts: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Organization:</a:t>
            </a:r>
            <a:r>
              <a:rPr lang="en" sz="1500">
                <a:solidFill>
                  <a:schemeClr val="dk1"/>
                </a:solidFill>
              </a:rPr>
              <a:t> Layouts help </a:t>
            </a:r>
            <a:r>
              <a:rPr b="1" lang="en" sz="1500">
                <a:solidFill>
                  <a:schemeClr val="dk1"/>
                </a:solidFill>
              </a:rPr>
              <a:t>organize UI components</a:t>
            </a:r>
            <a:r>
              <a:rPr lang="en" sz="1500">
                <a:solidFill>
                  <a:schemeClr val="dk1"/>
                </a:solidFill>
              </a:rPr>
              <a:t> in a structured manner, making the app more intuitive and user-friendly.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Responsiveness:</a:t>
            </a:r>
            <a:r>
              <a:rPr lang="en" sz="1500">
                <a:solidFill>
                  <a:schemeClr val="dk1"/>
                </a:solidFill>
              </a:rPr>
              <a:t> They ensure that the UI adapts to different </a:t>
            </a:r>
            <a:r>
              <a:rPr b="1" lang="en" sz="1500">
                <a:solidFill>
                  <a:schemeClr val="dk1"/>
                </a:solidFill>
              </a:rPr>
              <a:t>screen sizes and orientations</a:t>
            </a:r>
            <a:r>
              <a:rPr lang="en" sz="1500">
                <a:solidFill>
                  <a:schemeClr val="dk1"/>
                </a:solidFill>
              </a:rPr>
              <a:t>, providing a consistent user experience across devices.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Hierarchy:</a:t>
            </a:r>
            <a:r>
              <a:rPr lang="en" sz="1500">
                <a:solidFill>
                  <a:schemeClr val="dk1"/>
                </a:solidFill>
              </a:rPr>
              <a:t> Layouts establish a </a:t>
            </a:r>
            <a:r>
              <a:rPr b="1" lang="en" sz="1500">
                <a:solidFill>
                  <a:schemeClr val="dk1"/>
                </a:solidFill>
              </a:rPr>
              <a:t>hierarchy of views</a:t>
            </a:r>
            <a:r>
              <a:rPr lang="en" sz="1500">
                <a:solidFill>
                  <a:schemeClr val="dk1"/>
                </a:solidFill>
              </a:rPr>
              <a:t>, where each view can contain other views, enabling complex UI designs.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Management:</a:t>
            </a:r>
            <a:r>
              <a:rPr lang="en" sz="1500">
                <a:solidFill>
                  <a:schemeClr val="dk1"/>
                </a:solidFill>
              </a:rPr>
              <a:t> They manage the positioning and sizing of UI components, ensuring that elements are displayed correctly according to design specifications.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 Android, layouts are typically defined in XML files, which provide a clear and human-readable way to specify the UI structure.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Each layout file corresponds to a screen or a portion of the screen in the app, allowing developers to design the UI visually.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Android provides various built-in layout classes, each serving a specific purpose and offering different ways to position and arrange child views.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The role of layouts in organizing and structuring the UI components:</a:t>
            </a:r>
            <a:endParaRPr sz="2120"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Layouts act as containers for other UI elements, determining their position and size relative to each other and the parent container.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They enable the creation of flexible and dynamic interfaces by allowing views to be arranged in different configurations.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By using layouts effectively, developers can create complex and visually appealing UIs that are easy to navigate and interact with.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LinearLayout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LinearLayout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type of layout in Android that arranges its </a:t>
            </a: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child views in a single direction, either horizontally or vertically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one of the most commonly used layouts due to its simplicity and straightforward behavior.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Points: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Direction: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All child views are placed in a single row or column, depending on the orientation specified.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Orientation: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lang="en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orientation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attribute determines whether the layout is arranged horizontally or vertically.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765" y="445025"/>
            <a:ext cx="4932465" cy="41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