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f39834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f39834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7f398345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7f398345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f39834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7f39834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f39834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7f39834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7f398345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7f398345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7f39834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7f39834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7f398345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7f39834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7f39834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7f39834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7f39834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7f39834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7f39834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7f39834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f39834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f39834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7f398345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7f398345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8212fa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8212fa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8212fa9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8212fa9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8212fa9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8212fa9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8212fa9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8212fa9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8212fa9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8212fa9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8212fa9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8212fa9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8212fa94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8212fa94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8212fa9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8212fa9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8212fa9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8212fa9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f39834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f39834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8212fa9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8212fa9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8212fa9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8212fa9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8212fa9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8212fa9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8212fa9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8212fa9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7f39834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7f39834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7f39834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7f39834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7f39834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7f39834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7f39834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7f39834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f39834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7f39834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f39834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f39834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Handling, Toast Notification, and AlertDialog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Sulaxan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Lifecycle Events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0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Lifecycle Events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Events like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onCreate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onStart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onResume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onPause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onStop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535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onDestroy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triggered as the activity moves through its lifecycle stages. Handling these events is critical for managing resources and saving/restoring UI states.</a:t>
            </a:r>
            <a:endParaRPr sz="15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Events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0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Connectivity Changes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Handling events related to the device's network status, such as detecting when the device goes offline or reconnects to a network.</a:t>
            </a:r>
            <a:endParaRPr sz="15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Receivers</a:t>
            </a:r>
            <a:r>
              <a:rPr lang="en" sz="15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Listening for system-wide broadcast announcements like incoming calls, SMS, battery status changes, or connectivity changes.</a:t>
            </a:r>
            <a:endParaRPr sz="15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Events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Memory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Triggered when the system is running low on memory, prompting the app to release unused resources or reduce memory usage.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Battery Low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When the battery level is critically low, the app can respond by reducing energy-consuming operations.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Changes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Events triggered by changes in the device’s configuration, such as screen orientation changes, locale changes, or screen size adjustments.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Events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 Detection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Triggered by the device's accelerometer, gyroscope, or other motion sensors. For example, an app might react when the user shakes the device.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Proximity Events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Detected by the proximity sensor, often used to turn off the screen when the device is held close to the face during a call.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Understanding Event Listeners and Handlers in Android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 to Event Listeners in Android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Definition</a:t>
            </a:r>
            <a:r>
              <a:rPr lang="en" sz="1300">
                <a:solidFill>
                  <a:schemeClr val="dk1"/>
                </a:solidFill>
              </a:rPr>
              <a:t>: An </a:t>
            </a:r>
            <a:r>
              <a:rPr b="1" lang="en" sz="1300">
                <a:solidFill>
                  <a:schemeClr val="dk1"/>
                </a:solidFill>
              </a:rPr>
              <a:t>event listener</a:t>
            </a:r>
            <a:r>
              <a:rPr lang="en" sz="1300">
                <a:solidFill>
                  <a:schemeClr val="dk1"/>
                </a:solidFill>
              </a:rPr>
              <a:t> is an interface that receives event notifications. An </a:t>
            </a:r>
            <a:r>
              <a:rPr b="1" lang="en" sz="1300">
                <a:solidFill>
                  <a:schemeClr val="dk1"/>
                </a:solidFill>
              </a:rPr>
              <a:t>event handler</a:t>
            </a:r>
            <a:r>
              <a:rPr lang="en" sz="1300">
                <a:solidFill>
                  <a:schemeClr val="dk1"/>
                </a:solidFill>
              </a:rPr>
              <a:t> is a method or function that is called when the event occurs.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Importance</a:t>
            </a:r>
            <a:r>
              <a:rPr lang="en" sz="1300">
                <a:solidFill>
                  <a:schemeClr val="dk1"/>
                </a:solidFill>
              </a:rPr>
              <a:t>: Event listeners are essential in making the </a:t>
            </a:r>
            <a:r>
              <a:rPr b="1" lang="en" sz="1300">
                <a:solidFill>
                  <a:schemeClr val="dk1"/>
                </a:solidFill>
              </a:rPr>
              <a:t>application interactive and responsive</a:t>
            </a:r>
            <a:r>
              <a:rPr lang="en" sz="1300">
                <a:solidFill>
                  <a:schemeClr val="dk1"/>
                </a:solidFill>
              </a:rPr>
              <a:t>. Without them, the app cannot respond to user actions, making the app static and less user-friendly.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Common Event Listeners in Android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lang="en" sz="1300">
                <a:solidFill>
                  <a:schemeClr val="dk1"/>
                </a:solidFill>
              </a:rPr>
              <a:t>: Used to detect click events, typically on buttons or clickable views.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OnLongClickListener</a:t>
            </a:r>
            <a:r>
              <a:rPr lang="en" sz="1300">
                <a:solidFill>
                  <a:schemeClr val="dk1"/>
                </a:solidFill>
              </a:rPr>
              <a:t>: Used to detect a long press on a view.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OnTouchListener</a:t>
            </a:r>
            <a:r>
              <a:rPr lang="en" sz="1300">
                <a:solidFill>
                  <a:schemeClr val="dk1"/>
                </a:solidFill>
              </a:rPr>
              <a:t>: Used to detect touch events, which can include a variety of gestures like tapping, swiping, and dragging.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OnFocusChangeListener</a:t>
            </a:r>
            <a:r>
              <a:rPr lang="en" sz="1300">
                <a:solidFill>
                  <a:schemeClr val="dk1"/>
                </a:solidFill>
              </a:rPr>
              <a:t>: Used to detect when a view gains or loses focus.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OnKeyListener</a:t>
            </a:r>
            <a:r>
              <a:rPr lang="en" sz="1300">
                <a:solidFill>
                  <a:schemeClr val="dk1"/>
                </a:solidFill>
              </a:rPr>
              <a:t>: Used to detect key events from the physical or virtual keyboard.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OnGestureListener</a:t>
            </a:r>
            <a:r>
              <a:rPr lang="en" sz="1300">
                <a:solidFill>
                  <a:schemeClr val="dk1"/>
                </a:solidFill>
              </a:rPr>
              <a:t>: Part of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300">
                <a:solidFill>
                  <a:schemeClr val="dk1"/>
                </a:solidFill>
              </a:rPr>
              <a:t> class, used to handle complex gestures like flings or double-tap.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Implementing Common Event Listeners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OnClickListener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Usage</a:t>
            </a:r>
            <a:r>
              <a:rPr lang="en" sz="1100">
                <a:solidFill>
                  <a:schemeClr val="dk1"/>
                </a:solidFill>
              </a:rPr>
              <a:t>: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lang="en" sz="1100">
                <a:solidFill>
                  <a:schemeClr val="dk1"/>
                </a:solidFill>
              </a:rPr>
              <a:t> interface is the most commonly used listener in Android. It is typically used to handle click events on buttons, text views, images, etc.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Button button = findViewById(R.id.button);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button.setOnClickListener(new View.OnClickListener() {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    @Override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    public void onClick(View v) {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        // Handle the button click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        Toast.makeText(getApplicationContext(), "Button Clicked!", Toast.LENGTH_SHORT).show();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    }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});</a:t>
            </a:r>
            <a:endParaRPr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OnLongClickListener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Usage: The OnLongClickListener is used to handle long press events on a view. This is useful for showing context menus or triggering alternative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button.setOnLongClickListener(new View.OnLongClickListener() {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@Override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public boolean onLongClick(View v) {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    // Handle long click event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    Toast.makeText(getApplicationContext(), "Button Long Pressed!", Toast.LENGTH_SHORT).show();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    return true; // Return true if the event is consumed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    }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8761D"/>
                </a:solidFill>
              </a:rPr>
              <a:t>});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OnTouchListener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Usage</a:t>
            </a:r>
            <a:r>
              <a:rPr lang="en" sz="1100">
                <a:solidFill>
                  <a:schemeClr val="dk1"/>
                </a:solidFill>
              </a:rPr>
              <a:t>: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OnTouchListener</a:t>
            </a:r>
            <a:r>
              <a:rPr lang="en" sz="1100">
                <a:solidFill>
                  <a:schemeClr val="dk1"/>
                </a:solidFill>
              </a:rPr>
              <a:t> is more versatile and can detect various touch events like ACTION_DOWN, ACTION_MOVE, and ACTION_UP, which form the basis for gestures like swipes and drags.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OnFocusChangeListener and OnKeyListener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Usage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OnFocusChangeListener</a:t>
            </a:r>
            <a:r>
              <a:rPr lang="en" sz="1100">
                <a:solidFill>
                  <a:schemeClr val="dk1"/>
                </a:solidFill>
              </a:rPr>
              <a:t> detects when a view gains or loses focus, useful for form validation.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OnKeyListener</a:t>
            </a:r>
            <a:r>
              <a:rPr lang="en" sz="1100">
                <a:solidFill>
                  <a:schemeClr val="dk1"/>
                </a:solidFill>
              </a:rPr>
              <a:t> detects key events, which is essential for apps that require keyboard input handling.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 Event Handlers and Their Role in Managing User Actions </a:t>
            </a:r>
            <a:endParaRPr sz="232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 </a:t>
            </a:r>
            <a:r>
              <a:rPr b="1" lang="en" sz="1300">
                <a:solidFill>
                  <a:schemeClr val="dk1"/>
                </a:solidFill>
              </a:rPr>
              <a:t>event handler</a:t>
            </a:r>
            <a:r>
              <a:rPr lang="en" sz="1300">
                <a:solidFill>
                  <a:schemeClr val="dk1"/>
                </a:solidFill>
              </a:rPr>
              <a:t> is the function or method that is called when a specific event occurs.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Event handlers are where the </a:t>
            </a:r>
            <a:r>
              <a:rPr b="1" lang="en" sz="1300">
                <a:solidFill>
                  <a:schemeClr val="dk1"/>
                </a:solidFill>
              </a:rPr>
              <a:t>business logic is executed in response to user or system events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Definition</a:t>
            </a:r>
            <a:r>
              <a:rPr lang="en" sz="1300">
                <a:solidFill>
                  <a:schemeClr val="dk1"/>
                </a:solidFill>
              </a:rPr>
              <a:t>: An event handler is a callback method that is invoked when an event is triggered. For example, in the case of a button click,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onClick(View v)</a:t>
            </a:r>
            <a:r>
              <a:rPr lang="en" sz="1300">
                <a:solidFill>
                  <a:schemeClr val="dk1"/>
                </a:solidFill>
              </a:rPr>
              <a:t> method is the event handler.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Role and Importance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Execution of Business Logic</a:t>
            </a:r>
            <a:r>
              <a:rPr lang="en" sz="1300">
                <a:solidFill>
                  <a:schemeClr val="dk1"/>
                </a:solidFill>
              </a:rPr>
              <a:t>: Event handlers contain the code that defines what happens when an event occurs. For example, navigating to a new screen, displaying a message, or processing user input.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UI Updates</a:t>
            </a:r>
            <a:r>
              <a:rPr lang="en" sz="1300">
                <a:solidFill>
                  <a:schemeClr val="dk1"/>
                </a:solidFill>
              </a:rPr>
              <a:t>: Event handlers are often responsible for updating the UI in response to user actions. This can include showing or hiding elements, changing colors, or updating text.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Data Processing</a:t>
            </a:r>
            <a:r>
              <a:rPr lang="en" sz="1300">
                <a:solidFill>
                  <a:schemeClr val="dk1"/>
                </a:solidFill>
              </a:rPr>
              <a:t>: Event handlers may also perform backend operations like making network requests, processing data, or interacting with databases.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User Feedback</a:t>
            </a:r>
            <a:r>
              <a:rPr lang="en" sz="1300">
                <a:solidFill>
                  <a:schemeClr val="dk1"/>
                </a:solidFill>
              </a:rPr>
              <a:t>: Providing immediate feedback through event handlers (such as showing Toast messages or Snackbar notifications) is crucial for a responsive user experience.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 1: Introduction to Event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 2: Toast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 3: AlertDialog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4. Best Practices for Implementing Event Listeners and Handlers</a:t>
            </a:r>
            <a:endParaRPr sz="222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Keep Event Handlers Short and Focused</a:t>
            </a:r>
            <a:r>
              <a:rPr lang="en" sz="1100">
                <a:solidFill>
                  <a:schemeClr val="dk1"/>
                </a:solidFill>
              </a:rPr>
              <a:t>: Avoid putting too much logic in event handlers. Delegate complex tasks to separate methods or classes to maintain code readability and manageability.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Avoid Memory Leaks</a:t>
            </a:r>
            <a:r>
              <a:rPr lang="en" sz="1100">
                <a:solidFill>
                  <a:schemeClr val="dk1"/>
                </a:solidFill>
              </a:rPr>
              <a:t>: Ensure listeners are properly detached or removed to avoid memory leaks, especially in cases of anonymous inner classes.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Lambdas for Conciseness</a:t>
            </a:r>
            <a:r>
              <a:rPr lang="en" sz="1100">
                <a:solidFill>
                  <a:schemeClr val="dk1"/>
                </a:solidFill>
              </a:rPr>
              <a:t>: If using Java 8 or Kotlin, leverage lambda expressions to reduce boilerplate code for event listeners.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Consider Accessibility</a:t>
            </a:r>
            <a:r>
              <a:rPr lang="en" sz="1100">
                <a:solidFill>
                  <a:schemeClr val="dk1"/>
                </a:solidFill>
              </a:rPr>
              <a:t>: Ensure that event handling does not affect accessibility. For example, adding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100">
                <a:solidFill>
                  <a:schemeClr val="dk1"/>
                </a:solidFill>
              </a:rPr>
              <a:t> handlers should not override keyboard navigation.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Event Handling Techniques in Android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Introduction to Gesture Detection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Gestures are a form of user interaction that involves </a:t>
            </a:r>
            <a:r>
              <a:rPr b="1" lang="en" sz="1300">
                <a:solidFill>
                  <a:schemeClr val="dk1"/>
                </a:solidFill>
              </a:rPr>
              <a:t>various touch-based actions, such as swiping, pinching, double-tapping</a:t>
            </a:r>
            <a:r>
              <a:rPr lang="en" sz="1300">
                <a:solidFill>
                  <a:schemeClr val="dk1"/>
                </a:solidFill>
              </a:rPr>
              <a:t>, etc. Understanding how to handle these gestures is crucial for creating intuitive and responsive mobile applications.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Common Gestures in Android: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Tap</a:t>
            </a:r>
            <a:r>
              <a:rPr lang="en" sz="1300">
                <a:solidFill>
                  <a:schemeClr val="dk1"/>
                </a:solidFill>
              </a:rPr>
              <a:t>: A quick touch on the screen.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Double Tap</a:t>
            </a:r>
            <a:r>
              <a:rPr lang="en" sz="1300">
                <a:solidFill>
                  <a:schemeClr val="dk1"/>
                </a:solidFill>
              </a:rPr>
              <a:t>: Two quick touches on the screen.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Swipe</a:t>
            </a:r>
            <a:r>
              <a:rPr lang="en" sz="1300">
                <a:solidFill>
                  <a:schemeClr val="dk1"/>
                </a:solidFill>
              </a:rPr>
              <a:t>: A quick movement in a direction (left, right, up, down).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Pinch and Zoom</a:t>
            </a:r>
            <a:r>
              <a:rPr lang="en" sz="1300">
                <a:solidFill>
                  <a:schemeClr val="dk1"/>
                </a:solidFill>
              </a:rPr>
              <a:t>: Two fingers moving apart (zoom in) or together (zoom out).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Long Press</a:t>
            </a:r>
            <a:r>
              <a:rPr lang="en" sz="1300">
                <a:solidFill>
                  <a:schemeClr val="dk1"/>
                </a:solidFill>
              </a:rPr>
              <a:t>: A touch and hold action.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These gestures are typically detected using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300">
                <a:solidFill>
                  <a:schemeClr val="dk1"/>
                </a:solidFill>
              </a:rPr>
              <a:t> classes in Android.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Gesture Detection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Improved User Experience:</a:t>
            </a:r>
            <a:r>
              <a:rPr lang="en" sz="1500">
                <a:solidFill>
                  <a:schemeClr val="dk1"/>
                </a:solidFill>
              </a:rPr>
              <a:t> Gestures allow users to perform actions more naturally and fluidly, making the app more intuitive and easy to use.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Efficiency:</a:t>
            </a:r>
            <a:r>
              <a:rPr lang="en" sz="1500">
                <a:solidFill>
                  <a:schemeClr val="dk1"/>
                </a:solidFill>
              </a:rPr>
              <a:t> Users can quickly access functions through simple gestures instead of navigating through multiple menus or buttons.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Accessibility:</a:t>
            </a:r>
            <a:r>
              <a:rPr lang="en" sz="1500">
                <a:solidFill>
                  <a:schemeClr val="dk1"/>
                </a:solidFill>
              </a:rPr>
              <a:t> Gestures can be tailored for users with different needs, providing a more accessible and inclusive experience.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Enhanced Interactivity:</a:t>
            </a:r>
            <a:r>
              <a:rPr lang="en" sz="1500">
                <a:solidFill>
                  <a:schemeClr val="dk1"/>
                </a:solidFill>
              </a:rPr>
              <a:t> Gestures enable a more interactive experience, which can increase user engagement and retention.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Gestures in Android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Tap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tap is a quick touch on the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is the most basic form of interaction and is used to select an item, click a button, or interact with any UI component.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triggers a single event, such as opening a new screen or showing more information.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Double Tap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double tap involves two quick touches on the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is often used for actions like zooming into an image or toggling a state (e.g., double-tapping a map to zoom in).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requires careful handling to avoid conflict with the single tap gesture.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Swipe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swipe is a quick movement in a specific direction—left, right, up, or down.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Swipes are often used to navigate between pages or screens (e.g., swiping between different tabs in an app).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They can also trigger specific actions, such as deleting an item from a list.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Pinch and Zoom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gesture involves two fingers moving apart (zoom in) or together (zoom out) on the screen.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commonly used for scaling content, such as zooming in and out of maps, images, or documents.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requires multi-touch detection and often involves using 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ScaleGestureDetector</a:t>
            </a:r>
            <a:r>
              <a:rPr lang="en" sz="1400">
                <a:solidFill>
                  <a:schemeClr val="dk1"/>
                </a:solidFill>
              </a:rPr>
              <a:t> in Android.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Long Press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long press involves touching and holding a part of the screen for a certain duration.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is often used to display a context menu, initiate drag-and-drop actions, or select multiple items in a list.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duration of the press is typically customizable.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Gesture Detection in Android Using GestureDetector and MotionEvent</a:t>
            </a:r>
            <a:endParaRPr sz="2020"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GestureDetector Class: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500">
                <a:solidFill>
                  <a:schemeClr val="dk1"/>
                </a:solidFill>
              </a:rPr>
              <a:t> class simplifies detecting various common gestures by providing callbacks for each gesture type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onSingleTapConfirmed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onDoubleTap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onFling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is commonly used to detect gestures such as taps, double taps, long presses, and swipes.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MotionEvent Class: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500">
                <a:solidFill>
                  <a:schemeClr val="dk1"/>
                </a:solidFill>
              </a:rPr>
              <a:t> class captures all touch events on the screen and provides details like the position, pressure, and size of the touch.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serves as the foundation for detecting any touch-based gesture, including multi-touch gestures like pinch and zoom.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MotionEvent Class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300">
                <a:solidFill>
                  <a:schemeClr val="dk1"/>
                </a:solidFill>
              </a:rPr>
              <a:t> class in Android represents a touch event. It is the foundation of all touch-related interactions on the screen. Each time a user touches the screen, a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300">
                <a:solidFill>
                  <a:schemeClr val="dk1"/>
                </a:solidFill>
              </a:rPr>
              <a:t> object is generated, containing detailed information about the touch action, such as its position, time, type, pressure, and more.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Features of MotionEvent Class:</a:t>
            </a:r>
            <a:endParaRPr b="1"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Touch Events:</a:t>
            </a:r>
            <a:r>
              <a:rPr lang="en" sz="1300">
                <a:solidFill>
                  <a:schemeClr val="dk1"/>
                </a:solidFill>
              </a:rPr>
              <a:t>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300">
                <a:solidFill>
                  <a:schemeClr val="dk1"/>
                </a:solidFill>
              </a:rPr>
              <a:t> class captures all kinds of touch events, including finger presses, movements, releases, and multi-touch gestures.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Detailed Information:</a:t>
            </a:r>
            <a:r>
              <a:rPr lang="en" sz="1300">
                <a:solidFill>
                  <a:schemeClr val="dk1"/>
                </a:solidFill>
              </a:rPr>
              <a:t> It provides comprehensive information about each touch event, such as: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Action Type:</a:t>
            </a:r>
            <a:r>
              <a:rPr lang="en" sz="1300">
                <a:solidFill>
                  <a:schemeClr val="dk1"/>
                </a:solidFill>
              </a:rPr>
              <a:t> Determines the type of action, such as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ACTION_DOWN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ACTION_MOVE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ACTION_UP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ACTION_CANCEL</a:t>
            </a:r>
            <a:r>
              <a:rPr lang="en" sz="1300">
                <a:solidFill>
                  <a:schemeClr val="dk1"/>
                </a:solidFill>
              </a:rPr>
              <a:t>, etc.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Coordinates:</a:t>
            </a:r>
            <a:r>
              <a:rPr lang="en" sz="1300">
                <a:solidFill>
                  <a:schemeClr val="dk1"/>
                </a:solidFill>
              </a:rPr>
              <a:t> X and Y coordinates of the touch point relative to the view or screen.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Pointer Index:</a:t>
            </a:r>
            <a:r>
              <a:rPr lang="en" sz="1300">
                <a:solidFill>
                  <a:schemeClr val="dk1"/>
                </a:solidFill>
              </a:rPr>
              <a:t> Useful for multi-touch events, identifying which finger is touching or moving.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Pressure and Size:</a:t>
            </a:r>
            <a:r>
              <a:rPr lang="en" sz="1300">
                <a:solidFill>
                  <a:schemeClr val="dk1"/>
                </a:solidFill>
              </a:rPr>
              <a:t> Measures the pressure and size of the touch point.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296"/>
            <a:ext cx="9143998" cy="465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MotionEvent Methods: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getAction()</a:t>
            </a:r>
            <a:r>
              <a:rPr lang="en" sz="1500">
                <a:solidFill>
                  <a:schemeClr val="dk1"/>
                </a:solidFill>
              </a:rPr>
              <a:t>: Returns the kind of action being performed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ACTION_DOWN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ACTION_UP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getX()</a:t>
            </a:r>
            <a:r>
              <a:rPr b="1"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getY()</a:t>
            </a:r>
            <a:r>
              <a:rPr lang="en" sz="1500">
                <a:solidFill>
                  <a:schemeClr val="dk1"/>
                </a:solidFill>
              </a:rPr>
              <a:t>: Returns the X and Y coordinates of the touch point on the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getPointerCount()</a:t>
            </a:r>
            <a:r>
              <a:rPr lang="en" sz="1500">
                <a:solidFill>
                  <a:schemeClr val="dk1"/>
                </a:solidFill>
              </a:rPr>
              <a:t>: Returns the number of pointers (fingers) involved in the current event.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getPointerId(int index)</a:t>
            </a:r>
            <a:r>
              <a:rPr lang="en" sz="1500">
                <a:solidFill>
                  <a:schemeClr val="dk1"/>
                </a:solidFill>
              </a:rPr>
              <a:t>: Returns the unique identifier for a pointer (finger) involved in the current event.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getPressure()</a:t>
            </a:r>
            <a:r>
              <a:rPr lang="en" sz="1500">
                <a:solidFill>
                  <a:schemeClr val="dk1"/>
                </a:solidFill>
              </a:rPr>
              <a:t>: Returns the pressure of the touch event, which can be used for more precise control in certain applications.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getSize()</a:t>
            </a:r>
            <a:r>
              <a:rPr lang="en" sz="1500">
                <a:solidFill>
                  <a:schemeClr val="dk1"/>
                </a:solidFill>
              </a:rPr>
              <a:t>: Returns the size of the touch event area; useful in distinguishing between light and firm touches.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lang="en" sz="2500">
                <a:solidFill>
                  <a:schemeClr val="dk2"/>
                </a:solidFill>
              </a:rPr>
              <a:t>Module 1: Introduction to Event Handling - Agenda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 is Event Handling?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Understanding Event Listeners and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Implementing Event Listeners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Advanced Event Handling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Hands-On 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GestureDetector Class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300">
                <a:solidFill>
                  <a:schemeClr val="dk1"/>
                </a:solidFill>
              </a:rPr>
              <a:t> class is a high-level utility class in Android that simplifies detecting common gestures and gestures’ sequences, such as taps, double taps, flings, long presses, and more. It leverages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300">
                <a:solidFill>
                  <a:schemeClr val="dk1"/>
                </a:solidFill>
              </a:rPr>
              <a:t> data to detect these gestures and provides convenient callback methods that developers can override to handle them.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Features of GestureDetector Class: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Simplifies Gesture Detection:</a:t>
            </a:r>
            <a:r>
              <a:rPr lang="en" sz="1300">
                <a:solidFill>
                  <a:schemeClr val="dk1"/>
                </a:solidFill>
              </a:rPr>
              <a:t>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300">
                <a:solidFill>
                  <a:schemeClr val="dk1"/>
                </a:solidFill>
              </a:rPr>
              <a:t> class provides ready-to-use methods for detecting complex gestures, saving developers from writing custom logic to detect gestures manually.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Callbacks for Common Gestures:</a:t>
            </a:r>
            <a:r>
              <a:rPr lang="en" sz="1300">
                <a:solidFill>
                  <a:schemeClr val="dk1"/>
                </a:solidFill>
              </a:rPr>
              <a:t> Developers can override several callback methods to respond to various gestures like single tap, double tap, long press, fling, etc.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Custom Gesture Detection:</a:t>
            </a:r>
            <a:r>
              <a:rPr lang="en" sz="1300">
                <a:solidFill>
                  <a:schemeClr val="dk1"/>
                </a:solidFill>
              </a:rPr>
              <a:t> While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300">
                <a:solidFill>
                  <a:schemeClr val="dk1"/>
                </a:solidFill>
              </a:rPr>
              <a:t> handles common gestures, developers can extend its functionality for custom gestures by using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onTouchEvent(MotionEvent event)</a:t>
            </a:r>
            <a:r>
              <a:rPr lang="en" sz="1300">
                <a:solidFill>
                  <a:schemeClr val="dk1"/>
                </a:solidFill>
              </a:rPr>
              <a:t> method.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GestureDetector Callbacks: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onDown(MotionEvent e)</a:t>
            </a:r>
            <a:r>
              <a:rPr lang="en" sz="1100">
                <a:solidFill>
                  <a:schemeClr val="dk1"/>
                </a:solidFill>
              </a:rPr>
              <a:t>: Called when a user first touches the screen; usually, it should return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 to indicate that subsequent events should be considered.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onShowPress(MotionEvent e)</a:t>
            </a:r>
            <a:r>
              <a:rPr lang="en" sz="1100">
                <a:solidFill>
                  <a:schemeClr val="dk1"/>
                </a:solidFill>
              </a:rPr>
              <a:t>: Called when a user touches the screen and has not yet released or moved, indicating a potential long press.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onSingleTapUp(MotionEvent e)</a:t>
            </a:r>
            <a:r>
              <a:rPr lang="en" sz="1100">
                <a:solidFill>
                  <a:schemeClr val="dk1"/>
                </a:solidFill>
              </a:rPr>
              <a:t>: Called when a single tap is confirmed.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onLongPress(MotionEvent e)</a:t>
            </a:r>
            <a:r>
              <a:rPr lang="en" sz="1100">
                <a:solidFill>
                  <a:schemeClr val="dk1"/>
                </a:solidFill>
              </a:rPr>
              <a:t>: Called when a user performs a long press gesture on the screen.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onScroll(MotionEvent e1, MotionEvent e2, float distanceX, float distanceY)</a:t>
            </a:r>
            <a:r>
              <a:rPr lang="en" sz="1100">
                <a:solidFill>
                  <a:schemeClr val="dk1"/>
                </a:solidFill>
              </a:rPr>
              <a:t>: Called when a user scrolls (drags their finger) on the screen.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onFling(MotionEvent e1, MotionEvent e2, float velocityX, float velocityY)</a:t>
            </a:r>
            <a:r>
              <a:rPr lang="en" sz="1100">
                <a:solidFill>
                  <a:schemeClr val="dk1"/>
                </a:solidFill>
              </a:rPr>
              <a:t>: Called when a user performs a fling (quick swipe) gesture on the screen.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onDoubleTap(MotionEvent e)</a:t>
            </a:r>
            <a:r>
              <a:rPr lang="en" sz="1100">
                <a:solidFill>
                  <a:schemeClr val="dk1"/>
                </a:solidFill>
              </a:rPr>
              <a:t>: Called when a double-tap gesture is detected.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onDoubleTapEvent(MotionEvent e)</a:t>
            </a:r>
            <a:r>
              <a:rPr lang="en" sz="1100">
                <a:solidFill>
                  <a:schemeClr val="dk1"/>
                </a:solidFill>
              </a:rPr>
              <a:t>: Called when any specific event within a double-tap gesture occurs (e.g., the second tap in a double tap).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onSingleTapConfirmed(MotionEvent e)</a:t>
            </a:r>
            <a:r>
              <a:rPr lang="en" sz="1100">
                <a:solidFill>
                  <a:schemeClr val="dk1"/>
                </a:solidFill>
              </a:rPr>
              <a:t>: Called when a single tap has been confirmed to be a single tap and not a double tap.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25" y="445025"/>
            <a:ext cx="4671339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GestureDetector and MotionEvent Work Together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500">
                <a:solidFill>
                  <a:schemeClr val="dk1"/>
                </a:solidFill>
              </a:rPr>
              <a:t> works by analyzing the sequence of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500">
                <a:solidFill>
                  <a:schemeClr val="dk1"/>
                </a:solidFill>
              </a:rPr>
              <a:t> objects that correspond to a user's touch sequence. For example, a swipe gesture would involve 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MotionEvent.ACTION_DOWN</a:t>
            </a:r>
            <a:r>
              <a:rPr lang="en" sz="1500">
                <a:solidFill>
                  <a:schemeClr val="dk1"/>
                </a:solidFill>
              </a:rPr>
              <a:t> followed by a series of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MotionEvent.ACTION_MOVE</a:t>
            </a:r>
            <a:r>
              <a:rPr lang="en" sz="1500">
                <a:solidFill>
                  <a:schemeClr val="dk1"/>
                </a:solidFill>
              </a:rPr>
              <a:t> events, and then 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MotionEvent.ACTION_UP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500">
                <a:solidFill>
                  <a:schemeClr val="dk1"/>
                </a:solidFill>
              </a:rPr>
              <a:t> uses these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MotionEvent</a:t>
            </a:r>
            <a:r>
              <a:rPr lang="en" sz="1500">
                <a:solidFill>
                  <a:schemeClr val="dk1"/>
                </a:solidFill>
              </a:rPr>
              <a:t> objects to determine what gesture was performed and then triggers the appropriate callback method.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By overriding the methods provided by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GestureDetector</a:t>
            </a:r>
            <a:r>
              <a:rPr lang="en" sz="1500">
                <a:solidFill>
                  <a:schemeClr val="dk1"/>
                </a:solidFill>
              </a:rPr>
              <a:t>, developers can specify what actions should be performed when a gesture is detected.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Event Handling in Mobile Development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Event Handling</a:t>
            </a:r>
            <a:r>
              <a:rPr lang="en" sz="1200">
                <a:solidFill>
                  <a:schemeClr val="dk1"/>
                </a:solidFill>
              </a:rPr>
              <a:t> in mobile development refers to the process by which an </a:t>
            </a:r>
            <a:r>
              <a:rPr b="1" lang="en" sz="1200">
                <a:solidFill>
                  <a:schemeClr val="dk1"/>
                </a:solidFill>
              </a:rPr>
              <a:t>application responds to user interactions and system triggers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Events are </a:t>
            </a:r>
            <a:r>
              <a:rPr b="1" lang="en" sz="1200">
                <a:solidFill>
                  <a:schemeClr val="dk1"/>
                </a:solidFill>
              </a:rPr>
              <a:t>actions or occurrences</a:t>
            </a:r>
            <a:r>
              <a:rPr lang="en" sz="1200">
                <a:solidFill>
                  <a:schemeClr val="dk1"/>
                </a:solidFill>
              </a:rPr>
              <a:t> that can happen as a result of user input (</a:t>
            </a:r>
            <a:r>
              <a:rPr b="1" lang="en" sz="1200">
                <a:solidFill>
                  <a:schemeClr val="dk1"/>
                </a:solidFill>
              </a:rPr>
              <a:t>such as a button click or a screen swipe</a:t>
            </a:r>
            <a:r>
              <a:rPr lang="en" sz="1200">
                <a:solidFill>
                  <a:schemeClr val="dk1"/>
                </a:solidFill>
              </a:rPr>
              <a:t>) or system changes (like receiving a text message or a change in network connectivity).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an event occurs, the mobile application must recognize and respond to it appropriately. This process is managed through event handling, which typically involves: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Event Detection</a:t>
            </a:r>
            <a:r>
              <a:rPr lang="en" sz="1200">
                <a:solidFill>
                  <a:schemeClr val="dk1"/>
                </a:solidFill>
              </a:rPr>
              <a:t>: Recognizing that an event has </a:t>
            </a:r>
            <a:r>
              <a:rPr b="1" lang="en" sz="1200">
                <a:solidFill>
                  <a:schemeClr val="dk1"/>
                </a:solidFill>
              </a:rPr>
              <a:t>occurred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Event Listener</a:t>
            </a:r>
            <a:r>
              <a:rPr lang="en" sz="1200">
                <a:solidFill>
                  <a:schemeClr val="dk1"/>
                </a:solidFill>
              </a:rPr>
              <a:t>: A component that waits for an </a:t>
            </a:r>
            <a:r>
              <a:rPr b="1" lang="en" sz="1200">
                <a:solidFill>
                  <a:schemeClr val="dk1"/>
                </a:solidFill>
              </a:rPr>
              <a:t>event to occur and triggers a corresponding action</a:t>
            </a:r>
            <a:r>
              <a:rPr lang="en" sz="1200">
                <a:solidFill>
                  <a:schemeClr val="dk1"/>
                </a:solidFill>
              </a:rPr>
              <a:t> when the event happens.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Event Handler</a:t>
            </a:r>
            <a:r>
              <a:rPr lang="en" sz="1200">
                <a:solidFill>
                  <a:schemeClr val="dk1"/>
                </a:solidFill>
              </a:rPr>
              <a:t>: The method or function that executes in </a:t>
            </a:r>
            <a:r>
              <a:rPr b="1" lang="en" sz="1200">
                <a:solidFill>
                  <a:schemeClr val="dk1"/>
                </a:solidFill>
              </a:rPr>
              <a:t>response to the event.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example, when a user taps a button in an Android app, the app detects this action as an event. An event listener, like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lang="en" sz="1200">
                <a:solidFill>
                  <a:schemeClr val="dk1"/>
                </a:solidFill>
              </a:rPr>
              <a:t>, listens for this tap, and an event handler executes the code associated with this listener.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Importance of Event Handling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User Interaction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Mobile apps are primarily </a:t>
            </a:r>
            <a:r>
              <a:rPr b="1" lang="en" sz="1500">
                <a:solidFill>
                  <a:schemeClr val="dk1"/>
                </a:solidFill>
              </a:rPr>
              <a:t>driven by user interactions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Without event handling, an app cannot respond to user inputs like</a:t>
            </a:r>
            <a:r>
              <a:rPr b="1" lang="en" sz="1500">
                <a:solidFill>
                  <a:schemeClr val="dk1"/>
                </a:solidFill>
              </a:rPr>
              <a:t> taps, swipes, or key presses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This makes </a:t>
            </a:r>
            <a:r>
              <a:rPr b="1" lang="en" sz="1500">
                <a:solidFill>
                  <a:schemeClr val="dk1"/>
                </a:solidFill>
              </a:rPr>
              <a:t>event handling fundamental to providing a smooth user experience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Dynamic Response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Event handling allows </a:t>
            </a:r>
            <a:r>
              <a:rPr b="1" lang="en" sz="1500">
                <a:solidFill>
                  <a:schemeClr val="dk1"/>
                </a:solidFill>
              </a:rPr>
              <a:t>apps to react dynamically to both user actions and system</a:t>
            </a:r>
            <a:r>
              <a:rPr lang="en" sz="1500">
                <a:solidFill>
                  <a:schemeClr val="dk1"/>
                </a:solidFill>
              </a:rPr>
              <a:t> changes.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For example, an app can adjust its </a:t>
            </a:r>
            <a:r>
              <a:rPr b="1" lang="en" sz="1500">
                <a:solidFill>
                  <a:schemeClr val="dk1"/>
                </a:solidFill>
              </a:rPr>
              <a:t>UI in response to different screen orientations or manage resources when the battery is low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Efficient Resource Management: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By handling system events like low </a:t>
            </a:r>
            <a:r>
              <a:rPr b="1" lang="en">
                <a:solidFill>
                  <a:schemeClr val="dk1"/>
                </a:solidFill>
              </a:rPr>
              <a:t>memory warnings, developers can manage resources effectively, ensuring</a:t>
            </a:r>
            <a:r>
              <a:rPr lang="en">
                <a:solidFill>
                  <a:schemeClr val="dk1"/>
                </a:solidFill>
              </a:rPr>
              <a:t> the app runs smoothly without crashing.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Enabling Complex Interactions: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Event handling enables complex interactions </a:t>
            </a:r>
            <a:r>
              <a:rPr b="1" lang="en">
                <a:solidFill>
                  <a:schemeClr val="dk1"/>
                </a:solidFill>
              </a:rPr>
              <a:t>within an app, such as dragging items, performing gestures, or multi-touch operations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These interactions are essential for modern mobile apps, especially in games and multimedia applications.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Ensuring Accessibility: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Proper event handling ensures that an </a:t>
            </a:r>
            <a:r>
              <a:rPr b="1" lang="en">
                <a:solidFill>
                  <a:schemeClr val="dk1"/>
                </a:solidFill>
              </a:rPr>
              <a:t>app is accessible to all users</a:t>
            </a:r>
            <a:r>
              <a:rPr lang="en">
                <a:solidFill>
                  <a:schemeClr val="dk1"/>
                </a:solidFill>
              </a:rPr>
              <a:t>, including those who rely on assistive technologies.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By handling events properly, developers can make sure that all users can interact with the app effectively.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Types of Events in Mobile Development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Event handling in mobile development can be broadly categorized into two types: </a:t>
            </a:r>
            <a:r>
              <a:rPr b="1" lang="en" sz="1400">
                <a:solidFill>
                  <a:schemeClr val="dk1"/>
                </a:solidFill>
              </a:rPr>
              <a:t>User-initiated Events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System-initiated Events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A. User-initiated Events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Touch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Key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Gesture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B. System-initiated Events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Lifecycle Events: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Network Events: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Resource Events: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Sensor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User-initiated Events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Touch Events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Tap/Click</a:t>
            </a:r>
            <a:r>
              <a:rPr lang="en" sz="1200">
                <a:solidFill>
                  <a:schemeClr val="dk1"/>
                </a:solidFill>
              </a:rPr>
              <a:t>: The most common user-initiated event, where a user taps on the screen or clicks a button. This can be captured using an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OnClickListener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Long Press</a:t>
            </a:r>
            <a:r>
              <a:rPr lang="en" sz="1200">
                <a:solidFill>
                  <a:schemeClr val="dk1"/>
                </a:solidFill>
              </a:rPr>
              <a:t>: When a user presses and holds a point on the screen. This event can trigger additional options or actions, often used in context menus.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Swipe</a:t>
            </a:r>
            <a:r>
              <a:rPr lang="en" sz="1200">
                <a:solidFill>
                  <a:schemeClr val="dk1"/>
                </a:solidFill>
              </a:rPr>
              <a:t>: A quick horizontal or vertical movement on the screen, often used for navigation (e.g., swiping between tabs).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Drag and Drop</a:t>
            </a:r>
            <a:r>
              <a:rPr lang="en" sz="1200">
                <a:solidFill>
                  <a:schemeClr val="dk1"/>
                </a:solidFill>
              </a:rPr>
              <a:t>: Moving an item across the screen by dragging it with a finger, used in apps that allow reordering or moving objects.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Pinch and Zoom</a:t>
            </a:r>
            <a:r>
              <a:rPr lang="en" sz="1200">
                <a:solidFill>
                  <a:schemeClr val="dk1"/>
                </a:solidFill>
              </a:rPr>
              <a:t>: A multi-touch gesture where two fingers are used to zoom in or out on content.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Events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Press</a:t>
            </a:r>
            <a:r>
              <a:rPr lang="en" sz="1100">
                <a:solidFill>
                  <a:schemeClr val="dk1"/>
                </a:solidFill>
              </a:rPr>
              <a:t>: Handling physical or virtual keyboard inputs, such as typing in a text field.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Long Press</a:t>
            </a:r>
            <a:r>
              <a:rPr lang="en" sz="1100">
                <a:solidFill>
                  <a:schemeClr val="dk1"/>
                </a:solidFill>
              </a:rPr>
              <a:t>: Similar to touch long press, but triggered by holding a key down.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Gesture Events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Double Tap</a:t>
            </a:r>
            <a:r>
              <a:rPr lang="en" sz="1100">
                <a:solidFill>
                  <a:schemeClr val="dk1"/>
                </a:solidFill>
              </a:rPr>
              <a:t>: Two quick taps on the screen, often used to zoom in on content.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Fling</a:t>
            </a:r>
            <a:r>
              <a:rPr lang="en" sz="1100">
                <a:solidFill>
                  <a:schemeClr val="dk1"/>
                </a:solidFill>
              </a:rPr>
              <a:t>: A rapid swipe that often triggers a quick scroll or a navigation 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