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1"/>
    <p:restoredTop sz="94718"/>
  </p:normalViewPr>
  <p:slideViewPr>
    <p:cSldViewPr snapToGrid="0" snapToObjects="1">
      <p:cViewPr varScale="1">
        <p:scale>
          <a:sx n="138" d="100"/>
          <a:sy n="138"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6BDA0-F868-4041-A6EE-DDCB528AC0BD}" type="datetimeFigureOut">
              <a:rPr lang="en-US" smtClean="0"/>
              <a:t>8/3/18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727E8-4055-924C-8B6D-ED79D55C2A0F}" type="slidenum">
              <a:rPr lang="en-US" smtClean="0"/>
              <a:t>‹#›</a:t>
            </a:fld>
            <a:endParaRPr lang="en-US"/>
          </a:p>
        </p:txBody>
      </p:sp>
    </p:spTree>
    <p:extLst>
      <p:ext uri="{BB962C8B-B14F-4D97-AF65-F5344CB8AC3E}">
        <p14:creationId xmlns:p14="http://schemas.microsoft.com/office/powerpoint/2010/main" val="36400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727E8-4055-924C-8B6D-ED79D55C2A0F}" type="slidenum">
              <a:rPr lang="en-US" smtClean="0"/>
              <a:t>1</a:t>
            </a:fld>
            <a:endParaRPr lang="en-US"/>
          </a:p>
        </p:txBody>
      </p:sp>
    </p:spTree>
    <p:extLst>
      <p:ext uri="{BB962C8B-B14F-4D97-AF65-F5344CB8AC3E}">
        <p14:creationId xmlns:p14="http://schemas.microsoft.com/office/powerpoint/2010/main" val="178709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B647E7-F2FD-C046-AE4E-822F44CBDCFE}"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3273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4FA29-0846-1A4F-8B42-44FD48A72841}"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76545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6E449-A0D1-3643-A7D7-A59097C7D579}"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6769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9DFA2-4482-F346-BF65-01AB6F68467C}"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3426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1D4F4-FBFF-6B47-948C-F00C91736A58}" type="datetime1">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5206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DCF1E-4E69-644E-BC35-F57D9A513B6D}"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7813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7FE025-2747-7447-8FB5-4A48E529A1CB}" type="datetime1">
              <a:rPr lang="en-US" smtClean="0"/>
              <a:t>8/3/18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04794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77A4E5-CCAE-9B45-AA32-A479F3595CC3}" type="datetime1">
              <a:rPr lang="en-US" smtClean="0"/>
              <a:t>8/3/18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213471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36B2E-85C4-6F4D-BEDA-4D25492BFACA}" type="datetime1">
              <a:rPr lang="en-US" smtClean="0"/>
              <a:t>8/3/18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9368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CD924-4C7C-DC41-9F12-35DB45EADD4D}"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77143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D44A18-2017-B94B-A711-E6FB904F54B1}" type="datetime1">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1335D-5C6A-0B42-9745-CD5AAF743FE7}" type="slidenum">
              <a:rPr lang="en-US" smtClean="0"/>
              <a:t>‹#›</a:t>
            </a:fld>
            <a:endParaRPr lang="en-US"/>
          </a:p>
        </p:txBody>
      </p:sp>
    </p:spTree>
    <p:extLst>
      <p:ext uri="{BB962C8B-B14F-4D97-AF65-F5344CB8AC3E}">
        <p14:creationId xmlns:p14="http://schemas.microsoft.com/office/powerpoint/2010/main" val="1862211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45B9-D71D-694D-A2CD-4D56C58E906B}" type="datetime1">
              <a:rPr lang="en-US" smtClean="0"/>
              <a:t>8/3/18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1335D-5C6A-0B42-9745-CD5AAF743FE7}" type="slidenum">
              <a:rPr lang="en-US" smtClean="0"/>
              <a:t>‹#›</a:t>
            </a:fld>
            <a:endParaRPr lang="en-US"/>
          </a:p>
        </p:txBody>
      </p:sp>
    </p:spTree>
    <p:extLst>
      <p:ext uri="{BB962C8B-B14F-4D97-AF65-F5344CB8AC3E}">
        <p14:creationId xmlns:p14="http://schemas.microsoft.com/office/powerpoint/2010/main" val="343149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CC1335D-5C6A-0B42-9745-CD5AAF743FE7}" type="slidenum">
              <a:rPr lang="en-US" smtClean="0"/>
              <a:t>1</a:t>
            </a:fld>
            <a:endParaRPr lang="en-US"/>
          </a:p>
        </p:txBody>
      </p:sp>
    </p:spTree>
    <p:extLst>
      <p:ext uri="{BB962C8B-B14F-4D97-AF65-F5344CB8AC3E}">
        <p14:creationId xmlns:p14="http://schemas.microsoft.com/office/powerpoint/2010/main" val="755671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Threads, Warps, Blocks, and Grid</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5513294" y="1690688"/>
            <a:ext cx="6194612" cy="646331"/>
          </a:xfrm>
          <a:prstGeom prst="rect">
            <a:avLst/>
          </a:prstGeom>
          <a:noFill/>
        </p:spPr>
        <p:txBody>
          <a:bodyPr wrap="square" rtlCol="0">
            <a:spAutoFit/>
          </a:bodyPr>
          <a:lstStyle/>
          <a:p>
            <a:r>
              <a:rPr lang="en-US" dirty="0" smtClean="0"/>
              <a:t>Thread: The simplest unit of computation in CUDA. Threads are what actually perform the instructions in the code.</a:t>
            </a:r>
            <a:endParaRPr lang="en-US" dirty="0"/>
          </a:p>
        </p:txBody>
      </p:sp>
      <p:sp>
        <p:nvSpPr>
          <p:cNvPr id="7" name="Rectangle 6"/>
          <p:cNvSpPr/>
          <p:nvPr/>
        </p:nvSpPr>
        <p:spPr>
          <a:xfrm>
            <a:off x="4308088" y="2118732"/>
            <a:ext cx="211873" cy="21828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flipV="1">
            <a:off x="4519961" y="1863280"/>
            <a:ext cx="1048989" cy="364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13294" y="2337019"/>
            <a:ext cx="6194612" cy="923330"/>
          </a:xfrm>
          <a:prstGeom prst="rect">
            <a:avLst/>
          </a:prstGeom>
          <a:noFill/>
        </p:spPr>
        <p:txBody>
          <a:bodyPr wrap="square" rtlCol="0">
            <a:spAutoFit/>
          </a:bodyPr>
          <a:lstStyle/>
          <a:p>
            <a:r>
              <a:rPr lang="en-US" dirty="0" smtClean="0"/>
              <a:t>Warp: A collection of 32 threads. All threads in a warp execute in lockstep. Not directly accessible in code, but it is fundamental to understand in order to maximize performance.</a:t>
            </a:r>
            <a:endParaRPr lang="en-US" dirty="0"/>
          </a:p>
        </p:txBody>
      </p:sp>
      <p:sp>
        <p:nvSpPr>
          <p:cNvPr id="11" name="Rectangle 10"/>
          <p:cNvSpPr/>
          <p:nvPr/>
        </p:nvSpPr>
        <p:spPr>
          <a:xfrm>
            <a:off x="2926963" y="2128257"/>
            <a:ext cx="1592998" cy="799093"/>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19960" y="2470602"/>
            <a:ext cx="10489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13294" y="3371151"/>
            <a:ext cx="6194612" cy="1754326"/>
          </a:xfrm>
          <a:prstGeom prst="rect">
            <a:avLst/>
          </a:prstGeom>
          <a:noFill/>
        </p:spPr>
        <p:txBody>
          <a:bodyPr wrap="square" rtlCol="0">
            <a:spAutoFit/>
          </a:bodyPr>
          <a:lstStyle/>
          <a:p>
            <a:r>
              <a:rPr lang="en-US" dirty="0" smtClean="0"/>
              <a:t>Block: A collection of an arbitrary number of threads. The exact number can be specified in code. Blocks can have up to three dimensions, which provide the </a:t>
            </a:r>
            <a:r>
              <a:rPr lang="en-US" dirty="0" err="1" smtClean="0"/>
              <a:t>threadIdx.x</a:t>
            </a:r>
            <a:r>
              <a:rPr lang="en-US" dirty="0" smtClean="0"/>
              <a:t>, </a:t>
            </a:r>
            <a:r>
              <a:rPr lang="en-US" dirty="0" err="1" smtClean="0"/>
              <a:t>threadIdx.y</a:t>
            </a:r>
            <a:r>
              <a:rPr lang="en-US" dirty="0" smtClean="0"/>
              <a:t>, </a:t>
            </a:r>
            <a:r>
              <a:rPr lang="en-US" dirty="0" err="1" smtClean="0"/>
              <a:t>threadIdx.z</a:t>
            </a:r>
            <a:r>
              <a:rPr lang="en-US" dirty="0" smtClean="0"/>
              <a:t>, </a:t>
            </a:r>
            <a:r>
              <a:rPr lang="en-US" dirty="0" err="1" smtClean="0"/>
              <a:t>blockDim.x</a:t>
            </a:r>
            <a:r>
              <a:rPr lang="en-US" dirty="0" smtClean="0"/>
              <a:t>, </a:t>
            </a:r>
            <a:r>
              <a:rPr lang="en-US" dirty="0" err="1" smtClean="0"/>
              <a:t>blockDim.y</a:t>
            </a:r>
            <a:r>
              <a:rPr lang="en-US" dirty="0" smtClean="0"/>
              <a:t>, and </a:t>
            </a:r>
            <a:r>
              <a:rPr lang="en-US" dirty="0" err="1" smtClean="0"/>
              <a:t>blockDim.z</a:t>
            </a:r>
            <a:r>
              <a:rPr lang="en-US" dirty="0" smtClean="0"/>
              <a:t> variables. The block in this image is a 8 x 4 block (one warp) of threads. A block can have 1024 threads at most.</a:t>
            </a:r>
            <a:endParaRPr lang="en-US" dirty="0"/>
          </a:p>
        </p:txBody>
      </p:sp>
      <p:sp>
        <p:nvSpPr>
          <p:cNvPr id="15" name="Rectangle 14"/>
          <p:cNvSpPr/>
          <p:nvPr/>
        </p:nvSpPr>
        <p:spPr>
          <a:xfrm>
            <a:off x="2888085" y="1762808"/>
            <a:ext cx="1674584" cy="166152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4562669" y="2571683"/>
            <a:ext cx="1006281" cy="9972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3294" y="5236279"/>
            <a:ext cx="6194612" cy="1477328"/>
          </a:xfrm>
          <a:prstGeom prst="rect">
            <a:avLst/>
          </a:prstGeom>
          <a:noFill/>
        </p:spPr>
        <p:txBody>
          <a:bodyPr wrap="square" rtlCol="0">
            <a:spAutoFit/>
          </a:bodyPr>
          <a:lstStyle/>
          <a:p>
            <a:r>
              <a:rPr lang="en-US" dirty="0" smtClean="0"/>
              <a:t>Grid: A collection of an arbitrary number of blocks. </a:t>
            </a:r>
            <a:r>
              <a:rPr lang="en-US" dirty="0" smtClean="0"/>
              <a:t>The exact number can be specified in code. Grids can have up to three dimensions, which provide the </a:t>
            </a:r>
            <a:r>
              <a:rPr lang="en-US" dirty="0" err="1" smtClean="0"/>
              <a:t>blockIdx.x</a:t>
            </a:r>
            <a:r>
              <a:rPr lang="en-US" dirty="0" smtClean="0"/>
              <a:t>, </a:t>
            </a:r>
            <a:r>
              <a:rPr lang="en-US" dirty="0" err="1" smtClean="0"/>
              <a:t>blockIdx.y</a:t>
            </a:r>
            <a:r>
              <a:rPr lang="en-US" dirty="0" smtClean="0"/>
              <a:t>, </a:t>
            </a:r>
            <a:r>
              <a:rPr lang="en-US" dirty="0" err="1" smtClean="0"/>
              <a:t>blockIdx.z</a:t>
            </a:r>
            <a:r>
              <a:rPr lang="en-US" dirty="0" smtClean="0"/>
              <a:t>, </a:t>
            </a:r>
            <a:r>
              <a:rPr lang="en-US" dirty="0" err="1" smtClean="0"/>
              <a:t>gridDim.x</a:t>
            </a:r>
            <a:r>
              <a:rPr lang="en-US" dirty="0" smtClean="0"/>
              <a:t>, </a:t>
            </a:r>
            <a:r>
              <a:rPr lang="en-US" dirty="0" err="1" smtClean="0"/>
              <a:t>gridDim.y</a:t>
            </a:r>
            <a:r>
              <a:rPr lang="en-US" dirty="0" smtClean="0"/>
              <a:t>, and </a:t>
            </a:r>
            <a:r>
              <a:rPr lang="en-US" dirty="0" err="1" smtClean="0"/>
              <a:t>gridDim.z</a:t>
            </a:r>
            <a:r>
              <a:rPr lang="en-US" dirty="0" smtClean="0"/>
              <a:t> variables. The grid in this image is a 2 x 2 grid of blocks.</a:t>
            </a:r>
            <a:r>
              <a:rPr lang="en-US" dirty="0" smtClean="0"/>
              <a:t> </a:t>
            </a:r>
            <a:endParaRPr lang="en-US" dirty="0"/>
          </a:p>
        </p:txBody>
      </p:sp>
      <p:sp>
        <p:nvSpPr>
          <p:cNvPr id="21" name="Rectangle 20"/>
          <p:cNvSpPr/>
          <p:nvPr/>
        </p:nvSpPr>
        <p:spPr>
          <a:xfrm>
            <a:off x="921017" y="1660513"/>
            <a:ext cx="3734110" cy="49896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652498" y="4109815"/>
            <a:ext cx="916452" cy="1339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10" grpId="0"/>
      <p:bldP spid="11" grpId="0" animBg="1"/>
      <p:bldP spid="11" grpId="1" animBg="1"/>
      <p:bldP spid="14" grpId="0"/>
      <p:bldP spid="15" grpId="0" animBg="1"/>
      <p:bldP spid="15" grpId="1" animBg="1"/>
      <p:bldP spid="19"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a:t>
            </a:r>
            <a:r>
              <a:rPr lang="en-US" dirty="0" smtClean="0"/>
              <a:t>Streaming Multiprocessor </a:t>
            </a:r>
            <a:r>
              <a:rPr lang="en-US" dirty="0" smtClean="0"/>
              <a:t>Memory Resources</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3" name="TextBox 2"/>
          <p:cNvSpPr txBox="1"/>
          <p:nvPr/>
        </p:nvSpPr>
        <p:spPr>
          <a:xfrm>
            <a:off x="4812145" y="1577788"/>
            <a:ext cx="6541655" cy="1477328"/>
          </a:xfrm>
          <a:prstGeom prst="rect">
            <a:avLst/>
          </a:prstGeom>
          <a:noFill/>
        </p:spPr>
        <p:txBody>
          <a:bodyPr wrap="square" rtlCol="0">
            <a:spAutoFit/>
          </a:bodyPr>
          <a:lstStyle/>
          <a:p>
            <a:r>
              <a:rPr lang="en-US" dirty="0"/>
              <a:t>S</a:t>
            </a:r>
            <a:r>
              <a:rPr lang="en-US" dirty="0" smtClean="0"/>
              <a:t>treaming Multiprocessor (SM): </a:t>
            </a:r>
            <a:r>
              <a:rPr lang="en-US" dirty="0" smtClean="0"/>
              <a:t>Except for global memory, all GPU resources are local to a SM. The number of SMs per GPU depends on hardware generation. SMs can run at most 48 warps (1536 threads), or at most 8 blocks. Blocks cannot be divided between SMs.</a:t>
            </a:r>
            <a:endParaRPr lang="en-US" dirty="0"/>
          </a:p>
        </p:txBody>
      </p:sp>
      <p:sp>
        <p:nvSpPr>
          <p:cNvPr id="18" name="Rectangle 17"/>
          <p:cNvSpPr/>
          <p:nvPr/>
        </p:nvSpPr>
        <p:spPr>
          <a:xfrm>
            <a:off x="921017" y="1660513"/>
            <a:ext cx="3724874" cy="366886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V="1">
            <a:off x="4645891" y="1773382"/>
            <a:ext cx="240145" cy="15794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12144" y="2954972"/>
            <a:ext cx="6541655" cy="1477328"/>
          </a:xfrm>
          <a:prstGeom prst="rect">
            <a:avLst/>
          </a:prstGeom>
          <a:noFill/>
        </p:spPr>
        <p:txBody>
          <a:bodyPr wrap="square" rtlCol="0">
            <a:spAutoFit/>
          </a:bodyPr>
          <a:lstStyle/>
          <a:p>
            <a:r>
              <a:rPr lang="en-US" dirty="0" smtClean="0"/>
              <a:t>Register Memory: Local to a specific thread. Fastest memory available, but also the least plentiful. The total amount of registers on an SM is shared equally across all threads running on the SM so the registers needed per thread contributes to the maximum number of threads that can run at once.</a:t>
            </a:r>
            <a:endParaRPr lang="en-US" dirty="0"/>
          </a:p>
        </p:txBody>
      </p:sp>
      <p:sp>
        <p:nvSpPr>
          <p:cNvPr id="25" name="Rectangle 24"/>
          <p:cNvSpPr/>
          <p:nvPr/>
        </p:nvSpPr>
        <p:spPr>
          <a:xfrm>
            <a:off x="4317999" y="2851150"/>
            <a:ext cx="203201" cy="980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a:off x="4521200" y="2900175"/>
            <a:ext cx="364836" cy="237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12144" y="4486088"/>
            <a:ext cx="6541655" cy="1754326"/>
          </a:xfrm>
          <a:prstGeom prst="rect">
            <a:avLst/>
          </a:prstGeom>
          <a:noFill/>
        </p:spPr>
        <p:txBody>
          <a:bodyPr wrap="square" rtlCol="0">
            <a:spAutoFit/>
          </a:bodyPr>
          <a:lstStyle/>
          <a:p>
            <a:r>
              <a:rPr lang="en-US" dirty="0" smtClean="0"/>
              <a:t>Shared </a:t>
            </a:r>
            <a:r>
              <a:rPr lang="en-US" dirty="0" err="1" smtClean="0"/>
              <a:t>emory</a:t>
            </a:r>
            <a:r>
              <a:rPr lang="en-US" dirty="0" smtClean="0"/>
              <a:t>: Local to a specific block. Slower than register memory, but more of it is available. The total amount of shared memory available is shared equally across all blocks running on the </a:t>
            </a:r>
            <a:r>
              <a:rPr lang="en-US" dirty="0" smtClean="0"/>
              <a:t>SM so the amount of shared memory needed per block contributes to the maximum number of threads that can run at once. Analogous to RAM in normal computing.</a:t>
            </a:r>
          </a:p>
        </p:txBody>
      </p:sp>
      <p:sp>
        <p:nvSpPr>
          <p:cNvPr id="31" name="Rectangle 30"/>
          <p:cNvSpPr/>
          <p:nvPr/>
        </p:nvSpPr>
        <p:spPr>
          <a:xfrm>
            <a:off x="3040215" y="3009756"/>
            <a:ext cx="1370148" cy="41693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4419599" y="3401825"/>
            <a:ext cx="456928" cy="12681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8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1" animBg="1"/>
      <p:bldP spid="18" grpId="2" animBg="1"/>
      <p:bldP spid="24" grpId="1"/>
      <p:bldP spid="25" grpId="0" animBg="1"/>
      <p:bldP spid="25" grpId="1" animBg="1"/>
      <p:bldP spid="30" grpId="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Architecture: Global Memory</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788"/>
            <a:ext cx="3904127" cy="5143687"/>
          </a:xfrm>
          <a:prstGeom prst="rect">
            <a:avLst/>
          </a:prstGeom>
        </p:spPr>
      </p:pic>
      <p:sp>
        <p:nvSpPr>
          <p:cNvPr id="6" name="TextBox 5"/>
          <p:cNvSpPr txBox="1"/>
          <p:nvPr/>
        </p:nvSpPr>
        <p:spPr>
          <a:xfrm>
            <a:off x="4830619" y="1819564"/>
            <a:ext cx="7112000" cy="1200329"/>
          </a:xfrm>
          <a:prstGeom prst="rect">
            <a:avLst/>
          </a:prstGeom>
          <a:noFill/>
        </p:spPr>
        <p:txBody>
          <a:bodyPr wrap="square" rtlCol="0">
            <a:spAutoFit/>
          </a:bodyPr>
          <a:lstStyle/>
          <a:p>
            <a:r>
              <a:rPr lang="en-US" dirty="0" smtClean="0"/>
              <a:t>Global Memory: Available to all threads on a GPU. The slowest memory type available, but also the most plentiful. Analogous to hard drive space in normal computing. Data should be stored contiguously in order to minimize the performance hit from using it. </a:t>
            </a:r>
            <a:endParaRPr lang="en-US" dirty="0"/>
          </a:p>
        </p:txBody>
      </p:sp>
      <p:sp>
        <p:nvSpPr>
          <p:cNvPr id="7" name="Rectangle 6"/>
          <p:cNvSpPr/>
          <p:nvPr/>
        </p:nvSpPr>
        <p:spPr>
          <a:xfrm>
            <a:off x="1219200" y="5357091"/>
            <a:ext cx="3112655" cy="136438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1"/>
          </p:cNvCxnSpPr>
          <p:nvPr/>
        </p:nvCxnSpPr>
        <p:spPr>
          <a:xfrm flipH="1">
            <a:off x="4331855" y="2419729"/>
            <a:ext cx="498764" cy="34823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5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Example</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5</a:t>
            </a:fld>
            <a:endParaRPr lang="en-US"/>
          </a:p>
        </p:txBody>
      </p:sp>
      <p:sp>
        <p:nvSpPr>
          <p:cNvPr id="8" name="TextBox 7"/>
          <p:cNvSpPr txBox="1"/>
          <p:nvPr/>
        </p:nvSpPr>
        <p:spPr>
          <a:xfrm>
            <a:off x="1837239" y="4442691"/>
            <a:ext cx="563419" cy="369332"/>
          </a:xfrm>
          <a:prstGeom prst="rect">
            <a:avLst/>
          </a:prstGeom>
          <a:noFill/>
        </p:spPr>
        <p:txBody>
          <a:bodyPr wrap="square" rtlCol="0">
            <a:spAutoFit/>
          </a:bodyPr>
          <a:lstStyle/>
          <a:p>
            <a:pPr algn="ctr"/>
            <a:r>
              <a:rPr lang="en-US" smtClean="0"/>
              <a:t>A</a:t>
            </a:r>
            <a:endParaRPr lang="en-US"/>
          </a:p>
        </p:txBody>
      </p:sp>
      <p:sp>
        <p:nvSpPr>
          <p:cNvPr id="9" name="TextBox 8"/>
          <p:cNvSpPr txBox="1"/>
          <p:nvPr/>
        </p:nvSpPr>
        <p:spPr>
          <a:xfrm>
            <a:off x="5576879" y="4442691"/>
            <a:ext cx="563419" cy="369332"/>
          </a:xfrm>
          <a:prstGeom prst="rect">
            <a:avLst/>
          </a:prstGeom>
          <a:noFill/>
        </p:spPr>
        <p:txBody>
          <a:bodyPr wrap="square" rtlCol="0">
            <a:spAutoFit/>
          </a:bodyPr>
          <a:lstStyle/>
          <a:p>
            <a:pPr algn="ctr"/>
            <a:r>
              <a:rPr lang="en-US" dirty="0" smtClean="0"/>
              <a:t>B</a:t>
            </a:r>
            <a:endParaRPr lang="en-US" dirty="0"/>
          </a:p>
        </p:txBody>
      </p:sp>
      <p:sp>
        <p:nvSpPr>
          <p:cNvPr id="10" name="TextBox 9"/>
          <p:cNvSpPr txBox="1"/>
          <p:nvPr/>
        </p:nvSpPr>
        <p:spPr>
          <a:xfrm>
            <a:off x="9282753" y="4442691"/>
            <a:ext cx="563419" cy="369332"/>
          </a:xfrm>
          <a:prstGeom prst="rect">
            <a:avLst/>
          </a:prstGeom>
          <a:noFill/>
        </p:spPr>
        <p:txBody>
          <a:bodyPr wrap="square" rtlCol="0">
            <a:spAutoFit/>
          </a:bodyPr>
          <a:lstStyle/>
          <a:p>
            <a:pPr algn="ctr"/>
            <a:r>
              <a:rPr lang="en-US" dirty="0" smtClean="0"/>
              <a:t>C</a:t>
            </a:r>
            <a:endParaRPr lang="en-US" dirty="0"/>
          </a:p>
        </p:txBody>
      </p:sp>
      <p:sp>
        <p:nvSpPr>
          <p:cNvPr id="11" name="TextBox 10"/>
          <p:cNvSpPr txBox="1"/>
          <p:nvPr/>
        </p:nvSpPr>
        <p:spPr>
          <a:xfrm>
            <a:off x="3704897" y="2764042"/>
            <a:ext cx="563419" cy="369332"/>
          </a:xfrm>
          <a:prstGeom prst="rect">
            <a:avLst/>
          </a:prstGeom>
          <a:noFill/>
        </p:spPr>
        <p:txBody>
          <a:bodyPr wrap="square" rtlCol="0">
            <a:spAutoFit/>
          </a:bodyPr>
          <a:lstStyle/>
          <a:p>
            <a:pPr algn="ctr"/>
            <a:r>
              <a:rPr lang="en-US" dirty="0" smtClean="0"/>
              <a:t>X</a:t>
            </a:r>
            <a:endParaRPr lang="en-US" dirty="0"/>
          </a:p>
        </p:txBody>
      </p:sp>
      <p:sp>
        <p:nvSpPr>
          <p:cNvPr id="12" name="TextBox 11"/>
          <p:cNvSpPr txBox="1"/>
          <p:nvPr/>
        </p:nvSpPr>
        <p:spPr>
          <a:xfrm>
            <a:off x="7440214" y="2764042"/>
            <a:ext cx="563419" cy="369332"/>
          </a:xfrm>
          <a:prstGeom prst="rect">
            <a:avLst/>
          </a:prstGeom>
          <a:noFill/>
        </p:spPr>
        <p:txBody>
          <a:bodyPr wrap="square" rtlCol="0">
            <a:spAutoFit/>
          </a:bodyPr>
          <a:lstStyle/>
          <a:p>
            <a:pPr algn="ctr"/>
            <a:r>
              <a:rPr lang="en-US" dirty="0"/>
              <a:t>=</a:t>
            </a:r>
          </a:p>
        </p:txBody>
      </p:sp>
      <p:sp>
        <p:nvSpPr>
          <p:cNvPr id="14" name="TextBox 13"/>
          <p:cNvSpPr txBox="1"/>
          <p:nvPr/>
        </p:nvSpPr>
        <p:spPr>
          <a:xfrm>
            <a:off x="1579419" y="5283200"/>
            <a:ext cx="9033163" cy="646331"/>
          </a:xfrm>
          <a:prstGeom prst="rect">
            <a:avLst/>
          </a:prstGeom>
          <a:noFill/>
        </p:spPr>
        <p:txBody>
          <a:bodyPr wrap="square" rtlCol="0">
            <a:spAutoFit/>
          </a:bodyPr>
          <a:lstStyle/>
          <a:p>
            <a:r>
              <a:rPr lang="en-US" dirty="0" smtClean="0"/>
              <a:t>The matrices A, B, and C are stored in row-major order. So the rows of A and C can be read/written effectively. The columns of B cannot be read effectively.</a:t>
            </a:r>
            <a:endParaRPr lang="en-US" dirty="0"/>
          </a:p>
        </p:txBody>
      </p:sp>
      <p:pic>
        <p:nvPicPr>
          <p:cNvPr id="15" name="Picture 14"/>
          <p:cNvPicPr>
            <a:picLocks noChangeAspect="1"/>
          </p:cNvPicPr>
          <p:nvPr/>
        </p:nvPicPr>
        <p:blipFill>
          <a:blip r:embed="rId2"/>
          <a:stretch>
            <a:fillRect/>
          </a:stretch>
        </p:blipFill>
        <p:spPr>
          <a:xfrm>
            <a:off x="743527" y="1577108"/>
            <a:ext cx="2750841" cy="2743200"/>
          </a:xfrm>
          <a:prstGeom prst="rect">
            <a:avLst/>
          </a:prstGeom>
        </p:spPr>
      </p:pic>
      <p:pic>
        <p:nvPicPr>
          <p:cNvPr id="16" name="Picture 15"/>
          <p:cNvPicPr>
            <a:picLocks noChangeAspect="1"/>
          </p:cNvPicPr>
          <p:nvPr/>
        </p:nvPicPr>
        <p:blipFill>
          <a:blip r:embed="rId3"/>
          <a:stretch>
            <a:fillRect/>
          </a:stretch>
        </p:blipFill>
        <p:spPr>
          <a:xfrm>
            <a:off x="4483167" y="1577108"/>
            <a:ext cx="2750841" cy="2743200"/>
          </a:xfrm>
          <a:prstGeom prst="rect">
            <a:avLst/>
          </a:prstGeom>
        </p:spPr>
      </p:pic>
      <p:pic>
        <p:nvPicPr>
          <p:cNvPr id="17" name="Picture 16"/>
          <p:cNvPicPr>
            <a:picLocks noChangeAspect="1"/>
          </p:cNvPicPr>
          <p:nvPr/>
        </p:nvPicPr>
        <p:blipFill>
          <a:blip r:embed="rId4"/>
          <a:stretch>
            <a:fillRect/>
          </a:stretch>
        </p:blipFill>
        <p:spPr>
          <a:xfrm>
            <a:off x="8189041" y="1577108"/>
            <a:ext cx="2750841" cy="2743200"/>
          </a:xfrm>
          <a:prstGeom prst="rect">
            <a:avLst/>
          </a:prstGeom>
        </p:spPr>
      </p:pic>
    </p:spTree>
    <p:extLst>
      <p:ext uri="{BB962C8B-B14F-4D97-AF65-F5344CB8AC3E}">
        <p14:creationId xmlns:p14="http://schemas.microsoft.com/office/powerpoint/2010/main" val="112057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Example</a:t>
            </a:r>
            <a:endParaRPr lang="en-US" dirty="0"/>
          </a:p>
        </p:txBody>
      </p:sp>
      <p:sp>
        <p:nvSpPr>
          <p:cNvPr id="4" name="Slide Number Placeholder 3"/>
          <p:cNvSpPr>
            <a:spLocks noGrp="1"/>
          </p:cNvSpPr>
          <p:nvPr>
            <p:ph type="sldNum" sz="quarter" idx="12"/>
          </p:nvPr>
        </p:nvSpPr>
        <p:spPr/>
        <p:txBody>
          <a:bodyPr/>
          <a:lstStyle/>
          <a:p>
            <a:fld id="{2CC1335D-5C6A-0B42-9745-CD5AAF743FE7}" type="slidenum">
              <a:rPr lang="en-US" smtClean="0"/>
              <a:t>6</a:t>
            </a:fld>
            <a:endParaRPr lang="en-US"/>
          </a:p>
        </p:txBody>
      </p:sp>
      <p:sp>
        <p:nvSpPr>
          <p:cNvPr id="11" name="TextBox 10"/>
          <p:cNvSpPr txBox="1"/>
          <p:nvPr/>
        </p:nvSpPr>
        <p:spPr>
          <a:xfrm>
            <a:off x="625971" y="6198617"/>
            <a:ext cx="1839768" cy="369332"/>
          </a:xfrm>
          <a:prstGeom prst="rect">
            <a:avLst/>
          </a:prstGeom>
          <a:noFill/>
        </p:spPr>
        <p:txBody>
          <a:bodyPr wrap="square" rtlCol="0">
            <a:spAutoFit/>
          </a:bodyPr>
          <a:lstStyle/>
          <a:p>
            <a:pPr algn="ctr"/>
            <a:r>
              <a:rPr lang="en-US" dirty="0" smtClean="0"/>
              <a:t>Global Memory</a:t>
            </a:r>
            <a:endParaRPr lang="en-US" dirty="0"/>
          </a:p>
        </p:txBody>
      </p:sp>
      <p:pic>
        <p:nvPicPr>
          <p:cNvPr id="14" name="Picture 13"/>
          <p:cNvPicPr>
            <a:picLocks noChangeAspect="1"/>
          </p:cNvPicPr>
          <p:nvPr/>
        </p:nvPicPr>
        <p:blipFill>
          <a:blip r:embed="rId2"/>
          <a:stretch>
            <a:fillRect/>
          </a:stretch>
        </p:blipFill>
        <p:spPr>
          <a:xfrm>
            <a:off x="743527" y="1577108"/>
            <a:ext cx="1604658" cy="1600200"/>
          </a:xfrm>
          <a:prstGeom prst="rect">
            <a:avLst/>
          </a:prstGeom>
        </p:spPr>
      </p:pic>
      <p:pic>
        <p:nvPicPr>
          <p:cNvPr id="15" name="Picture 14"/>
          <p:cNvPicPr>
            <a:picLocks noChangeAspect="1"/>
          </p:cNvPicPr>
          <p:nvPr/>
        </p:nvPicPr>
        <p:blipFill>
          <a:blip r:embed="rId3"/>
          <a:stretch>
            <a:fillRect/>
          </a:stretch>
        </p:blipFill>
        <p:spPr>
          <a:xfrm>
            <a:off x="743527" y="3114436"/>
            <a:ext cx="1604658" cy="1600200"/>
          </a:xfrm>
          <a:prstGeom prst="rect">
            <a:avLst/>
          </a:prstGeom>
        </p:spPr>
      </p:pic>
      <p:pic>
        <p:nvPicPr>
          <p:cNvPr id="16" name="Picture 15"/>
          <p:cNvPicPr>
            <a:picLocks noChangeAspect="1"/>
          </p:cNvPicPr>
          <p:nvPr/>
        </p:nvPicPr>
        <p:blipFill>
          <a:blip r:embed="rId4"/>
          <a:stretch>
            <a:fillRect/>
          </a:stretch>
        </p:blipFill>
        <p:spPr>
          <a:xfrm>
            <a:off x="743527" y="4658114"/>
            <a:ext cx="1604657" cy="1600200"/>
          </a:xfrm>
          <a:prstGeom prst="rect">
            <a:avLst/>
          </a:prstGeom>
        </p:spPr>
      </p:pic>
      <p:sp>
        <p:nvSpPr>
          <p:cNvPr id="20" name="TextBox 19"/>
          <p:cNvSpPr txBox="1"/>
          <p:nvPr/>
        </p:nvSpPr>
        <p:spPr>
          <a:xfrm>
            <a:off x="4006982" y="6227343"/>
            <a:ext cx="1839768" cy="369332"/>
          </a:xfrm>
          <a:prstGeom prst="rect">
            <a:avLst/>
          </a:prstGeom>
          <a:noFill/>
        </p:spPr>
        <p:txBody>
          <a:bodyPr wrap="square" rtlCol="0">
            <a:spAutoFit/>
          </a:bodyPr>
          <a:lstStyle/>
          <a:p>
            <a:pPr algn="ctr"/>
            <a:r>
              <a:rPr lang="en-US" dirty="0" smtClean="0"/>
              <a:t>Shared Memory</a:t>
            </a:r>
            <a:endParaRPr lang="en-US" dirty="0"/>
          </a:p>
        </p:txBody>
      </p:sp>
      <p:sp>
        <p:nvSpPr>
          <p:cNvPr id="23" name="TextBox 22"/>
          <p:cNvSpPr txBox="1"/>
          <p:nvPr/>
        </p:nvSpPr>
        <p:spPr>
          <a:xfrm>
            <a:off x="6087573" y="6198617"/>
            <a:ext cx="1839768" cy="369332"/>
          </a:xfrm>
          <a:prstGeom prst="rect">
            <a:avLst/>
          </a:prstGeom>
          <a:noFill/>
        </p:spPr>
        <p:txBody>
          <a:bodyPr wrap="square" rtlCol="0">
            <a:spAutoFit/>
          </a:bodyPr>
          <a:lstStyle/>
          <a:p>
            <a:pPr algn="ctr"/>
            <a:r>
              <a:rPr lang="en-US" dirty="0" smtClean="0"/>
              <a:t>Register Memory</a:t>
            </a:r>
            <a:endParaRPr lang="en-US" dirty="0"/>
          </a:p>
        </p:txBody>
      </p:sp>
      <p:sp>
        <p:nvSpPr>
          <p:cNvPr id="29" name="Rectangle 28"/>
          <p:cNvSpPr/>
          <p:nvPr/>
        </p:nvSpPr>
        <p:spPr>
          <a:xfrm>
            <a:off x="762110" y="1592983"/>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110" y="4677461"/>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62110" y="3130588"/>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29" idx="3"/>
          </p:cNvCxnSpPr>
          <p:nvPr/>
        </p:nvCxnSpPr>
        <p:spPr>
          <a:xfrm>
            <a:off x="1566782" y="1995319"/>
            <a:ext cx="2959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566782" y="2816227"/>
            <a:ext cx="2959991" cy="68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5"/>
          <a:stretch>
            <a:fillRect/>
          </a:stretch>
        </p:blipFill>
        <p:spPr>
          <a:xfrm flipV="1">
            <a:off x="4524532" y="2377208"/>
            <a:ext cx="806913" cy="804672"/>
          </a:xfrm>
          <a:prstGeom prst="rect">
            <a:avLst/>
          </a:prstGeom>
        </p:spPr>
      </p:pic>
      <p:sp>
        <p:nvSpPr>
          <p:cNvPr id="40" name="Rectangle 39"/>
          <p:cNvSpPr/>
          <p:nvPr/>
        </p:nvSpPr>
        <p:spPr>
          <a:xfrm>
            <a:off x="4526772" y="2377209"/>
            <a:ext cx="45719" cy="8000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a:stretch>
            <a:fillRect/>
          </a:stretch>
        </p:blipFill>
        <p:spPr>
          <a:xfrm>
            <a:off x="4524531" y="1584708"/>
            <a:ext cx="806913" cy="804672"/>
          </a:xfrm>
          <a:prstGeom prst="rect">
            <a:avLst/>
          </a:prstGeom>
        </p:spPr>
      </p:pic>
      <p:sp>
        <p:nvSpPr>
          <p:cNvPr id="39" name="Rectangle 38"/>
          <p:cNvSpPr/>
          <p:nvPr/>
        </p:nvSpPr>
        <p:spPr>
          <a:xfrm>
            <a:off x="4524530" y="1588265"/>
            <a:ext cx="804672" cy="4571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7"/>
          <a:stretch>
            <a:fillRect/>
          </a:stretch>
        </p:blipFill>
        <p:spPr>
          <a:xfrm>
            <a:off x="6604001" y="1572536"/>
            <a:ext cx="806913" cy="804672"/>
          </a:xfrm>
          <a:prstGeom prst="rect">
            <a:avLst/>
          </a:prstGeom>
        </p:spPr>
      </p:pic>
      <p:sp>
        <p:nvSpPr>
          <p:cNvPr id="45" name="Rectangle 44"/>
          <p:cNvSpPr/>
          <p:nvPr/>
        </p:nvSpPr>
        <p:spPr>
          <a:xfrm>
            <a:off x="6606242" y="1576412"/>
            <a:ext cx="45719" cy="4571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5329202" y="1592983"/>
            <a:ext cx="1274799" cy="7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575314" y="1637541"/>
            <a:ext cx="2053787" cy="1137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397984" y="1078255"/>
            <a:ext cx="2697019" cy="646331"/>
          </a:xfrm>
          <a:prstGeom prst="rect">
            <a:avLst/>
          </a:prstGeom>
          <a:noFill/>
        </p:spPr>
        <p:txBody>
          <a:bodyPr wrap="square" rtlCol="0">
            <a:spAutoFit/>
          </a:bodyPr>
          <a:lstStyle/>
          <a:p>
            <a:r>
              <a:rPr lang="en-US" dirty="0" smtClean="0"/>
              <a:t>Using a block size of 32x32 and a grid size of 2x2</a:t>
            </a:r>
            <a:endParaRPr lang="en-US" dirty="0"/>
          </a:p>
        </p:txBody>
      </p:sp>
      <p:sp>
        <p:nvSpPr>
          <p:cNvPr id="51" name="TextBox 50"/>
          <p:cNvSpPr txBox="1"/>
          <p:nvPr/>
        </p:nvSpPr>
        <p:spPr>
          <a:xfrm>
            <a:off x="8397983" y="2330341"/>
            <a:ext cx="2697019" cy="923330"/>
          </a:xfrm>
          <a:prstGeom prst="rect">
            <a:avLst/>
          </a:prstGeom>
          <a:noFill/>
        </p:spPr>
        <p:txBody>
          <a:bodyPr wrap="square" rtlCol="0">
            <a:spAutoFit/>
          </a:bodyPr>
          <a:lstStyle/>
          <a:p>
            <a:r>
              <a:rPr lang="en-US" smtClean="0"/>
              <a:t>Step 2: </a:t>
            </a:r>
            <a:r>
              <a:rPr lang="en-US" dirty="0" smtClean="0"/>
              <a:t>Copy the first tiles of matrix A and </a:t>
            </a:r>
            <a:r>
              <a:rPr lang="en-US" smtClean="0"/>
              <a:t>B into the shared memory</a:t>
            </a:r>
            <a:endParaRPr lang="en-US"/>
          </a:p>
        </p:txBody>
      </p:sp>
      <p:sp>
        <p:nvSpPr>
          <p:cNvPr id="52" name="TextBox 51"/>
          <p:cNvSpPr txBox="1"/>
          <p:nvPr/>
        </p:nvSpPr>
        <p:spPr>
          <a:xfrm>
            <a:off x="8397982" y="3233383"/>
            <a:ext cx="2697019" cy="1477328"/>
          </a:xfrm>
          <a:prstGeom prst="rect">
            <a:avLst/>
          </a:prstGeom>
          <a:noFill/>
        </p:spPr>
        <p:txBody>
          <a:bodyPr wrap="square" rtlCol="0">
            <a:spAutoFit/>
          </a:bodyPr>
          <a:lstStyle/>
          <a:p>
            <a:r>
              <a:rPr lang="en-US" dirty="0" smtClean="0"/>
              <a:t>Step 3: Each thread independently multiplies the needed elements of A and B and stores the result in the register memory</a:t>
            </a:r>
            <a:endParaRPr lang="en-US" dirty="0"/>
          </a:p>
        </p:txBody>
      </p:sp>
      <p:sp>
        <p:nvSpPr>
          <p:cNvPr id="53" name="TextBox 52"/>
          <p:cNvSpPr txBox="1"/>
          <p:nvPr/>
        </p:nvSpPr>
        <p:spPr>
          <a:xfrm>
            <a:off x="8397984" y="1704298"/>
            <a:ext cx="2697019" cy="646331"/>
          </a:xfrm>
          <a:prstGeom prst="rect">
            <a:avLst/>
          </a:prstGeom>
          <a:noFill/>
        </p:spPr>
        <p:txBody>
          <a:bodyPr wrap="square" rtlCol="0">
            <a:spAutoFit/>
          </a:bodyPr>
          <a:lstStyle/>
          <a:p>
            <a:r>
              <a:rPr lang="en-US" dirty="0" smtClean="0"/>
              <a:t>Step 1: Map threads to elements of matrix C</a:t>
            </a:r>
            <a:endParaRPr lang="en-US" dirty="0"/>
          </a:p>
        </p:txBody>
      </p:sp>
      <p:sp>
        <p:nvSpPr>
          <p:cNvPr id="54" name="TextBox 53"/>
          <p:cNvSpPr txBox="1"/>
          <p:nvPr/>
        </p:nvSpPr>
        <p:spPr>
          <a:xfrm>
            <a:off x="8397982" y="4690423"/>
            <a:ext cx="2697019" cy="923330"/>
          </a:xfrm>
          <a:prstGeom prst="rect">
            <a:avLst/>
          </a:prstGeom>
          <a:noFill/>
        </p:spPr>
        <p:txBody>
          <a:bodyPr wrap="square" rtlCol="0">
            <a:spAutoFit/>
          </a:bodyPr>
          <a:lstStyle/>
          <a:p>
            <a:r>
              <a:rPr lang="en-US" dirty="0" smtClean="0"/>
              <a:t>Step 4: Copy next set of tiles into the </a:t>
            </a:r>
            <a:r>
              <a:rPr lang="en-US" smtClean="0"/>
              <a:t>shared memory and repeat step 3</a:t>
            </a:r>
            <a:endParaRPr lang="en-US" dirty="0"/>
          </a:p>
        </p:txBody>
      </p:sp>
      <p:sp>
        <p:nvSpPr>
          <p:cNvPr id="55" name="TextBox 54"/>
          <p:cNvSpPr txBox="1"/>
          <p:nvPr/>
        </p:nvSpPr>
        <p:spPr>
          <a:xfrm>
            <a:off x="8397981" y="5593465"/>
            <a:ext cx="2697019" cy="923330"/>
          </a:xfrm>
          <a:prstGeom prst="rect">
            <a:avLst/>
          </a:prstGeom>
          <a:noFill/>
        </p:spPr>
        <p:txBody>
          <a:bodyPr wrap="square" rtlCol="0">
            <a:spAutoFit/>
          </a:bodyPr>
          <a:lstStyle/>
          <a:p>
            <a:r>
              <a:rPr lang="en-US" dirty="0" smtClean="0"/>
              <a:t>Step 4: Copy result from the shared memory to the global memory</a:t>
            </a:r>
            <a:endParaRPr lang="en-US" dirty="0"/>
          </a:p>
        </p:txBody>
      </p:sp>
      <p:sp>
        <p:nvSpPr>
          <p:cNvPr id="56" name="Rectangle 55"/>
          <p:cNvSpPr/>
          <p:nvPr/>
        </p:nvSpPr>
        <p:spPr>
          <a:xfrm>
            <a:off x="1532069" y="1591829"/>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endCxn id="43" idx="1"/>
          </p:cNvCxnSpPr>
          <p:nvPr/>
        </p:nvCxnSpPr>
        <p:spPr>
          <a:xfrm flipV="1">
            <a:off x="2336741" y="1987044"/>
            <a:ext cx="2187790" cy="7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62110" y="3863828"/>
            <a:ext cx="804672" cy="804672"/>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endCxn id="42" idx="1"/>
          </p:cNvCxnSpPr>
          <p:nvPr/>
        </p:nvCxnSpPr>
        <p:spPr>
          <a:xfrm flipV="1">
            <a:off x="1566782" y="2779544"/>
            <a:ext cx="2957750" cy="1454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1"/>
            <a:endCxn id="31" idx="3"/>
          </p:cNvCxnSpPr>
          <p:nvPr/>
        </p:nvCxnSpPr>
        <p:spPr>
          <a:xfrm flipH="1">
            <a:off x="1566782" y="1974872"/>
            <a:ext cx="5037219" cy="310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4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5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5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9"/>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1" grpId="0" animBg="1"/>
      <p:bldP spid="32" grpId="0" animBg="1"/>
      <p:bldP spid="32" grpId="1" animBg="1"/>
      <p:bldP spid="40" grpId="0" animBg="1"/>
      <p:bldP spid="40" grpId="1" animBg="1"/>
      <p:bldP spid="39" grpId="0" animBg="1"/>
      <p:bldP spid="39" grpId="1" animBg="1"/>
      <p:bldP spid="45" grpId="0" animBg="1"/>
      <p:bldP spid="45" grpId="1" animBg="1"/>
      <p:bldP spid="51" grpId="0"/>
      <p:bldP spid="52" grpId="0"/>
      <p:bldP spid="53" grpId="0"/>
      <p:bldP spid="54" grpId="0"/>
      <p:bldP spid="55" grpId="0"/>
      <p:bldP spid="56" grpId="0" animBg="1"/>
      <p:bldP spid="56" grpId="1" animBg="1"/>
      <p:bldP spid="59" grpId="0" animBg="1"/>
      <p:bldP spid="5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14063</TotalTime>
  <Words>583</Words>
  <Application>Microsoft Macintosh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PowerPoint Presentation</vt:lpstr>
      <vt:lpstr>GPU Architecture: Threads, Warps, Blocks, and Grid</vt:lpstr>
      <vt:lpstr>GPU Architecture: Streaming Multiprocessor Memory Resources</vt:lpstr>
      <vt:lpstr>GPU Architecture: Global Memory</vt:lpstr>
      <vt:lpstr>Matrix Multiplication Example</vt:lpstr>
      <vt:lpstr>Matrix Multiplication Example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Hennessey</dc:creator>
  <cp:lastModifiedBy>Dylan Hennessey</cp:lastModifiedBy>
  <cp:revision>52</cp:revision>
  <dcterms:created xsi:type="dcterms:W3CDTF">2018-08-03T17:55:24Z</dcterms:created>
  <dcterms:modified xsi:type="dcterms:W3CDTF">2018-08-13T12:18:59Z</dcterms:modified>
</cp:coreProperties>
</file>