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6"/>
  </p:notesMasterIdLst>
  <p:sldIdLst>
    <p:sldId id="256"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071"/>
    <p:restoredTop sz="94718"/>
  </p:normalViewPr>
  <p:slideViewPr>
    <p:cSldViewPr snapToGrid="0" snapToObjects="1">
      <p:cViewPr varScale="1">
        <p:scale>
          <a:sx n="138" d="100"/>
          <a:sy n="138" d="100"/>
        </p:scale>
        <p:origin x="200" y="2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notesMaster" Target="notesMasters/notesMaster1.xml"/><Relationship Id="rId7" Type="http://schemas.openxmlformats.org/officeDocument/2006/relationships/presProps" Target="presProps.xml"/><Relationship Id="rId8" Type="http://schemas.openxmlformats.org/officeDocument/2006/relationships/viewProps" Target="viewProps.xml"/><Relationship Id="rId9" Type="http://schemas.openxmlformats.org/officeDocument/2006/relationships/theme" Target="theme/theme1.xml"/><Relationship Id="rId10"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F6BDA0-F868-4041-A6EE-DDCB528AC0BD}" type="datetimeFigureOut">
              <a:rPr lang="en-US" smtClean="0"/>
              <a:t>8/3/18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8E727E8-4055-924C-8B6D-ED79D55C2A0F}" type="slidenum">
              <a:rPr lang="en-US" smtClean="0"/>
              <a:t>‹#›</a:t>
            </a:fld>
            <a:endParaRPr lang="en-US"/>
          </a:p>
        </p:txBody>
      </p:sp>
    </p:spTree>
    <p:extLst>
      <p:ext uri="{BB962C8B-B14F-4D97-AF65-F5344CB8AC3E}">
        <p14:creationId xmlns:p14="http://schemas.microsoft.com/office/powerpoint/2010/main" val="3640043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8E727E8-4055-924C-8B6D-ED79D55C2A0F}" type="slidenum">
              <a:rPr lang="en-US" smtClean="0"/>
              <a:t>1</a:t>
            </a:fld>
            <a:endParaRPr lang="en-US"/>
          </a:p>
        </p:txBody>
      </p:sp>
    </p:spTree>
    <p:extLst>
      <p:ext uri="{BB962C8B-B14F-4D97-AF65-F5344CB8AC3E}">
        <p14:creationId xmlns:p14="http://schemas.microsoft.com/office/powerpoint/2010/main" val="17870955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5B647E7-F2FD-C046-AE4E-822F44CBDCFE}" type="datetime1">
              <a:rPr lang="en-US" smtClean="0"/>
              <a:t>8/3/18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C1335D-5C6A-0B42-9745-CD5AAF743FE7}" type="slidenum">
              <a:rPr lang="en-US" smtClean="0"/>
              <a:t>‹#›</a:t>
            </a:fld>
            <a:endParaRPr lang="en-US"/>
          </a:p>
        </p:txBody>
      </p:sp>
    </p:spTree>
    <p:extLst>
      <p:ext uri="{BB962C8B-B14F-4D97-AF65-F5344CB8AC3E}">
        <p14:creationId xmlns:p14="http://schemas.microsoft.com/office/powerpoint/2010/main" val="13273989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424FA29-0846-1A4F-8B42-44FD48A72841}" type="datetime1">
              <a:rPr lang="en-US" smtClean="0"/>
              <a:t>8/3/18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C1335D-5C6A-0B42-9745-CD5AAF743FE7}" type="slidenum">
              <a:rPr lang="en-US" smtClean="0"/>
              <a:t>‹#›</a:t>
            </a:fld>
            <a:endParaRPr lang="en-US"/>
          </a:p>
        </p:txBody>
      </p:sp>
    </p:spTree>
    <p:extLst>
      <p:ext uri="{BB962C8B-B14F-4D97-AF65-F5344CB8AC3E}">
        <p14:creationId xmlns:p14="http://schemas.microsoft.com/office/powerpoint/2010/main" val="7654545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4F6E449-A0D1-3643-A7D7-A59097C7D579}" type="datetime1">
              <a:rPr lang="en-US" smtClean="0"/>
              <a:t>8/3/18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C1335D-5C6A-0B42-9745-CD5AAF743FE7}" type="slidenum">
              <a:rPr lang="en-US" smtClean="0"/>
              <a:t>‹#›</a:t>
            </a:fld>
            <a:endParaRPr lang="en-US"/>
          </a:p>
        </p:txBody>
      </p:sp>
    </p:spTree>
    <p:extLst>
      <p:ext uri="{BB962C8B-B14F-4D97-AF65-F5344CB8AC3E}">
        <p14:creationId xmlns:p14="http://schemas.microsoft.com/office/powerpoint/2010/main" val="15676939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749DFA2-4482-F346-BF65-01AB6F68467C}" type="datetime1">
              <a:rPr lang="en-US" smtClean="0"/>
              <a:t>8/3/18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C1335D-5C6A-0B42-9745-CD5AAF743FE7}" type="slidenum">
              <a:rPr lang="en-US" smtClean="0"/>
              <a:t>‹#›</a:t>
            </a:fld>
            <a:endParaRPr lang="en-US"/>
          </a:p>
        </p:txBody>
      </p:sp>
    </p:spTree>
    <p:extLst>
      <p:ext uri="{BB962C8B-B14F-4D97-AF65-F5344CB8AC3E}">
        <p14:creationId xmlns:p14="http://schemas.microsoft.com/office/powerpoint/2010/main" val="15342629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BA1D4F4-FBFF-6B47-948C-F00C91736A58}" type="datetime1">
              <a:rPr lang="en-US" smtClean="0"/>
              <a:t>8/3/18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C1335D-5C6A-0B42-9745-CD5AAF743FE7}" type="slidenum">
              <a:rPr lang="en-US" smtClean="0"/>
              <a:t>‹#›</a:t>
            </a:fld>
            <a:endParaRPr lang="en-US"/>
          </a:p>
        </p:txBody>
      </p:sp>
    </p:spTree>
    <p:extLst>
      <p:ext uri="{BB962C8B-B14F-4D97-AF65-F5344CB8AC3E}">
        <p14:creationId xmlns:p14="http://schemas.microsoft.com/office/powerpoint/2010/main" val="15206124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21DCF1E-4E69-644E-BC35-F57D9A513B6D}" type="datetime1">
              <a:rPr lang="en-US" smtClean="0"/>
              <a:t>8/3/18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C1335D-5C6A-0B42-9745-CD5AAF743FE7}" type="slidenum">
              <a:rPr lang="en-US" smtClean="0"/>
              <a:t>‹#›</a:t>
            </a:fld>
            <a:endParaRPr lang="en-US"/>
          </a:p>
        </p:txBody>
      </p:sp>
    </p:spTree>
    <p:extLst>
      <p:ext uri="{BB962C8B-B14F-4D97-AF65-F5344CB8AC3E}">
        <p14:creationId xmlns:p14="http://schemas.microsoft.com/office/powerpoint/2010/main" val="18781318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D7FE025-2747-7447-8FB5-4A48E529A1CB}" type="datetime1">
              <a:rPr lang="en-US" smtClean="0"/>
              <a:t>8/3/18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CC1335D-5C6A-0B42-9745-CD5AAF743FE7}" type="slidenum">
              <a:rPr lang="en-US" smtClean="0"/>
              <a:t>‹#›</a:t>
            </a:fld>
            <a:endParaRPr lang="en-US"/>
          </a:p>
        </p:txBody>
      </p:sp>
    </p:spTree>
    <p:extLst>
      <p:ext uri="{BB962C8B-B14F-4D97-AF65-F5344CB8AC3E}">
        <p14:creationId xmlns:p14="http://schemas.microsoft.com/office/powerpoint/2010/main" val="2047947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077A4E5-CCAE-9B45-AA32-A479F3595CC3}" type="datetime1">
              <a:rPr lang="en-US" smtClean="0"/>
              <a:t>8/3/18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CC1335D-5C6A-0B42-9745-CD5AAF743FE7}" type="slidenum">
              <a:rPr lang="en-US" smtClean="0"/>
              <a:t>‹#›</a:t>
            </a:fld>
            <a:endParaRPr lang="en-US"/>
          </a:p>
        </p:txBody>
      </p:sp>
    </p:spTree>
    <p:extLst>
      <p:ext uri="{BB962C8B-B14F-4D97-AF65-F5344CB8AC3E}">
        <p14:creationId xmlns:p14="http://schemas.microsoft.com/office/powerpoint/2010/main" val="21347178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6836B2E-85C4-6F4D-BEDA-4D25492BFACA}" type="datetime1">
              <a:rPr lang="en-US" smtClean="0"/>
              <a:t>8/3/18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CC1335D-5C6A-0B42-9745-CD5AAF743FE7}" type="slidenum">
              <a:rPr lang="en-US" smtClean="0"/>
              <a:t>‹#›</a:t>
            </a:fld>
            <a:endParaRPr lang="en-US"/>
          </a:p>
        </p:txBody>
      </p:sp>
    </p:spTree>
    <p:extLst>
      <p:ext uri="{BB962C8B-B14F-4D97-AF65-F5344CB8AC3E}">
        <p14:creationId xmlns:p14="http://schemas.microsoft.com/office/powerpoint/2010/main" val="1936817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5ECD924-4C7C-DC41-9F12-35DB45EADD4D}" type="datetime1">
              <a:rPr lang="en-US" smtClean="0"/>
              <a:t>8/3/18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C1335D-5C6A-0B42-9745-CD5AAF743FE7}" type="slidenum">
              <a:rPr lang="en-US" smtClean="0"/>
              <a:t>‹#›</a:t>
            </a:fld>
            <a:endParaRPr lang="en-US"/>
          </a:p>
        </p:txBody>
      </p:sp>
    </p:spTree>
    <p:extLst>
      <p:ext uri="{BB962C8B-B14F-4D97-AF65-F5344CB8AC3E}">
        <p14:creationId xmlns:p14="http://schemas.microsoft.com/office/powerpoint/2010/main" val="17714302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FD44A18-2017-B94B-A711-E6FB904F54B1}" type="datetime1">
              <a:rPr lang="en-US" smtClean="0"/>
              <a:t>8/3/18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C1335D-5C6A-0B42-9745-CD5AAF743FE7}" type="slidenum">
              <a:rPr lang="en-US" smtClean="0"/>
              <a:t>‹#›</a:t>
            </a:fld>
            <a:endParaRPr lang="en-US"/>
          </a:p>
        </p:txBody>
      </p:sp>
    </p:spTree>
    <p:extLst>
      <p:ext uri="{BB962C8B-B14F-4D97-AF65-F5344CB8AC3E}">
        <p14:creationId xmlns:p14="http://schemas.microsoft.com/office/powerpoint/2010/main" val="186221170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B8845B9-D71D-694D-A2CD-4D56C58E906B}" type="datetime1">
              <a:rPr lang="en-US" smtClean="0"/>
              <a:t>8/3/18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C1335D-5C6A-0B42-9745-CD5AAF743FE7}" type="slidenum">
              <a:rPr lang="en-US" smtClean="0"/>
              <a:t>‹#›</a:t>
            </a:fld>
            <a:endParaRPr lang="en-US"/>
          </a:p>
        </p:txBody>
      </p:sp>
    </p:spTree>
    <p:extLst>
      <p:ext uri="{BB962C8B-B14F-4D97-AF65-F5344CB8AC3E}">
        <p14:creationId xmlns:p14="http://schemas.microsoft.com/office/powerpoint/2010/main" val="3431499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endParaRPr lang="en-US"/>
          </a:p>
        </p:txBody>
      </p:sp>
      <p:sp>
        <p:nvSpPr>
          <p:cNvPr id="4" name="Slide Number Placeholder 3"/>
          <p:cNvSpPr>
            <a:spLocks noGrp="1"/>
          </p:cNvSpPr>
          <p:nvPr>
            <p:ph type="sldNum" sz="quarter" idx="12"/>
          </p:nvPr>
        </p:nvSpPr>
        <p:spPr/>
        <p:txBody>
          <a:bodyPr/>
          <a:lstStyle/>
          <a:p>
            <a:fld id="{2CC1335D-5C6A-0B42-9745-CD5AAF743FE7}" type="slidenum">
              <a:rPr lang="en-US" smtClean="0"/>
              <a:t>1</a:t>
            </a:fld>
            <a:endParaRPr lang="en-US"/>
          </a:p>
        </p:txBody>
      </p:sp>
    </p:spTree>
    <p:extLst>
      <p:ext uri="{BB962C8B-B14F-4D97-AF65-F5344CB8AC3E}">
        <p14:creationId xmlns:p14="http://schemas.microsoft.com/office/powerpoint/2010/main" val="75567194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GPU Architecture: Threads, Warps, Blocks, and Grid</a:t>
            </a:r>
            <a:endParaRPr lang="en-US" dirty="0"/>
          </a:p>
        </p:txBody>
      </p:sp>
      <p:sp>
        <p:nvSpPr>
          <p:cNvPr id="4" name="Slide Number Placeholder 3"/>
          <p:cNvSpPr>
            <a:spLocks noGrp="1"/>
          </p:cNvSpPr>
          <p:nvPr>
            <p:ph type="sldNum" sz="quarter" idx="12"/>
          </p:nvPr>
        </p:nvSpPr>
        <p:spPr/>
        <p:txBody>
          <a:bodyPr/>
          <a:lstStyle/>
          <a:p>
            <a:fld id="{2CC1335D-5C6A-0B42-9745-CD5AAF743FE7}" type="slidenum">
              <a:rPr lang="en-US" smtClean="0"/>
              <a:t>2</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577788"/>
            <a:ext cx="3904127" cy="5143687"/>
          </a:xfrm>
          <a:prstGeom prst="rect">
            <a:avLst/>
          </a:prstGeom>
        </p:spPr>
      </p:pic>
      <p:sp>
        <p:nvSpPr>
          <p:cNvPr id="6" name="TextBox 5"/>
          <p:cNvSpPr txBox="1"/>
          <p:nvPr/>
        </p:nvSpPr>
        <p:spPr>
          <a:xfrm>
            <a:off x="5513294" y="1690688"/>
            <a:ext cx="6194612" cy="646331"/>
          </a:xfrm>
          <a:prstGeom prst="rect">
            <a:avLst/>
          </a:prstGeom>
          <a:noFill/>
        </p:spPr>
        <p:txBody>
          <a:bodyPr wrap="square" rtlCol="0">
            <a:spAutoFit/>
          </a:bodyPr>
          <a:lstStyle/>
          <a:p>
            <a:r>
              <a:rPr lang="en-US" dirty="0" smtClean="0"/>
              <a:t>Thread: The simplest unit of computation in CUDA. Threads are what actually perform the instructions in the code.</a:t>
            </a:r>
            <a:endParaRPr lang="en-US" dirty="0"/>
          </a:p>
        </p:txBody>
      </p:sp>
      <p:sp>
        <p:nvSpPr>
          <p:cNvPr id="7" name="Rectangle 6"/>
          <p:cNvSpPr/>
          <p:nvPr/>
        </p:nvSpPr>
        <p:spPr>
          <a:xfrm>
            <a:off x="4308088" y="2118732"/>
            <a:ext cx="211873" cy="218287"/>
          </a:xfrm>
          <a:prstGeom prst="rect">
            <a:avLst/>
          </a:prstGeom>
          <a:noFill/>
          <a:ln w="444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p:cNvCxnSpPr>
            <a:stCxn id="7" idx="3"/>
          </p:cNvCxnSpPr>
          <p:nvPr/>
        </p:nvCxnSpPr>
        <p:spPr>
          <a:xfrm flipV="1">
            <a:off x="4519961" y="1863280"/>
            <a:ext cx="1048989" cy="36459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5513294" y="2337019"/>
            <a:ext cx="6194612" cy="923330"/>
          </a:xfrm>
          <a:prstGeom prst="rect">
            <a:avLst/>
          </a:prstGeom>
          <a:noFill/>
        </p:spPr>
        <p:txBody>
          <a:bodyPr wrap="square" rtlCol="0">
            <a:spAutoFit/>
          </a:bodyPr>
          <a:lstStyle/>
          <a:p>
            <a:r>
              <a:rPr lang="en-US" dirty="0" smtClean="0"/>
              <a:t>Warp: A collection of 32 threads. All threads in a warp execute in lockstep. Not directly accessible in code, but it is fundamental to understand in order to maximize performance.</a:t>
            </a:r>
            <a:endParaRPr lang="en-US" dirty="0"/>
          </a:p>
        </p:txBody>
      </p:sp>
      <p:sp>
        <p:nvSpPr>
          <p:cNvPr id="11" name="Rectangle 10"/>
          <p:cNvSpPr/>
          <p:nvPr/>
        </p:nvSpPr>
        <p:spPr>
          <a:xfrm>
            <a:off x="2926963" y="2128257"/>
            <a:ext cx="1592998" cy="799093"/>
          </a:xfrm>
          <a:prstGeom prst="rect">
            <a:avLst/>
          </a:prstGeom>
          <a:noFill/>
          <a:ln w="444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p:cNvCxnSpPr/>
          <p:nvPr/>
        </p:nvCxnSpPr>
        <p:spPr>
          <a:xfrm>
            <a:off x="4519960" y="2470602"/>
            <a:ext cx="104899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5513294" y="3371151"/>
            <a:ext cx="6194612" cy="1754326"/>
          </a:xfrm>
          <a:prstGeom prst="rect">
            <a:avLst/>
          </a:prstGeom>
          <a:noFill/>
        </p:spPr>
        <p:txBody>
          <a:bodyPr wrap="square" rtlCol="0">
            <a:spAutoFit/>
          </a:bodyPr>
          <a:lstStyle/>
          <a:p>
            <a:r>
              <a:rPr lang="en-US" dirty="0" smtClean="0"/>
              <a:t>Block: A collection of an arbitrary number of threads. The exact number can be specified in code. Blocks can have up to three dimensions, which provide the </a:t>
            </a:r>
            <a:r>
              <a:rPr lang="en-US" dirty="0" err="1" smtClean="0"/>
              <a:t>threadIdx.x</a:t>
            </a:r>
            <a:r>
              <a:rPr lang="en-US" dirty="0" smtClean="0"/>
              <a:t>, </a:t>
            </a:r>
            <a:r>
              <a:rPr lang="en-US" dirty="0" err="1" smtClean="0"/>
              <a:t>threadIdx.y</a:t>
            </a:r>
            <a:r>
              <a:rPr lang="en-US" dirty="0" smtClean="0"/>
              <a:t>, </a:t>
            </a:r>
            <a:r>
              <a:rPr lang="en-US" dirty="0" err="1" smtClean="0"/>
              <a:t>threadIdx.z</a:t>
            </a:r>
            <a:r>
              <a:rPr lang="en-US" dirty="0" smtClean="0"/>
              <a:t>, </a:t>
            </a:r>
            <a:r>
              <a:rPr lang="en-US" dirty="0" err="1" smtClean="0"/>
              <a:t>blockDim.x</a:t>
            </a:r>
            <a:r>
              <a:rPr lang="en-US" dirty="0" smtClean="0"/>
              <a:t>, </a:t>
            </a:r>
            <a:r>
              <a:rPr lang="en-US" dirty="0" err="1" smtClean="0"/>
              <a:t>blockDim.y</a:t>
            </a:r>
            <a:r>
              <a:rPr lang="en-US" dirty="0" smtClean="0"/>
              <a:t>, and </a:t>
            </a:r>
            <a:r>
              <a:rPr lang="en-US" dirty="0" err="1" smtClean="0"/>
              <a:t>blockDim.z</a:t>
            </a:r>
            <a:r>
              <a:rPr lang="en-US" dirty="0" smtClean="0"/>
              <a:t> variables. The block in this image is a 8 x 4 block (one warp) of threads. A block can have 1024 threads at most.</a:t>
            </a:r>
            <a:endParaRPr lang="en-US" dirty="0"/>
          </a:p>
        </p:txBody>
      </p:sp>
      <p:sp>
        <p:nvSpPr>
          <p:cNvPr id="15" name="Rectangle 14"/>
          <p:cNvSpPr/>
          <p:nvPr/>
        </p:nvSpPr>
        <p:spPr>
          <a:xfrm>
            <a:off x="2888085" y="1762808"/>
            <a:ext cx="1674584" cy="1661527"/>
          </a:xfrm>
          <a:prstGeom prst="rect">
            <a:avLst/>
          </a:prstGeom>
          <a:noFill/>
          <a:ln w="444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p:cNvCxnSpPr/>
          <p:nvPr/>
        </p:nvCxnSpPr>
        <p:spPr>
          <a:xfrm>
            <a:off x="4562669" y="2571683"/>
            <a:ext cx="1006281" cy="99727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5513294" y="5236279"/>
            <a:ext cx="6194612" cy="1477328"/>
          </a:xfrm>
          <a:prstGeom prst="rect">
            <a:avLst/>
          </a:prstGeom>
          <a:noFill/>
        </p:spPr>
        <p:txBody>
          <a:bodyPr wrap="square" rtlCol="0">
            <a:spAutoFit/>
          </a:bodyPr>
          <a:lstStyle/>
          <a:p>
            <a:r>
              <a:rPr lang="en-US" dirty="0" smtClean="0"/>
              <a:t>Grid: A collection of an arbitrary number of blocks. </a:t>
            </a:r>
            <a:r>
              <a:rPr lang="en-US" dirty="0" smtClean="0"/>
              <a:t>The exact number can be specified in code. Grids can have up to three dimensions, which provide the </a:t>
            </a:r>
            <a:r>
              <a:rPr lang="en-US" dirty="0" err="1" smtClean="0"/>
              <a:t>blockIdx.x</a:t>
            </a:r>
            <a:r>
              <a:rPr lang="en-US" dirty="0" smtClean="0"/>
              <a:t>, </a:t>
            </a:r>
            <a:r>
              <a:rPr lang="en-US" dirty="0" err="1" smtClean="0"/>
              <a:t>blockIdx.y</a:t>
            </a:r>
            <a:r>
              <a:rPr lang="en-US" dirty="0" smtClean="0"/>
              <a:t>, </a:t>
            </a:r>
            <a:r>
              <a:rPr lang="en-US" dirty="0" err="1" smtClean="0"/>
              <a:t>blockIdx.z</a:t>
            </a:r>
            <a:r>
              <a:rPr lang="en-US" dirty="0" smtClean="0"/>
              <a:t>, </a:t>
            </a:r>
            <a:r>
              <a:rPr lang="en-US" dirty="0" err="1" smtClean="0"/>
              <a:t>gridDim.x</a:t>
            </a:r>
            <a:r>
              <a:rPr lang="en-US" dirty="0" smtClean="0"/>
              <a:t>, </a:t>
            </a:r>
            <a:r>
              <a:rPr lang="en-US" dirty="0" err="1" smtClean="0"/>
              <a:t>gridDim.y</a:t>
            </a:r>
            <a:r>
              <a:rPr lang="en-US" dirty="0" smtClean="0"/>
              <a:t>, and </a:t>
            </a:r>
            <a:r>
              <a:rPr lang="en-US" dirty="0" err="1" smtClean="0"/>
              <a:t>gridDim.z</a:t>
            </a:r>
            <a:r>
              <a:rPr lang="en-US" dirty="0" smtClean="0"/>
              <a:t> variables. The grid in this image is a 2 x 2 grid of blocks.</a:t>
            </a:r>
            <a:r>
              <a:rPr lang="en-US" dirty="0" smtClean="0"/>
              <a:t> </a:t>
            </a:r>
            <a:endParaRPr lang="en-US" dirty="0"/>
          </a:p>
        </p:txBody>
      </p:sp>
      <p:sp>
        <p:nvSpPr>
          <p:cNvPr id="21" name="Rectangle 20"/>
          <p:cNvSpPr/>
          <p:nvPr/>
        </p:nvSpPr>
        <p:spPr>
          <a:xfrm>
            <a:off x="921017" y="1660513"/>
            <a:ext cx="3734110" cy="4989669"/>
          </a:xfrm>
          <a:prstGeom prst="rect">
            <a:avLst/>
          </a:prstGeom>
          <a:noFill/>
          <a:ln w="444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Connector 21"/>
          <p:cNvCxnSpPr/>
          <p:nvPr/>
        </p:nvCxnSpPr>
        <p:spPr>
          <a:xfrm>
            <a:off x="4652498" y="4109815"/>
            <a:ext cx="916452" cy="133964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086051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7"/>
                                        </p:tgtEl>
                                        <p:attrNameLst>
                                          <p:attrName>style.visibility</p:attrName>
                                        </p:attrNameLst>
                                      </p:cBhvr>
                                      <p:to>
                                        <p:strVal val="hidden"/>
                                      </p:to>
                                    </p:set>
                                  </p:childTnLst>
                                </p:cTn>
                              </p:par>
                              <p:par>
                                <p:cTn id="15" presetID="1" presetClass="exit" presetSubtype="0" fill="hold" nodeType="withEffect">
                                  <p:stCondLst>
                                    <p:cond delay="0"/>
                                  </p:stCondLst>
                                  <p:childTnLst>
                                    <p:set>
                                      <p:cBhvr>
                                        <p:cTn id="16" dur="1" fill="hold">
                                          <p:stCondLst>
                                            <p:cond delay="0"/>
                                          </p:stCondLst>
                                        </p:cTn>
                                        <p:tgtEl>
                                          <p:spTgt spid="9"/>
                                        </p:tgtEl>
                                        <p:attrNameLst>
                                          <p:attrName>style.visibility</p:attrName>
                                        </p:attrNameLst>
                                      </p:cBhvr>
                                      <p:to>
                                        <p:strVal val="hidden"/>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11"/>
                                        </p:tgtEl>
                                        <p:attrNameLst>
                                          <p:attrName>style.visibility</p:attrName>
                                        </p:attrNameLst>
                                      </p:cBhvr>
                                      <p:to>
                                        <p:strVal val="hidden"/>
                                      </p:to>
                                    </p:set>
                                  </p:childTnLst>
                                </p:cTn>
                              </p:par>
                              <p:par>
                                <p:cTn id="27" presetID="1" presetClass="exit" presetSubtype="0" fill="hold" nodeType="withEffect">
                                  <p:stCondLst>
                                    <p:cond delay="0"/>
                                  </p:stCondLst>
                                  <p:childTnLst>
                                    <p:set>
                                      <p:cBhvr>
                                        <p:cTn id="28" dur="1" fill="hold">
                                          <p:stCondLst>
                                            <p:cond delay="0"/>
                                          </p:stCondLst>
                                        </p:cTn>
                                        <p:tgtEl>
                                          <p:spTgt spid="12"/>
                                        </p:tgtEl>
                                        <p:attrNameLst>
                                          <p:attrName>style.visibility</p:attrName>
                                        </p:attrNameLst>
                                      </p:cBhvr>
                                      <p:to>
                                        <p:strVal val="hidden"/>
                                      </p:to>
                                    </p:set>
                                  </p:childTnLst>
                                </p:cTn>
                              </p:par>
                              <p:par>
                                <p:cTn id="29" presetID="1" presetClass="entr" presetSubtype="0"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nodeType="clickEffect">
                                  <p:stCondLst>
                                    <p:cond delay="0"/>
                                  </p:stCondLst>
                                  <p:childTnLst>
                                    <p:set>
                                      <p:cBhvr>
                                        <p:cTn id="38" dur="1" fill="hold">
                                          <p:stCondLst>
                                            <p:cond delay="0"/>
                                          </p:stCondLst>
                                        </p:cTn>
                                        <p:tgtEl>
                                          <p:spTgt spid="16"/>
                                        </p:tgtEl>
                                        <p:attrNameLst>
                                          <p:attrName>style.visibility</p:attrName>
                                        </p:attrNameLst>
                                      </p:cBhvr>
                                      <p:to>
                                        <p:strVal val="hidden"/>
                                      </p:to>
                                    </p:set>
                                  </p:childTnLst>
                                </p:cTn>
                              </p:par>
                              <p:par>
                                <p:cTn id="39" presetID="1" presetClass="exit" presetSubtype="0" fill="hold" grpId="1" nodeType="withEffect">
                                  <p:stCondLst>
                                    <p:cond delay="0"/>
                                  </p:stCondLst>
                                  <p:childTnLst>
                                    <p:set>
                                      <p:cBhvr>
                                        <p:cTn id="40" dur="1" fill="hold">
                                          <p:stCondLst>
                                            <p:cond delay="0"/>
                                          </p:stCondLst>
                                        </p:cTn>
                                        <p:tgtEl>
                                          <p:spTgt spid="15"/>
                                        </p:tgtEl>
                                        <p:attrNameLst>
                                          <p:attrName>style.visibility</p:attrName>
                                        </p:attrNameLst>
                                      </p:cBhvr>
                                      <p:to>
                                        <p:strVal val="hidden"/>
                                      </p:to>
                                    </p:set>
                                  </p:childTnLst>
                                </p:cTn>
                              </p:par>
                              <p:par>
                                <p:cTn id="41" presetID="1" presetClass="entr" presetSubtype="0" fill="hold" grpId="0" nodeType="withEffect">
                                  <p:stCondLst>
                                    <p:cond delay="0"/>
                                  </p:stCondLst>
                                  <p:childTnLst>
                                    <p:set>
                                      <p:cBhvr>
                                        <p:cTn id="42" dur="1" fill="hold">
                                          <p:stCondLst>
                                            <p:cond delay="0"/>
                                          </p:stCondLst>
                                        </p:cTn>
                                        <p:tgtEl>
                                          <p:spTgt spid="19"/>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2"/>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P spid="7" grpId="1" animBg="1"/>
      <p:bldP spid="10" grpId="0"/>
      <p:bldP spid="11" grpId="0" animBg="1"/>
      <p:bldP spid="11" grpId="1" animBg="1"/>
      <p:bldP spid="14" grpId="0"/>
      <p:bldP spid="15" grpId="0" animBg="1"/>
      <p:bldP spid="15" grpId="1" animBg="1"/>
      <p:bldP spid="19" grpId="0"/>
      <p:bldP spid="21"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GPU Architecture: </a:t>
            </a:r>
            <a:r>
              <a:rPr lang="en-US" dirty="0" smtClean="0"/>
              <a:t>Streaming Multiprocessor </a:t>
            </a:r>
            <a:r>
              <a:rPr lang="en-US" dirty="0" smtClean="0"/>
              <a:t>Memory Resources</a:t>
            </a:r>
            <a:endParaRPr lang="en-US" dirty="0"/>
          </a:p>
        </p:txBody>
      </p:sp>
      <p:sp>
        <p:nvSpPr>
          <p:cNvPr id="4" name="Slide Number Placeholder 3"/>
          <p:cNvSpPr>
            <a:spLocks noGrp="1"/>
          </p:cNvSpPr>
          <p:nvPr>
            <p:ph type="sldNum" sz="quarter" idx="12"/>
          </p:nvPr>
        </p:nvSpPr>
        <p:spPr/>
        <p:txBody>
          <a:bodyPr/>
          <a:lstStyle/>
          <a:p>
            <a:fld id="{2CC1335D-5C6A-0B42-9745-CD5AAF743FE7}" type="slidenum">
              <a:rPr lang="en-US" smtClean="0"/>
              <a:t>3</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577788"/>
            <a:ext cx="3904127" cy="5143687"/>
          </a:xfrm>
          <a:prstGeom prst="rect">
            <a:avLst/>
          </a:prstGeom>
        </p:spPr>
      </p:pic>
      <p:sp>
        <p:nvSpPr>
          <p:cNvPr id="3" name="TextBox 2"/>
          <p:cNvSpPr txBox="1"/>
          <p:nvPr/>
        </p:nvSpPr>
        <p:spPr>
          <a:xfrm>
            <a:off x="4812145" y="1577788"/>
            <a:ext cx="6541655" cy="1477328"/>
          </a:xfrm>
          <a:prstGeom prst="rect">
            <a:avLst/>
          </a:prstGeom>
          <a:noFill/>
        </p:spPr>
        <p:txBody>
          <a:bodyPr wrap="square" rtlCol="0">
            <a:spAutoFit/>
          </a:bodyPr>
          <a:lstStyle/>
          <a:p>
            <a:r>
              <a:rPr lang="en-US" dirty="0"/>
              <a:t>S</a:t>
            </a:r>
            <a:r>
              <a:rPr lang="en-US" dirty="0" smtClean="0"/>
              <a:t>treaming Multiprocessor (SM): </a:t>
            </a:r>
            <a:r>
              <a:rPr lang="en-US" dirty="0" smtClean="0"/>
              <a:t>Except for global memory, all GPU resources are local to a SM. The number of SMs per GPU depends on hardware generation. SMs can run at most 48 warps (1536 threads), or at most 8 blocks. Blocks cannot be divided between SMs.</a:t>
            </a:r>
            <a:endParaRPr lang="en-US" dirty="0"/>
          </a:p>
        </p:txBody>
      </p:sp>
      <p:sp>
        <p:nvSpPr>
          <p:cNvPr id="18" name="Rectangle 17"/>
          <p:cNvSpPr/>
          <p:nvPr/>
        </p:nvSpPr>
        <p:spPr>
          <a:xfrm>
            <a:off x="921017" y="1660513"/>
            <a:ext cx="3724874" cy="3668869"/>
          </a:xfrm>
          <a:prstGeom prst="rect">
            <a:avLst/>
          </a:prstGeom>
          <a:noFill/>
          <a:ln w="444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Connector 19"/>
          <p:cNvCxnSpPr/>
          <p:nvPr/>
        </p:nvCxnSpPr>
        <p:spPr>
          <a:xfrm flipV="1">
            <a:off x="4645891" y="1773382"/>
            <a:ext cx="240145" cy="157941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4812144" y="2954972"/>
            <a:ext cx="6541655" cy="1477328"/>
          </a:xfrm>
          <a:prstGeom prst="rect">
            <a:avLst/>
          </a:prstGeom>
          <a:noFill/>
        </p:spPr>
        <p:txBody>
          <a:bodyPr wrap="square" rtlCol="0">
            <a:spAutoFit/>
          </a:bodyPr>
          <a:lstStyle/>
          <a:p>
            <a:r>
              <a:rPr lang="en-US" dirty="0" smtClean="0"/>
              <a:t>Register Memory: Local to a specific thread. Fastest memory available, but also the least plentiful. The total amount of registers on an SM is shared equally across all threads running on the SM so the registers needed per thread contributes to the maximum number of threads that can run at once.</a:t>
            </a:r>
            <a:endParaRPr lang="en-US" dirty="0"/>
          </a:p>
        </p:txBody>
      </p:sp>
      <p:sp>
        <p:nvSpPr>
          <p:cNvPr id="25" name="Rectangle 24"/>
          <p:cNvSpPr/>
          <p:nvPr/>
        </p:nvSpPr>
        <p:spPr>
          <a:xfrm>
            <a:off x="4317999" y="2851150"/>
            <a:ext cx="203201" cy="98049"/>
          </a:xfrm>
          <a:prstGeom prst="rect">
            <a:avLst/>
          </a:prstGeom>
          <a:noFill/>
          <a:ln w="444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Connector 25"/>
          <p:cNvCxnSpPr>
            <a:stCxn id="25" idx="3"/>
          </p:cNvCxnSpPr>
          <p:nvPr/>
        </p:nvCxnSpPr>
        <p:spPr>
          <a:xfrm>
            <a:off x="4521200" y="2900175"/>
            <a:ext cx="364836" cy="23763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4812144" y="4486088"/>
            <a:ext cx="6541655" cy="1754326"/>
          </a:xfrm>
          <a:prstGeom prst="rect">
            <a:avLst/>
          </a:prstGeom>
          <a:noFill/>
        </p:spPr>
        <p:txBody>
          <a:bodyPr wrap="square" rtlCol="0">
            <a:spAutoFit/>
          </a:bodyPr>
          <a:lstStyle/>
          <a:p>
            <a:r>
              <a:rPr lang="en-US" dirty="0" smtClean="0"/>
              <a:t>Shared </a:t>
            </a:r>
            <a:r>
              <a:rPr lang="en-US" dirty="0" err="1" smtClean="0"/>
              <a:t>emory</a:t>
            </a:r>
            <a:r>
              <a:rPr lang="en-US" dirty="0" smtClean="0"/>
              <a:t>: Local to a specific block. Slower than register memory, but more of it is available. The total amount of shared memory available is shared equally across all blocks running on the </a:t>
            </a:r>
            <a:r>
              <a:rPr lang="en-US" dirty="0" smtClean="0"/>
              <a:t>SM so the amount of shared memory needed per block contributes to the maximum number of threads that can run at once. Analogous to RAM in normal computing.</a:t>
            </a:r>
          </a:p>
        </p:txBody>
      </p:sp>
      <p:sp>
        <p:nvSpPr>
          <p:cNvPr id="31" name="Rectangle 30"/>
          <p:cNvSpPr/>
          <p:nvPr/>
        </p:nvSpPr>
        <p:spPr>
          <a:xfrm>
            <a:off x="3040215" y="3009756"/>
            <a:ext cx="1370148" cy="416935"/>
          </a:xfrm>
          <a:prstGeom prst="rect">
            <a:avLst/>
          </a:prstGeom>
          <a:noFill/>
          <a:ln w="444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Connector 31"/>
          <p:cNvCxnSpPr/>
          <p:nvPr/>
        </p:nvCxnSpPr>
        <p:spPr>
          <a:xfrm>
            <a:off x="4419599" y="3401825"/>
            <a:ext cx="456928" cy="126811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5863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2" nodeType="clickEffect">
                                  <p:stCondLst>
                                    <p:cond delay="0"/>
                                  </p:stCondLst>
                                  <p:childTnLst>
                                    <p:set>
                                      <p:cBhvr>
                                        <p:cTn id="14" dur="1" fill="hold">
                                          <p:stCondLst>
                                            <p:cond delay="0"/>
                                          </p:stCondLst>
                                        </p:cTn>
                                        <p:tgtEl>
                                          <p:spTgt spid="18"/>
                                        </p:tgtEl>
                                        <p:attrNameLst>
                                          <p:attrName>style.visibility</p:attrName>
                                        </p:attrNameLst>
                                      </p:cBhvr>
                                      <p:to>
                                        <p:strVal val="hidden"/>
                                      </p:to>
                                    </p:set>
                                  </p:childTnLst>
                                </p:cTn>
                              </p:par>
                              <p:par>
                                <p:cTn id="15" presetID="1" presetClass="exit" presetSubtype="0" fill="hold" nodeType="withEffect">
                                  <p:stCondLst>
                                    <p:cond delay="0"/>
                                  </p:stCondLst>
                                  <p:childTnLst>
                                    <p:set>
                                      <p:cBhvr>
                                        <p:cTn id="16" dur="1" fill="hold">
                                          <p:stCondLst>
                                            <p:cond delay="0"/>
                                          </p:stCondLst>
                                        </p:cTn>
                                        <p:tgtEl>
                                          <p:spTgt spid="20"/>
                                        </p:tgtEl>
                                        <p:attrNameLst>
                                          <p:attrName>style.visibility</p:attrName>
                                        </p:attrNameLst>
                                      </p:cBhvr>
                                      <p:to>
                                        <p:strVal val="hidden"/>
                                      </p:to>
                                    </p:set>
                                  </p:childTnLst>
                                </p:cTn>
                              </p:par>
                              <p:par>
                                <p:cTn id="17" presetID="1" presetClass="entr" presetSubtype="0" fill="hold" grpId="0" nodeType="with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6"/>
                                        </p:tgtEl>
                                        <p:attrNameLst>
                                          <p:attrName>style.visibility</p:attrName>
                                        </p:attrNameLst>
                                      </p:cBhvr>
                                      <p:to>
                                        <p:strVal val="visible"/>
                                      </p:to>
                                    </p:set>
                                  </p:childTnLst>
                                </p:cTn>
                              </p:par>
                              <p:par>
                                <p:cTn id="21" presetID="1" presetClass="entr" presetSubtype="0" fill="hold" grpId="1" nodeType="withEffect">
                                  <p:stCondLst>
                                    <p:cond delay="0"/>
                                  </p:stCondLst>
                                  <p:childTnLst>
                                    <p:set>
                                      <p:cBhvr>
                                        <p:cTn id="22" dur="1" fill="hold">
                                          <p:stCondLst>
                                            <p:cond delay="0"/>
                                          </p:stCondLst>
                                        </p:cTn>
                                        <p:tgtEl>
                                          <p:spTgt spid="2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nodeType="clickEffect">
                                  <p:stCondLst>
                                    <p:cond delay="0"/>
                                  </p:stCondLst>
                                  <p:childTnLst>
                                    <p:set>
                                      <p:cBhvr>
                                        <p:cTn id="26" dur="1" fill="hold">
                                          <p:stCondLst>
                                            <p:cond delay="0"/>
                                          </p:stCondLst>
                                        </p:cTn>
                                        <p:tgtEl>
                                          <p:spTgt spid="26"/>
                                        </p:tgtEl>
                                        <p:attrNameLst>
                                          <p:attrName>style.visibility</p:attrName>
                                        </p:attrNameLst>
                                      </p:cBhvr>
                                      <p:to>
                                        <p:strVal val="hidden"/>
                                      </p:to>
                                    </p:set>
                                  </p:childTnLst>
                                </p:cTn>
                              </p:par>
                              <p:par>
                                <p:cTn id="27" presetID="1" presetClass="exit" presetSubtype="0" fill="hold" grpId="1" nodeType="withEffect">
                                  <p:stCondLst>
                                    <p:cond delay="0"/>
                                  </p:stCondLst>
                                  <p:childTnLst>
                                    <p:set>
                                      <p:cBhvr>
                                        <p:cTn id="28" dur="1" fill="hold">
                                          <p:stCondLst>
                                            <p:cond delay="0"/>
                                          </p:stCondLst>
                                        </p:cTn>
                                        <p:tgtEl>
                                          <p:spTgt spid="25"/>
                                        </p:tgtEl>
                                        <p:attrNameLst>
                                          <p:attrName>style.visibility</p:attrName>
                                        </p:attrNameLst>
                                      </p:cBhvr>
                                      <p:to>
                                        <p:strVal val="hidden"/>
                                      </p:to>
                                    </p:set>
                                  </p:childTnLst>
                                </p:cTn>
                              </p:par>
                              <p:par>
                                <p:cTn id="29" presetID="1" presetClass="entr" presetSubtype="0" fill="hold" grpId="0" nodeType="withEffect">
                                  <p:stCondLst>
                                    <p:cond delay="0"/>
                                  </p:stCondLst>
                                  <p:childTnLst>
                                    <p:set>
                                      <p:cBhvr>
                                        <p:cTn id="30" dur="1" fill="hold">
                                          <p:stCondLst>
                                            <p:cond delay="0"/>
                                          </p:stCondLst>
                                        </p:cTn>
                                        <p:tgtEl>
                                          <p:spTgt spid="31"/>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2"/>
                                        </p:tgtEl>
                                        <p:attrNameLst>
                                          <p:attrName>style.visibility</p:attrName>
                                        </p:attrNameLst>
                                      </p:cBhvr>
                                      <p:to>
                                        <p:strVal val="visible"/>
                                      </p:to>
                                    </p:set>
                                  </p:childTnLst>
                                </p:cTn>
                              </p:par>
                              <p:par>
                                <p:cTn id="33" presetID="1" presetClass="entr" presetSubtype="0" fill="hold" grpId="1" nodeType="withEffect">
                                  <p:stCondLst>
                                    <p:cond delay="0"/>
                                  </p:stCondLst>
                                  <p:childTnLst>
                                    <p:set>
                                      <p:cBhvr>
                                        <p:cTn id="34"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8" grpId="1" animBg="1"/>
      <p:bldP spid="18" grpId="2" animBg="1"/>
      <p:bldP spid="24" grpId="1"/>
      <p:bldP spid="25" grpId="0" animBg="1"/>
      <p:bldP spid="25" grpId="1" animBg="1"/>
      <p:bldP spid="30" grpId="1"/>
      <p:bldP spid="31"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GPU Architecture: Global Memory</a:t>
            </a:r>
            <a:endParaRPr lang="en-US" dirty="0"/>
          </a:p>
        </p:txBody>
      </p:sp>
      <p:sp>
        <p:nvSpPr>
          <p:cNvPr id="4" name="Slide Number Placeholder 3"/>
          <p:cNvSpPr>
            <a:spLocks noGrp="1"/>
          </p:cNvSpPr>
          <p:nvPr>
            <p:ph type="sldNum" sz="quarter" idx="12"/>
          </p:nvPr>
        </p:nvSpPr>
        <p:spPr/>
        <p:txBody>
          <a:bodyPr/>
          <a:lstStyle/>
          <a:p>
            <a:fld id="{2CC1335D-5C6A-0B42-9745-CD5AAF743FE7}" type="slidenum">
              <a:rPr lang="en-US" smtClean="0"/>
              <a:t>4</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577788"/>
            <a:ext cx="3904127" cy="5143687"/>
          </a:xfrm>
          <a:prstGeom prst="rect">
            <a:avLst/>
          </a:prstGeom>
        </p:spPr>
      </p:pic>
      <p:sp>
        <p:nvSpPr>
          <p:cNvPr id="6" name="TextBox 5"/>
          <p:cNvSpPr txBox="1"/>
          <p:nvPr/>
        </p:nvSpPr>
        <p:spPr>
          <a:xfrm>
            <a:off x="4830619" y="1819564"/>
            <a:ext cx="7112000" cy="1200329"/>
          </a:xfrm>
          <a:prstGeom prst="rect">
            <a:avLst/>
          </a:prstGeom>
          <a:noFill/>
        </p:spPr>
        <p:txBody>
          <a:bodyPr wrap="square" rtlCol="0">
            <a:spAutoFit/>
          </a:bodyPr>
          <a:lstStyle/>
          <a:p>
            <a:r>
              <a:rPr lang="en-US" dirty="0" smtClean="0"/>
              <a:t>Global Memory: Available to all threads on a GPU. The slowest memory type available, but also the most plentiful. Analogous to hard drive space in normal computing. Data must be stored “nicely” so that the performance hit from using it </a:t>
            </a:r>
            <a:r>
              <a:rPr lang="en-US" smtClean="0"/>
              <a:t>it minimized.</a:t>
            </a:r>
            <a:endParaRPr lang="en-US" dirty="0"/>
          </a:p>
        </p:txBody>
      </p:sp>
      <p:sp>
        <p:nvSpPr>
          <p:cNvPr id="7" name="Rectangle 6"/>
          <p:cNvSpPr/>
          <p:nvPr/>
        </p:nvSpPr>
        <p:spPr>
          <a:xfrm>
            <a:off x="1219200" y="5357091"/>
            <a:ext cx="3112655" cy="1364384"/>
          </a:xfrm>
          <a:prstGeom prst="rect">
            <a:avLst/>
          </a:prstGeom>
          <a:noFill/>
          <a:ln w="444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a:stCxn id="6" idx="1"/>
          </p:cNvCxnSpPr>
          <p:nvPr/>
        </p:nvCxnSpPr>
        <p:spPr>
          <a:xfrm flipH="1">
            <a:off x="4331855" y="2419729"/>
            <a:ext cx="498764" cy="348230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590585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10237</TotalTime>
  <Words>442</Words>
  <Application>Microsoft Macintosh PowerPoint</Application>
  <PresentationFormat>Widescreen</PresentationFormat>
  <Paragraphs>16</Paragraphs>
  <Slides>4</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Calibri</vt:lpstr>
      <vt:lpstr>Calibri Light</vt:lpstr>
      <vt:lpstr>Arial</vt:lpstr>
      <vt:lpstr>Office Theme</vt:lpstr>
      <vt:lpstr>PowerPoint Presentation</vt:lpstr>
      <vt:lpstr>GPU Architecture: Threads, Warps, Blocks, and Grid</vt:lpstr>
      <vt:lpstr>GPU Architecture: Streaming Multiprocessor Memory Resources</vt:lpstr>
      <vt:lpstr>GPU Architecture: Global Memory</vt:lpstr>
    </vt:vector>
  </TitlesOfParts>
  <Company/>
  <LinksUpToDate>false</LinksUpToDate>
  <SharedDoc>false</SharedDoc>
  <HyperlinksChanged>false</HyperlinksChanged>
  <AppVersion>15.0027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Dylan Hennessey</dc:creator>
  <cp:lastModifiedBy>Dylan Hennessey</cp:lastModifiedBy>
  <cp:revision>27</cp:revision>
  <dcterms:created xsi:type="dcterms:W3CDTF">2018-08-03T17:55:24Z</dcterms:created>
  <dcterms:modified xsi:type="dcterms:W3CDTF">2018-08-10T20:33:10Z</dcterms:modified>
</cp:coreProperties>
</file>