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7" r:id="rId3"/>
    <p:sldId id="263" r:id="rId4"/>
    <p:sldId id="257" r:id="rId5"/>
    <p:sldId id="258" r:id="rId6"/>
    <p:sldId id="259" r:id="rId7"/>
    <p:sldId id="260" r:id="rId8"/>
    <p:sldId id="261" r:id="rId9"/>
    <p:sldId id="262"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18"/>
    <p:restoredTop sz="94647"/>
  </p:normalViewPr>
  <p:slideViewPr>
    <p:cSldViewPr snapToGrid="0" snapToObjects="1">
      <p:cViewPr varScale="1">
        <p:scale>
          <a:sx n="121" d="100"/>
          <a:sy n="121" d="100"/>
        </p:scale>
        <p:origin x="18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6BDA0-F868-4041-A6EE-DDCB528AC0BD}" type="datetimeFigureOut">
              <a:rPr lang="en-US" smtClean="0"/>
              <a:t>8/14/18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727E8-4055-924C-8B6D-ED79D55C2A0F}" type="slidenum">
              <a:rPr lang="en-US" smtClean="0"/>
              <a:t>‹#›</a:t>
            </a:fld>
            <a:endParaRPr lang="en-US"/>
          </a:p>
        </p:txBody>
      </p:sp>
    </p:spTree>
    <p:extLst>
      <p:ext uri="{BB962C8B-B14F-4D97-AF65-F5344CB8AC3E}">
        <p14:creationId xmlns:p14="http://schemas.microsoft.com/office/powerpoint/2010/main" val="36400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E727E8-4055-924C-8B6D-ED79D55C2A0F}" type="slidenum">
              <a:rPr lang="en-US" smtClean="0"/>
              <a:t>1</a:t>
            </a:fld>
            <a:endParaRPr lang="en-US"/>
          </a:p>
        </p:txBody>
      </p:sp>
    </p:spTree>
    <p:extLst>
      <p:ext uri="{BB962C8B-B14F-4D97-AF65-F5344CB8AC3E}">
        <p14:creationId xmlns:p14="http://schemas.microsoft.com/office/powerpoint/2010/main" val="178709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B647E7-F2FD-C046-AE4E-822F44CBDCFE}" type="datetime1">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327398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24FA29-0846-1A4F-8B42-44FD48A72841}" type="datetime1">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76545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6E449-A0D1-3643-A7D7-A59097C7D579}" type="datetime1">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56769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49DFA2-4482-F346-BF65-01AB6F68467C}" type="datetime1">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53426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1D4F4-FBFF-6B47-948C-F00C91736A58}" type="datetime1">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52061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1DCF1E-4E69-644E-BC35-F57D9A513B6D}" type="datetime1">
              <a:rPr lang="en-US" smtClean="0"/>
              <a:t>8/14/18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87813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7FE025-2747-7447-8FB5-4A48E529A1CB}" type="datetime1">
              <a:rPr lang="en-US" smtClean="0"/>
              <a:t>8/14/18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204794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77A4E5-CCAE-9B45-AA32-A479F3595CC3}" type="datetime1">
              <a:rPr lang="en-US" smtClean="0"/>
              <a:t>8/14/18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213471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36B2E-85C4-6F4D-BEDA-4D25492BFACA}" type="datetime1">
              <a:rPr lang="en-US" smtClean="0"/>
              <a:t>8/14/18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9368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ECD924-4C7C-DC41-9F12-35DB45EADD4D}" type="datetime1">
              <a:rPr lang="en-US" smtClean="0"/>
              <a:t>8/14/18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77143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D44A18-2017-B94B-A711-E6FB904F54B1}" type="datetime1">
              <a:rPr lang="en-US" smtClean="0"/>
              <a:t>8/14/18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86221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845B9-D71D-694D-A2CD-4D56C58E906B}" type="datetime1">
              <a:rPr lang="en-US" smtClean="0"/>
              <a:t>8/14/18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1335D-5C6A-0B42-9745-CD5AAF743FE7}" type="slidenum">
              <a:rPr lang="en-US" smtClean="0"/>
              <a:t>‹#›</a:t>
            </a:fld>
            <a:endParaRPr lang="en-US"/>
          </a:p>
        </p:txBody>
      </p:sp>
    </p:spTree>
    <p:extLst>
      <p:ext uri="{BB962C8B-B14F-4D97-AF65-F5344CB8AC3E}">
        <p14:creationId xmlns:p14="http://schemas.microsoft.com/office/powerpoint/2010/main" val="343149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CC1335D-5C6A-0B42-9745-CD5AAF743FE7}" type="slidenum">
              <a:rPr lang="en-US" smtClean="0"/>
              <a:t>1</a:t>
            </a:fld>
            <a:endParaRPr lang="en-US"/>
          </a:p>
        </p:txBody>
      </p:sp>
    </p:spTree>
    <p:extLst>
      <p:ext uri="{BB962C8B-B14F-4D97-AF65-F5344CB8AC3E}">
        <p14:creationId xmlns:p14="http://schemas.microsoft.com/office/powerpoint/2010/main" val="755671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F20C-BCC7-7444-86B9-B2930C74AB59}"/>
              </a:ext>
            </a:extLst>
          </p:cNvPr>
          <p:cNvSpPr>
            <a:spLocks noGrp="1"/>
          </p:cNvSpPr>
          <p:nvPr>
            <p:ph type="title"/>
          </p:nvPr>
        </p:nvSpPr>
        <p:spPr/>
        <p:txBody>
          <a:bodyPr/>
          <a:lstStyle/>
          <a:p>
            <a:r>
              <a:rPr lang="en-US" dirty="0"/>
              <a:t>Naive Method</a:t>
            </a:r>
          </a:p>
        </p:txBody>
      </p:sp>
      <p:sp>
        <p:nvSpPr>
          <p:cNvPr id="4" name="Slide Number Placeholder 3">
            <a:extLst>
              <a:ext uri="{FF2B5EF4-FFF2-40B4-BE49-F238E27FC236}">
                <a16:creationId xmlns:a16="http://schemas.microsoft.com/office/drawing/2014/main" id="{70EFF405-D7AA-C440-B2A1-0107C19540BE}"/>
              </a:ext>
            </a:extLst>
          </p:cNvPr>
          <p:cNvSpPr>
            <a:spLocks noGrp="1"/>
          </p:cNvSpPr>
          <p:nvPr>
            <p:ph type="sldNum" sz="quarter" idx="12"/>
          </p:nvPr>
        </p:nvSpPr>
        <p:spPr/>
        <p:txBody>
          <a:bodyPr/>
          <a:lstStyle/>
          <a:p>
            <a:fld id="{2CC1335D-5C6A-0B42-9745-CD5AAF743FE7}" type="slidenum">
              <a:rPr lang="en-US" smtClean="0"/>
              <a:t>10</a:t>
            </a:fld>
            <a:endParaRPr lang="en-US"/>
          </a:p>
        </p:txBody>
      </p:sp>
      <p:pic>
        <p:nvPicPr>
          <p:cNvPr id="5" name="Picture 4">
            <a:extLst>
              <a:ext uri="{FF2B5EF4-FFF2-40B4-BE49-F238E27FC236}">
                <a16:creationId xmlns:a16="http://schemas.microsoft.com/office/drawing/2014/main" id="{54DBD8B3-A405-634A-B40D-2C9BF8B7DDAB}"/>
              </a:ext>
            </a:extLst>
          </p:cNvPr>
          <p:cNvPicPr>
            <a:picLocks noChangeAspect="1"/>
          </p:cNvPicPr>
          <p:nvPr/>
        </p:nvPicPr>
        <p:blipFill>
          <a:blip r:embed="rId2"/>
          <a:stretch>
            <a:fillRect/>
          </a:stretch>
        </p:blipFill>
        <p:spPr>
          <a:xfrm>
            <a:off x="1018627" y="1690688"/>
            <a:ext cx="4521200" cy="4813300"/>
          </a:xfrm>
          <a:prstGeom prst="rect">
            <a:avLst/>
          </a:prstGeom>
        </p:spPr>
      </p:pic>
      <p:grpSp>
        <p:nvGrpSpPr>
          <p:cNvPr id="15" name="Group 14">
            <a:extLst>
              <a:ext uri="{FF2B5EF4-FFF2-40B4-BE49-F238E27FC236}">
                <a16:creationId xmlns:a16="http://schemas.microsoft.com/office/drawing/2014/main" id="{25F20353-BAF1-1F42-89CB-19D182AFD135}"/>
              </a:ext>
            </a:extLst>
          </p:cNvPr>
          <p:cNvGrpSpPr/>
          <p:nvPr/>
        </p:nvGrpSpPr>
        <p:grpSpPr>
          <a:xfrm>
            <a:off x="6045724" y="2840378"/>
            <a:ext cx="6146276" cy="1177245"/>
            <a:chOff x="6045724" y="2840378"/>
            <a:chExt cx="6146276" cy="1177245"/>
          </a:xfrm>
        </p:grpSpPr>
        <p:grpSp>
          <p:nvGrpSpPr>
            <p:cNvPr id="13" name="Group 12">
              <a:extLst>
                <a:ext uri="{FF2B5EF4-FFF2-40B4-BE49-F238E27FC236}">
                  <a16:creationId xmlns:a16="http://schemas.microsoft.com/office/drawing/2014/main" id="{72361754-C11E-9F44-B967-8C084A547B78}"/>
                </a:ext>
              </a:extLst>
            </p:cNvPr>
            <p:cNvGrpSpPr/>
            <p:nvPr/>
          </p:nvGrpSpPr>
          <p:grpSpPr>
            <a:xfrm>
              <a:off x="6045724" y="2840378"/>
              <a:ext cx="6146276" cy="1177245"/>
              <a:chOff x="5788058" y="2190142"/>
              <a:chExt cx="6146276" cy="1177245"/>
            </a:xfrm>
          </p:grpSpPr>
          <p:sp>
            <p:nvSpPr>
              <p:cNvPr id="8" name="TextBox 7">
                <a:extLst>
                  <a:ext uri="{FF2B5EF4-FFF2-40B4-BE49-F238E27FC236}">
                    <a16:creationId xmlns:a16="http://schemas.microsoft.com/office/drawing/2014/main" id="{38EA6B60-9D91-E54A-8718-CFDE5521BB4C}"/>
                  </a:ext>
                </a:extLst>
              </p:cNvPr>
              <p:cNvSpPr txBox="1"/>
              <p:nvPr/>
            </p:nvSpPr>
            <p:spPr>
              <a:xfrm>
                <a:off x="5788058" y="2190142"/>
                <a:ext cx="5664499" cy="369332"/>
              </a:xfrm>
              <a:prstGeom prst="rect">
                <a:avLst/>
              </a:prstGeom>
              <a:noFill/>
            </p:spPr>
            <p:txBody>
              <a:bodyPr wrap="none" rtlCol="0">
                <a:spAutoFit/>
              </a:bodyPr>
              <a:lstStyle/>
              <a:p>
                <a:r>
                  <a:rPr lang="en-US" dirty="0"/>
                  <a:t>Map </a:t>
                </a:r>
                <a:r>
                  <a:rPr lang="en-US" dirty="0" err="1"/>
                  <a:t>λ</a:t>
                </a:r>
                <a:r>
                  <a:rPr lang="en-US" dirty="0"/>
                  <a:t> to </a:t>
                </a:r>
                <a:r>
                  <a:rPr lang="en-US" dirty="0" err="1"/>
                  <a:t>threadIdx.x</a:t>
                </a:r>
                <a:r>
                  <a:rPr lang="en-US" dirty="0"/>
                  <a:t>, p to </a:t>
                </a:r>
                <a:r>
                  <a:rPr lang="en-US" dirty="0" err="1"/>
                  <a:t>threadIdx.y</a:t>
                </a:r>
                <a:r>
                  <a:rPr lang="en-US" dirty="0"/>
                  <a:t> and q to </a:t>
                </a:r>
                <a:r>
                  <a:rPr lang="en-US" dirty="0" err="1"/>
                  <a:t>threadIdx.z</a:t>
                </a:r>
                <a:endParaRPr lang="en-US" dirty="0"/>
              </a:p>
            </p:txBody>
          </p:sp>
          <p:sp>
            <p:nvSpPr>
              <p:cNvPr id="10" name="TextBox 9">
                <a:extLst>
                  <a:ext uri="{FF2B5EF4-FFF2-40B4-BE49-F238E27FC236}">
                    <a16:creationId xmlns:a16="http://schemas.microsoft.com/office/drawing/2014/main" id="{DE6D441A-D94B-2E42-96E2-656DDCF93F55}"/>
                  </a:ext>
                </a:extLst>
              </p:cNvPr>
              <p:cNvSpPr txBox="1"/>
              <p:nvPr/>
            </p:nvSpPr>
            <p:spPr>
              <a:xfrm>
                <a:off x="5788058" y="2721056"/>
                <a:ext cx="6146276" cy="646331"/>
              </a:xfrm>
              <a:prstGeom prst="rect">
                <a:avLst/>
              </a:prstGeom>
              <a:noFill/>
            </p:spPr>
            <p:txBody>
              <a:bodyPr wrap="square" rtlCol="0">
                <a:spAutoFit/>
              </a:bodyPr>
              <a:lstStyle/>
              <a:p>
                <a:r>
                  <a:rPr lang="en-US" dirty="0"/>
                  <a:t>Block dimensions would be (1, 32, 32) and the grid would have</a:t>
                </a:r>
              </a:p>
              <a:p>
                <a:r>
                  <a:rPr lang="en-US" dirty="0"/>
                  <a:t>dimensions of </a:t>
                </a:r>
                <a:endParaRPr lang="en-US" i="1" dirty="0"/>
              </a:p>
            </p:txBody>
          </p:sp>
        </p:grpSp>
        <p:pic>
          <p:nvPicPr>
            <p:cNvPr id="14" name="Picture 13">
              <a:extLst>
                <a:ext uri="{FF2B5EF4-FFF2-40B4-BE49-F238E27FC236}">
                  <a16:creationId xmlns:a16="http://schemas.microsoft.com/office/drawing/2014/main" id="{8A38944B-DDAA-1340-B099-59A9C989E4E5}"/>
                </a:ext>
              </a:extLst>
            </p:cNvPr>
            <p:cNvPicPr>
              <a:picLocks noChangeAspect="1"/>
            </p:cNvPicPr>
            <p:nvPr/>
          </p:nvPicPr>
          <p:blipFill>
            <a:blip r:embed="rId3"/>
            <a:stretch>
              <a:fillRect/>
            </a:stretch>
          </p:blipFill>
          <p:spPr>
            <a:xfrm>
              <a:off x="7613650" y="3694457"/>
              <a:ext cx="1993900" cy="279400"/>
            </a:xfrm>
            <a:prstGeom prst="rect">
              <a:avLst/>
            </a:prstGeom>
          </p:spPr>
        </p:pic>
      </p:grpSp>
    </p:spTree>
    <p:extLst>
      <p:ext uri="{BB962C8B-B14F-4D97-AF65-F5344CB8AC3E}">
        <p14:creationId xmlns:p14="http://schemas.microsoft.com/office/powerpoint/2010/main" val="527871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EEF6-28AE-2749-B7FC-09400D064931}"/>
              </a:ext>
            </a:extLst>
          </p:cNvPr>
          <p:cNvSpPr>
            <a:spLocks noGrp="1"/>
          </p:cNvSpPr>
          <p:nvPr>
            <p:ph type="title"/>
          </p:nvPr>
        </p:nvSpPr>
        <p:spPr/>
        <p:txBody>
          <a:bodyPr/>
          <a:lstStyle/>
          <a:p>
            <a:r>
              <a:rPr lang="en-US" dirty="0"/>
              <a:t>Naive Method</a:t>
            </a:r>
          </a:p>
        </p:txBody>
      </p:sp>
      <p:sp>
        <p:nvSpPr>
          <p:cNvPr id="4" name="Slide Number Placeholder 3">
            <a:extLst>
              <a:ext uri="{FF2B5EF4-FFF2-40B4-BE49-F238E27FC236}">
                <a16:creationId xmlns:a16="http://schemas.microsoft.com/office/drawing/2014/main" id="{070865B7-8942-3E4D-A3EB-138663283C76}"/>
              </a:ext>
            </a:extLst>
          </p:cNvPr>
          <p:cNvSpPr>
            <a:spLocks noGrp="1"/>
          </p:cNvSpPr>
          <p:nvPr>
            <p:ph type="sldNum" sz="quarter" idx="12"/>
          </p:nvPr>
        </p:nvSpPr>
        <p:spPr/>
        <p:txBody>
          <a:bodyPr/>
          <a:lstStyle/>
          <a:p>
            <a:fld id="{2CC1335D-5C6A-0B42-9745-CD5AAF743FE7}" type="slidenum">
              <a:rPr lang="en-US" smtClean="0"/>
              <a:t>11</a:t>
            </a:fld>
            <a:endParaRPr lang="en-US"/>
          </a:p>
        </p:txBody>
      </p:sp>
      <p:pic>
        <p:nvPicPr>
          <p:cNvPr id="6" name="Picture 5">
            <a:extLst>
              <a:ext uri="{FF2B5EF4-FFF2-40B4-BE49-F238E27FC236}">
                <a16:creationId xmlns:a16="http://schemas.microsoft.com/office/drawing/2014/main" id="{D0F302F3-C0B1-3445-AB9E-3BC34CAC22C5}"/>
              </a:ext>
            </a:extLst>
          </p:cNvPr>
          <p:cNvPicPr>
            <a:picLocks noChangeAspect="1"/>
          </p:cNvPicPr>
          <p:nvPr/>
        </p:nvPicPr>
        <p:blipFill>
          <a:blip r:embed="rId2"/>
          <a:stretch>
            <a:fillRect/>
          </a:stretch>
        </p:blipFill>
        <p:spPr>
          <a:xfrm>
            <a:off x="1186684" y="1387343"/>
            <a:ext cx="5140544" cy="5272353"/>
          </a:xfrm>
          <a:prstGeom prst="rect">
            <a:avLst/>
          </a:prstGeom>
        </p:spPr>
      </p:pic>
      <p:sp>
        <p:nvSpPr>
          <p:cNvPr id="7" name="TextBox 6">
            <a:extLst>
              <a:ext uri="{FF2B5EF4-FFF2-40B4-BE49-F238E27FC236}">
                <a16:creationId xmlns:a16="http://schemas.microsoft.com/office/drawing/2014/main" id="{9E12F651-8667-6C4A-9230-DB0A1E42EA12}"/>
              </a:ext>
            </a:extLst>
          </p:cNvPr>
          <p:cNvSpPr txBox="1"/>
          <p:nvPr/>
        </p:nvSpPr>
        <p:spPr>
          <a:xfrm>
            <a:off x="6927835" y="3284855"/>
            <a:ext cx="4709238" cy="1477328"/>
          </a:xfrm>
          <a:prstGeom prst="rect">
            <a:avLst/>
          </a:prstGeom>
          <a:noFill/>
        </p:spPr>
        <p:txBody>
          <a:bodyPr wrap="none" rtlCol="0">
            <a:spAutoFit/>
          </a:bodyPr>
          <a:lstStyle/>
          <a:p>
            <a:r>
              <a:rPr lang="en-US" dirty="0"/>
              <a:t>Basis set of size </a:t>
            </a:r>
            <a:r>
              <a:rPr lang="en-CA" dirty="0"/>
              <a:t>(30,25,25,20,20,15,15). </a:t>
            </a:r>
          </a:p>
          <a:p>
            <a:endParaRPr lang="en-CA" dirty="0"/>
          </a:p>
          <a:p>
            <a:r>
              <a:rPr lang="en-CA" dirty="0"/>
              <a:t>The </a:t>
            </a:r>
            <a:r>
              <a:rPr lang="en-CA" dirty="0" err="1"/>
              <a:t>blockDim</a:t>
            </a:r>
            <a:r>
              <a:rPr lang="en-CA" dirty="0"/>
              <a:t> = (1,32,32) and </a:t>
            </a:r>
            <a:r>
              <a:rPr lang="en-CA" dirty="0" err="1"/>
              <a:t>gridDim</a:t>
            </a:r>
            <a:r>
              <a:rPr lang="en-CA" dirty="0"/>
              <a:t> = (7,1,1)</a:t>
            </a:r>
          </a:p>
          <a:p>
            <a:endParaRPr lang="en-CA" dirty="0"/>
          </a:p>
          <a:p>
            <a:r>
              <a:rPr lang="en-CA" dirty="0"/>
              <a:t>Workload is not distributed to threads very well.</a:t>
            </a:r>
          </a:p>
        </p:txBody>
      </p:sp>
      <p:sp>
        <p:nvSpPr>
          <p:cNvPr id="8" name="TextBox 7">
            <a:extLst>
              <a:ext uri="{FF2B5EF4-FFF2-40B4-BE49-F238E27FC236}">
                <a16:creationId xmlns:a16="http://schemas.microsoft.com/office/drawing/2014/main" id="{8D4F4D9B-E4DC-8E43-A555-7D320424B579}"/>
              </a:ext>
            </a:extLst>
          </p:cNvPr>
          <p:cNvSpPr txBox="1"/>
          <p:nvPr/>
        </p:nvSpPr>
        <p:spPr>
          <a:xfrm>
            <a:off x="2055043" y="365125"/>
            <a:ext cx="4655185" cy="369332"/>
          </a:xfrm>
          <a:prstGeom prst="rect">
            <a:avLst/>
          </a:prstGeom>
          <a:noFill/>
        </p:spPr>
        <p:txBody>
          <a:bodyPr wrap="none" rtlCol="0">
            <a:spAutoFit/>
          </a:bodyPr>
          <a:lstStyle/>
          <a:p>
            <a:r>
              <a:rPr lang="en-US" dirty="0" err="1"/>
              <a:t>Notetodylan</a:t>
            </a:r>
            <a:r>
              <a:rPr lang="en-US" dirty="0"/>
              <a:t> remake the figure so it’s horizontal</a:t>
            </a:r>
          </a:p>
        </p:txBody>
      </p:sp>
    </p:spTree>
    <p:extLst>
      <p:ext uri="{BB962C8B-B14F-4D97-AF65-F5344CB8AC3E}">
        <p14:creationId xmlns:p14="http://schemas.microsoft.com/office/powerpoint/2010/main" val="360277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493-3FAA-3442-AC37-6C8AEB8F610D}"/>
              </a:ext>
            </a:extLst>
          </p:cNvPr>
          <p:cNvSpPr>
            <a:spLocks noGrp="1"/>
          </p:cNvSpPr>
          <p:nvPr>
            <p:ph type="title"/>
          </p:nvPr>
        </p:nvSpPr>
        <p:spPr/>
        <p:txBody>
          <a:bodyPr/>
          <a:lstStyle/>
          <a:p>
            <a:r>
              <a:rPr lang="en-US" dirty="0"/>
              <a:t>Two-Dimensional Solution</a:t>
            </a:r>
          </a:p>
        </p:txBody>
      </p:sp>
      <p:sp>
        <p:nvSpPr>
          <p:cNvPr id="4" name="Slide Number Placeholder 3">
            <a:extLst>
              <a:ext uri="{FF2B5EF4-FFF2-40B4-BE49-F238E27FC236}">
                <a16:creationId xmlns:a16="http://schemas.microsoft.com/office/drawing/2014/main" id="{F5F0C81C-0A8B-EB48-94B9-3CAA99791403}"/>
              </a:ext>
            </a:extLst>
          </p:cNvPr>
          <p:cNvSpPr>
            <a:spLocks noGrp="1"/>
          </p:cNvSpPr>
          <p:nvPr>
            <p:ph type="sldNum" sz="quarter" idx="12"/>
          </p:nvPr>
        </p:nvSpPr>
        <p:spPr/>
        <p:txBody>
          <a:bodyPr/>
          <a:lstStyle/>
          <a:p>
            <a:fld id="{2CC1335D-5C6A-0B42-9745-CD5AAF743FE7}" type="slidenum">
              <a:rPr lang="en-US" smtClean="0"/>
              <a:t>12</a:t>
            </a:fld>
            <a:endParaRPr lang="en-US"/>
          </a:p>
        </p:txBody>
      </p:sp>
      <p:pic>
        <p:nvPicPr>
          <p:cNvPr id="6" name="Picture 5">
            <a:extLst>
              <a:ext uri="{FF2B5EF4-FFF2-40B4-BE49-F238E27FC236}">
                <a16:creationId xmlns:a16="http://schemas.microsoft.com/office/drawing/2014/main" id="{3DAC93D3-1A3E-BA42-ACB8-BECEBD84F386}"/>
              </a:ext>
            </a:extLst>
          </p:cNvPr>
          <p:cNvPicPr>
            <a:picLocks noChangeAspect="1"/>
          </p:cNvPicPr>
          <p:nvPr/>
        </p:nvPicPr>
        <p:blipFill>
          <a:blip r:embed="rId2"/>
          <a:stretch>
            <a:fillRect/>
          </a:stretch>
        </p:blipFill>
        <p:spPr>
          <a:xfrm>
            <a:off x="1409398" y="1485607"/>
            <a:ext cx="5085996" cy="5075824"/>
          </a:xfrm>
          <a:prstGeom prst="rect">
            <a:avLst/>
          </a:prstGeom>
        </p:spPr>
      </p:pic>
      <p:sp>
        <p:nvSpPr>
          <p:cNvPr id="7" name="TextBox 6">
            <a:extLst>
              <a:ext uri="{FF2B5EF4-FFF2-40B4-BE49-F238E27FC236}">
                <a16:creationId xmlns:a16="http://schemas.microsoft.com/office/drawing/2014/main" id="{FA827FAF-FA67-DF4C-AE14-F0757EA83C47}"/>
              </a:ext>
            </a:extLst>
          </p:cNvPr>
          <p:cNvSpPr txBox="1"/>
          <p:nvPr/>
        </p:nvSpPr>
        <p:spPr>
          <a:xfrm>
            <a:off x="6837992" y="3048000"/>
            <a:ext cx="4930324" cy="1200329"/>
          </a:xfrm>
          <a:prstGeom prst="rect">
            <a:avLst/>
          </a:prstGeom>
          <a:noFill/>
        </p:spPr>
        <p:txBody>
          <a:bodyPr wrap="none" rtlCol="0">
            <a:spAutoFit/>
          </a:bodyPr>
          <a:lstStyle/>
          <a:p>
            <a:r>
              <a:rPr lang="en-US" dirty="0"/>
              <a:t>Better because each thread is now only calculating</a:t>
            </a:r>
          </a:p>
          <a:p>
            <a:r>
              <a:rPr lang="en-US" dirty="0"/>
              <a:t>one set of integrals</a:t>
            </a:r>
          </a:p>
          <a:p>
            <a:endParaRPr lang="en-US" dirty="0"/>
          </a:p>
          <a:p>
            <a:r>
              <a:rPr lang="en-US" dirty="0"/>
              <a:t>Still have issues with blocks containing idle threads</a:t>
            </a:r>
          </a:p>
        </p:txBody>
      </p:sp>
    </p:spTree>
    <p:extLst>
      <p:ext uri="{BB962C8B-B14F-4D97-AF65-F5344CB8AC3E}">
        <p14:creationId xmlns:p14="http://schemas.microsoft.com/office/powerpoint/2010/main" val="2151608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BA8E4-842A-7249-B80D-6388AC4785A9}"/>
              </a:ext>
            </a:extLst>
          </p:cNvPr>
          <p:cNvSpPr>
            <a:spLocks noGrp="1"/>
          </p:cNvSpPr>
          <p:nvPr>
            <p:ph type="title"/>
          </p:nvPr>
        </p:nvSpPr>
        <p:spPr/>
        <p:txBody>
          <a:bodyPr/>
          <a:lstStyle/>
          <a:p>
            <a:r>
              <a:rPr lang="en-US" dirty="0"/>
              <a:t>One-Dimensional Solution</a:t>
            </a:r>
          </a:p>
        </p:txBody>
      </p:sp>
      <p:sp>
        <p:nvSpPr>
          <p:cNvPr id="4" name="Slide Number Placeholder 3">
            <a:extLst>
              <a:ext uri="{FF2B5EF4-FFF2-40B4-BE49-F238E27FC236}">
                <a16:creationId xmlns:a16="http://schemas.microsoft.com/office/drawing/2014/main" id="{0DDC1EFF-4A1D-FA43-A105-ED9BAE26BACC}"/>
              </a:ext>
            </a:extLst>
          </p:cNvPr>
          <p:cNvSpPr>
            <a:spLocks noGrp="1"/>
          </p:cNvSpPr>
          <p:nvPr>
            <p:ph type="sldNum" sz="quarter" idx="12"/>
          </p:nvPr>
        </p:nvSpPr>
        <p:spPr/>
        <p:txBody>
          <a:bodyPr/>
          <a:lstStyle/>
          <a:p>
            <a:fld id="{2CC1335D-5C6A-0B42-9745-CD5AAF743FE7}" type="slidenum">
              <a:rPr lang="en-US" smtClean="0"/>
              <a:t>13</a:t>
            </a:fld>
            <a:endParaRPr lang="en-US"/>
          </a:p>
        </p:txBody>
      </p:sp>
      <p:pic>
        <p:nvPicPr>
          <p:cNvPr id="6" name="Picture 5">
            <a:extLst>
              <a:ext uri="{FF2B5EF4-FFF2-40B4-BE49-F238E27FC236}">
                <a16:creationId xmlns:a16="http://schemas.microsoft.com/office/drawing/2014/main" id="{3E4D66AC-2A48-4A44-86E9-BBB216E4E8BB}"/>
              </a:ext>
            </a:extLst>
          </p:cNvPr>
          <p:cNvPicPr>
            <a:picLocks noChangeAspect="1"/>
          </p:cNvPicPr>
          <p:nvPr/>
        </p:nvPicPr>
        <p:blipFill>
          <a:blip r:embed="rId2"/>
          <a:stretch>
            <a:fillRect/>
          </a:stretch>
        </p:blipFill>
        <p:spPr>
          <a:xfrm>
            <a:off x="1645024" y="1377809"/>
            <a:ext cx="3883417" cy="4978541"/>
          </a:xfrm>
          <a:prstGeom prst="rect">
            <a:avLst/>
          </a:prstGeom>
        </p:spPr>
      </p:pic>
      <p:sp>
        <p:nvSpPr>
          <p:cNvPr id="7" name="TextBox 6">
            <a:extLst>
              <a:ext uri="{FF2B5EF4-FFF2-40B4-BE49-F238E27FC236}">
                <a16:creationId xmlns:a16="http://schemas.microsoft.com/office/drawing/2014/main" id="{D23EE490-205A-8343-8B67-813F33BF7719}"/>
              </a:ext>
            </a:extLst>
          </p:cNvPr>
          <p:cNvSpPr txBox="1"/>
          <p:nvPr/>
        </p:nvSpPr>
        <p:spPr>
          <a:xfrm>
            <a:off x="5641582" y="3054022"/>
            <a:ext cx="6265048" cy="646331"/>
          </a:xfrm>
          <a:prstGeom prst="rect">
            <a:avLst/>
          </a:prstGeom>
          <a:noFill/>
        </p:spPr>
        <p:txBody>
          <a:bodyPr wrap="none" rtlCol="0">
            <a:spAutoFit/>
          </a:bodyPr>
          <a:lstStyle/>
          <a:p>
            <a:r>
              <a:rPr lang="en-US" dirty="0"/>
              <a:t>Best solution because all threads have the same work load</a:t>
            </a:r>
          </a:p>
          <a:p>
            <a:r>
              <a:rPr lang="en-US" dirty="0"/>
              <a:t>and only the last block has the possibility of having idle threads </a:t>
            </a:r>
          </a:p>
        </p:txBody>
      </p:sp>
    </p:spTree>
    <p:extLst>
      <p:ext uri="{BB962C8B-B14F-4D97-AF65-F5344CB8AC3E}">
        <p14:creationId xmlns:p14="http://schemas.microsoft.com/office/powerpoint/2010/main" val="337011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2311-8319-AE49-A46B-07AA8451D0FE}"/>
              </a:ext>
            </a:extLst>
          </p:cNvPr>
          <p:cNvSpPr>
            <a:spLocks noGrp="1"/>
          </p:cNvSpPr>
          <p:nvPr>
            <p:ph type="title"/>
          </p:nvPr>
        </p:nvSpPr>
        <p:spPr/>
        <p:txBody>
          <a:bodyPr/>
          <a:lstStyle/>
          <a:p>
            <a:r>
              <a:rPr lang="en-US" dirty="0"/>
              <a:t>Mapping Threads</a:t>
            </a:r>
          </a:p>
        </p:txBody>
      </p:sp>
      <p:sp>
        <p:nvSpPr>
          <p:cNvPr id="4" name="Slide Number Placeholder 3">
            <a:extLst>
              <a:ext uri="{FF2B5EF4-FFF2-40B4-BE49-F238E27FC236}">
                <a16:creationId xmlns:a16="http://schemas.microsoft.com/office/drawing/2014/main" id="{09A14E73-FE5F-4749-836F-3BC55D769282}"/>
              </a:ext>
            </a:extLst>
          </p:cNvPr>
          <p:cNvSpPr>
            <a:spLocks noGrp="1"/>
          </p:cNvSpPr>
          <p:nvPr>
            <p:ph type="sldNum" sz="quarter" idx="12"/>
          </p:nvPr>
        </p:nvSpPr>
        <p:spPr/>
        <p:txBody>
          <a:bodyPr/>
          <a:lstStyle/>
          <a:p>
            <a:fld id="{2CC1335D-5C6A-0B42-9745-CD5AAF743FE7}" type="slidenum">
              <a:rPr lang="en-US" smtClean="0"/>
              <a:t>14</a:t>
            </a:fld>
            <a:endParaRPr lang="en-US" dirty="0"/>
          </a:p>
        </p:txBody>
      </p:sp>
      <p:pic>
        <p:nvPicPr>
          <p:cNvPr id="9" name="Picture 8">
            <a:extLst>
              <a:ext uri="{FF2B5EF4-FFF2-40B4-BE49-F238E27FC236}">
                <a16:creationId xmlns:a16="http://schemas.microsoft.com/office/drawing/2014/main" id="{62EA691D-CFE4-984C-B284-299D001F26E0}"/>
              </a:ext>
            </a:extLst>
          </p:cNvPr>
          <p:cNvPicPr>
            <a:picLocks noChangeAspect="1"/>
          </p:cNvPicPr>
          <p:nvPr/>
        </p:nvPicPr>
        <p:blipFill>
          <a:blip r:embed="rId2"/>
          <a:stretch>
            <a:fillRect/>
          </a:stretch>
        </p:blipFill>
        <p:spPr>
          <a:xfrm>
            <a:off x="1862381" y="1285908"/>
            <a:ext cx="5080603" cy="5070442"/>
          </a:xfrm>
          <a:prstGeom prst="rect">
            <a:avLst/>
          </a:prstGeom>
        </p:spPr>
      </p:pic>
      <p:sp>
        <p:nvSpPr>
          <p:cNvPr id="12" name="TextBox 11">
            <a:extLst>
              <a:ext uri="{FF2B5EF4-FFF2-40B4-BE49-F238E27FC236}">
                <a16:creationId xmlns:a16="http://schemas.microsoft.com/office/drawing/2014/main" id="{E492BC3E-F02F-F244-98B5-2A3B1E04B7EA}"/>
              </a:ext>
            </a:extLst>
          </p:cNvPr>
          <p:cNvSpPr txBox="1"/>
          <p:nvPr/>
        </p:nvSpPr>
        <p:spPr>
          <a:xfrm>
            <a:off x="3079531" y="515007"/>
            <a:ext cx="4690771" cy="369332"/>
          </a:xfrm>
          <a:prstGeom prst="rect">
            <a:avLst/>
          </a:prstGeom>
          <a:noFill/>
        </p:spPr>
        <p:txBody>
          <a:bodyPr wrap="none" rtlCol="0">
            <a:spAutoFit/>
          </a:bodyPr>
          <a:lstStyle/>
          <a:p>
            <a:r>
              <a:rPr lang="en-US" dirty="0"/>
              <a:t>Note to Dylan: change L to lambda and M to mu</a:t>
            </a:r>
          </a:p>
        </p:txBody>
      </p:sp>
      <p:pic>
        <p:nvPicPr>
          <p:cNvPr id="13" name="Picture 12">
            <a:extLst>
              <a:ext uri="{FF2B5EF4-FFF2-40B4-BE49-F238E27FC236}">
                <a16:creationId xmlns:a16="http://schemas.microsoft.com/office/drawing/2014/main" id="{62817CBA-2978-054E-8AE8-D32B759B1447}"/>
              </a:ext>
            </a:extLst>
          </p:cNvPr>
          <p:cNvPicPr>
            <a:picLocks noChangeAspect="1"/>
          </p:cNvPicPr>
          <p:nvPr/>
        </p:nvPicPr>
        <p:blipFill>
          <a:blip r:embed="rId3"/>
          <a:stretch>
            <a:fillRect/>
          </a:stretch>
        </p:blipFill>
        <p:spPr>
          <a:xfrm>
            <a:off x="6965755" y="2194692"/>
            <a:ext cx="4734886" cy="2944868"/>
          </a:xfrm>
          <a:prstGeom prst="rect">
            <a:avLst/>
          </a:prstGeom>
        </p:spPr>
      </p:pic>
      <p:sp>
        <p:nvSpPr>
          <p:cNvPr id="14" name="TextBox 13">
            <a:extLst>
              <a:ext uri="{FF2B5EF4-FFF2-40B4-BE49-F238E27FC236}">
                <a16:creationId xmlns:a16="http://schemas.microsoft.com/office/drawing/2014/main" id="{F65DFF62-5C6C-9B4E-939F-4D873B567803}"/>
              </a:ext>
            </a:extLst>
          </p:cNvPr>
          <p:cNvSpPr txBox="1"/>
          <p:nvPr/>
        </p:nvSpPr>
        <p:spPr>
          <a:xfrm>
            <a:off x="194765" y="3636463"/>
            <a:ext cx="2395207" cy="369332"/>
          </a:xfrm>
          <a:prstGeom prst="rect">
            <a:avLst/>
          </a:prstGeom>
          <a:noFill/>
        </p:spPr>
        <p:txBody>
          <a:bodyPr wrap="none" rtlCol="0">
            <a:spAutoFit/>
          </a:bodyPr>
          <a:lstStyle/>
          <a:p>
            <a:r>
              <a:rPr lang="en-US" dirty="0"/>
              <a:t>Basis set of size (3, 2, 2)</a:t>
            </a:r>
          </a:p>
        </p:txBody>
      </p:sp>
    </p:spTree>
    <p:extLst>
      <p:ext uri="{BB962C8B-B14F-4D97-AF65-F5344CB8AC3E}">
        <p14:creationId xmlns:p14="http://schemas.microsoft.com/office/powerpoint/2010/main" val="295844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90A3-32E3-FE4D-9032-EB84B82D8BE9}"/>
              </a:ext>
            </a:extLst>
          </p:cNvPr>
          <p:cNvSpPr>
            <a:spLocks noGrp="1"/>
          </p:cNvSpPr>
          <p:nvPr>
            <p:ph type="title"/>
          </p:nvPr>
        </p:nvSpPr>
        <p:spPr/>
        <p:txBody>
          <a:bodyPr/>
          <a:lstStyle/>
          <a:p>
            <a:r>
              <a:rPr lang="en-US" dirty="0"/>
              <a:t>Mapping Thread</a:t>
            </a:r>
          </a:p>
        </p:txBody>
      </p:sp>
      <p:sp>
        <p:nvSpPr>
          <p:cNvPr id="4" name="Slide Number Placeholder 3">
            <a:extLst>
              <a:ext uri="{FF2B5EF4-FFF2-40B4-BE49-F238E27FC236}">
                <a16:creationId xmlns:a16="http://schemas.microsoft.com/office/drawing/2014/main" id="{FF145605-CDA4-B443-8F8A-2DEC00EA4841}"/>
              </a:ext>
            </a:extLst>
          </p:cNvPr>
          <p:cNvSpPr>
            <a:spLocks noGrp="1"/>
          </p:cNvSpPr>
          <p:nvPr>
            <p:ph type="sldNum" sz="quarter" idx="12"/>
          </p:nvPr>
        </p:nvSpPr>
        <p:spPr/>
        <p:txBody>
          <a:bodyPr/>
          <a:lstStyle/>
          <a:p>
            <a:fld id="{2CC1335D-5C6A-0B42-9745-CD5AAF743FE7}" type="slidenum">
              <a:rPr lang="en-US" smtClean="0"/>
              <a:t>15</a:t>
            </a:fld>
            <a:endParaRPr lang="en-US"/>
          </a:p>
        </p:txBody>
      </p:sp>
    </p:spTree>
    <p:extLst>
      <p:ext uri="{BB962C8B-B14F-4D97-AF65-F5344CB8AC3E}">
        <p14:creationId xmlns:p14="http://schemas.microsoft.com/office/powerpoint/2010/main" val="55313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Dirac Equation</a:t>
            </a:r>
          </a:p>
        </p:txBody>
      </p:sp>
      <p:sp>
        <p:nvSpPr>
          <p:cNvPr id="3" name="Content Placeholder 2"/>
          <p:cNvSpPr>
            <a:spLocks noGrp="1"/>
          </p:cNvSpPr>
          <p:nvPr>
            <p:ph idx="1"/>
          </p:nvPr>
        </p:nvSpPr>
        <p:spPr/>
        <p:txBody>
          <a:bodyPr/>
          <a:lstStyle/>
          <a:p>
            <a:r>
              <a:rPr lang="en-US" dirty="0"/>
              <a:t>First accurate merging of quantum mechanics and special relativity was done by Dirac</a:t>
            </a:r>
          </a:p>
          <a:p>
            <a:r>
              <a:rPr lang="en-US" dirty="0"/>
              <a:t>Gave an equation for a free electron</a:t>
            </a:r>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4377592"/>
            <a:ext cx="3987800" cy="787400"/>
          </a:xfrm>
          <a:prstGeom prst="rect">
            <a:avLst/>
          </a:prstGeom>
        </p:spPr>
      </p:pic>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139342"/>
            <a:ext cx="3987800" cy="787400"/>
          </a:xfrm>
          <a:prstGeom prst="rect">
            <a:avLst/>
          </a:prstGeom>
        </p:spPr>
      </p:pic>
      <p:pic>
        <p:nvPicPr>
          <p:cNvPr id="8" name="Picture 7"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0717" y="4424561"/>
            <a:ext cx="1663700" cy="622300"/>
          </a:xfrm>
          <a:prstGeom prst="rect">
            <a:avLst/>
          </a:prstGeom>
        </p:spPr>
      </p:pic>
      <p:pic>
        <p:nvPicPr>
          <p:cNvPr id="10" name="Picture 9"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0717" y="3192660"/>
            <a:ext cx="1765300" cy="622300"/>
          </a:xfrm>
          <a:prstGeom prst="rect">
            <a:avLst/>
          </a:prstGeom>
        </p:spPr>
      </p:pic>
      <p:pic>
        <p:nvPicPr>
          <p:cNvPr id="11" name="Picture 10"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2098" y="5428714"/>
            <a:ext cx="1435100" cy="622300"/>
          </a:xfrm>
          <a:prstGeom prst="rect">
            <a:avLst/>
          </a:prstGeom>
        </p:spPr>
      </p:pic>
      <p:pic>
        <p:nvPicPr>
          <p:cNvPr id="13" name="Picture 12"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2429" y="5428714"/>
            <a:ext cx="1587500" cy="622300"/>
          </a:xfrm>
          <a:prstGeom prst="rect">
            <a:avLst/>
          </a:prstGeom>
        </p:spPr>
      </p:pic>
      <p:pic>
        <p:nvPicPr>
          <p:cNvPr id="14" name="Picture 13"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12313" y="5428714"/>
            <a:ext cx="1612900" cy="622300"/>
          </a:xfrm>
          <a:prstGeom prst="rect">
            <a:avLst/>
          </a:prstGeom>
        </p:spPr>
      </p:pic>
      <p:sp>
        <p:nvSpPr>
          <p:cNvPr id="17" name="Slide Number Placeholder 16"/>
          <p:cNvSpPr>
            <a:spLocks noGrp="1"/>
          </p:cNvSpPr>
          <p:nvPr>
            <p:ph type="sldNum" sz="quarter" idx="12"/>
          </p:nvPr>
        </p:nvSpPr>
        <p:spPr/>
        <p:txBody>
          <a:bodyPr/>
          <a:lstStyle/>
          <a:p>
            <a:fld id="{38237106-F2ED-405E-BC33-CC3CF426205F}" type="slidenum">
              <a:rPr lang="en-US" smtClean="0"/>
              <a:pPr/>
              <a:t>2</a:t>
            </a:fld>
            <a:endParaRPr lang="en-US" dirty="0"/>
          </a:p>
        </p:txBody>
      </p:sp>
      <p:sp>
        <p:nvSpPr>
          <p:cNvPr id="18" name="Content Placeholder 2"/>
          <p:cNvSpPr txBox="1">
            <a:spLocks/>
          </p:cNvSpPr>
          <p:nvPr/>
        </p:nvSpPr>
        <p:spPr>
          <a:xfrm>
            <a:off x="6230241" y="3270742"/>
            <a:ext cx="4231552" cy="19007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dirty="0">
                <a:solidFill>
                  <a:schemeClr val="tx1"/>
                </a:solidFill>
                <a:latin typeface="+mn-lt"/>
              </a:rPr>
              <a:t>Negative energy electrons (positrons)</a:t>
            </a:r>
          </a:p>
          <a:p>
            <a:pPr marL="0" indent="0">
              <a:buNone/>
            </a:pPr>
            <a:endParaRPr lang="en-US" dirty="0">
              <a:solidFill>
                <a:schemeClr val="tx1"/>
              </a:solidFill>
              <a:latin typeface="+mn-lt"/>
            </a:endParaRPr>
          </a:p>
          <a:p>
            <a:pPr marL="0" indent="0">
              <a:buNone/>
            </a:pPr>
            <a:r>
              <a:rPr lang="en-US" dirty="0">
                <a:solidFill>
                  <a:schemeClr val="tx1"/>
                </a:solidFill>
                <a:latin typeface="+mn-lt"/>
              </a:rPr>
              <a:t>Positive energy electrons (electrons)</a:t>
            </a:r>
          </a:p>
          <a:p>
            <a:pPr marL="0" indent="0">
              <a:buNone/>
            </a:pPr>
            <a:endParaRPr lang="en-US" dirty="0">
              <a:solidFill>
                <a:schemeClr val="tx1"/>
              </a:solidFill>
              <a:latin typeface="+mn-lt"/>
            </a:endParaRPr>
          </a:p>
        </p:txBody>
      </p:sp>
      <p:pic>
        <p:nvPicPr>
          <p:cNvPr id="19" name="Picture 18"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70993" y="5124450"/>
            <a:ext cx="2590800" cy="1231900"/>
          </a:xfrm>
          <a:prstGeom prst="rect">
            <a:avLst/>
          </a:prstGeom>
        </p:spPr>
      </p:pic>
      <p:pic>
        <p:nvPicPr>
          <p:cNvPr id="15" name="Picture 14"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16950" y="3555426"/>
            <a:ext cx="1181100" cy="1231900"/>
          </a:xfrm>
          <a:prstGeom prst="rect">
            <a:avLst/>
          </a:prstGeom>
        </p:spPr>
      </p:pic>
    </p:spTree>
    <p:extLst>
      <p:ext uri="{BB962C8B-B14F-4D97-AF65-F5344CB8AC3E}">
        <p14:creationId xmlns:p14="http://schemas.microsoft.com/office/powerpoint/2010/main" val="390298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6545-F143-5740-BBDD-BC733D1F4307}"/>
              </a:ext>
            </a:extLst>
          </p:cNvPr>
          <p:cNvSpPr>
            <a:spLocks noGrp="1"/>
          </p:cNvSpPr>
          <p:nvPr>
            <p:ph type="title"/>
          </p:nvPr>
        </p:nvSpPr>
        <p:spPr/>
        <p:txBody>
          <a:bodyPr/>
          <a:lstStyle/>
          <a:p>
            <a:r>
              <a:rPr lang="en-US" dirty="0"/>
              <a:t>Relativistic Two-Electron Integrals</a:t>
            </a:r>
          </a:p>
        </p:txBody>
      </p:sp>
      <p:sp>
        <p:nvSpPr>
          <p:cNvPr id="4" name="Slide Number Placeholder 3">
            <a:extLst>
              <a:ext uri="{FF2B5EF4-FFF2-40B4-BE49-F238E27FC236}">
                <a16:creationId xmlns:a16="http://schemas.microsoft.com/office/drawing/2014/main" id="{1F5CA9B0-1415-B248-A36C-D4E5A4799819}"/>
              </a:ext>
            </a:extLst>
          </p:cNvPr>
          <p:cNvSpPr>
            <a:spLocks noGrp="1"/>
          </p:cNvSpPr>
          <p:nvPr>
            <p:ph type="sldNum" sz="quarter" idx="12"/>
          </p:nvPr>
        </p:nvSpPr>
        <p:spPr/>
        <p:txBody>
          <a:bodyPr/>
          <a:lstStyle/>
          <a:p>
            <a:fld id="{2CC1335D-5C6A-0B42-9745-CD5AAF743FE7}" type="slidenum">
              <a:rPr lang="en-US" smtClean="0"/>
              <a:t>3</a:t>
            </a:fld>
            <a:endParaRPr lang="en-US"/>
          </a:p>
        </p:txBody>
      </p:sp>
      <p:pic>
        <p:nvPicPr>
          <p:cNvPr id="8" name="Picture 7">
            <a:extLst>
              <a:ext uri="{FF2B5EF4-FFF2-40B4-BE49-F238E27FC236}">
                <a16:creationId xmlns:a16="http://schemas.microsoft.com/office/drawing/2014/main" id="{554362BB-FD59-044D-831F-0CFFAD620642}"/>
              </a:ext>
            </a:extLst>
          </p:cNvPr>
          <p:cNvPicPr>
            <a:picLocks noChangeAspect="1"/>
          </p:cNvPicPr>
          <p:nvPr/>
        </p:nvPicPr>
        <p:blipFill>
          <a:blip r:embed="rId2"/>
          <a:stretch>
            <a:fillRect/>
          </a:stretch>
        </p:blipFill>
        <p:spPr>
          <a:xfrm>
            <a:off x="838200" y="2328069"/>
            <a:ext cx="6172200" cy="3390900"/>
          </a:xfrm>
          <a:prstGeom prst="rect">
            <a:avLst/>
          </a:prstGeom>
        </p:spPr>
      </p:pic>
      <p:pic>
        <p:nvPicPr>
          <p:cNvPr id="9" name="Picture 8">
            <a:extLst>
              <a:ext uri="{FF2B5EF4-FFF2-40B4-BE49-F238E27FC236}">
                <a16:creationId xmlns:a16="http://schemas.microsoft.com/office/drawing/2014/main" id="{CDE68D16-34E1-B24D-83F5-BAA9FB21C7E0}"/>
              </a:ext>
            </a:extLst>
          </p:cNvPr>
          <p:cNvPicPr>
            <a:picLocks noChangeAspect="1"/>
          </p:cNvPicPr>
          <p:nvPr/>
        </p:nvPicPr>
        <p:blipFill>
          <a:blip r:embed="rId3"/>
          <a:stretch>
            <a:fillRect/>
          </a:stretch>
        </p:blipFill>
        <p:spPr>
          <a:xfrm>
            <a:off x="7676800" y="3016670"/>
            <a:ext cx="1346200" cy="203200"/>
          </a:xfrm>
          <a:prstGeom prst="rect">
            <a:avLst/>
          </a:prstGeom>
        </p:spPr>
      </p:pic>
      <p:sp>
        <p:nvSpPr>
          <p:cNvPr id="10" name="TextBox 9">
            <a:extLst>
              <a:ext uri="{FF2B5EF4-FFF2-40B4-BE49-F238E27FC236}">
                <a16:creationId xmlns:a16="http://schemas.microsoft.com/office/drawing/2014/main" id="{4AE96BE0-4210-0649-8D88-BF0669B9A6E9}"/>
              </a:ext>
            </a:extLst>
          </p:cNvPr>
          <p:cNvSpPr txBox="1"/>
          <p:nvPr/>
        </p:nvSpPr>
        <p:spPr>
          <a:xfrm>
            <a:off x="9169266" y="2933604"/>
            <a:ext cx="1829925" cy="369332"/>
          </a:xfrm>
          <a:prstGeom prst="rect">
            <a:avLst/>
          </a:prstGeom>
          <a:noFill/>
        </p:spPr>
        <p:txBody>
          <a:bodyPr wrap="none" rtlCol="0">
            <a:spAutoFit/>
          </a:bodyPr>
          <a:lstStyle/>
          <a:p>
            <a:r>
              <a:rPr lang="en-US" dirty="0"/>
              <a:t>Spinor symmetry</a:t>
            </a:r>
          </a:p>
        </p:txBody>
      </p:sp>
      <p:pic>
        <p:nvPicPr>
          <p:cNvPr id="11" name="Picture 10">
            <a:extLst>
              <a:ext uri="{FF2B5EF4-FFF2-40B4-BE49-F238E27FC236}">
                <a16:creationId xmlns:a16="http://schemas.microsoft.com/office/drawing/2014/main" id="{77980892-F1A5-464D-AE0D-26A26EBED616}"/>
              </a:ext>
            </a:extLst>
          </p:cNvPr>
          <p:cNvPicPr>
            <a:picLocks noChangeAspect="1"/>
          </p:cNvPicPr>
          <p:nvPr/>
        </p:nvPicPr>
        <p:blipFill>
          <a:blip r:embed="rId4"/>
          <a:stretch>
            <a:fillRect/>
          </a:stretch>
        </p:blipFill>
        <p:spPr>
          <a:xfrm>
            <a:off x="7486300" y="3480626"/>
            <a:ext cx="1727200" cy="203200"/>
          </a:xfrm>
          <a:prstGeom prst="rect">
            <a:avLst/>
          </a:prstGeom>
        </p:spPr>
      </p:pic>
      <p:sp>
        <p:nvSpPr>
          <p:cNvPr id="12" name="TextBox 11">
            <a:extLst>
              <a:ext uri="{FF2B5EF4-FFF2-40B4-BE49-F238E27FC236}">
                <a16:creationId xmlns:a16="http://schemas.microsoft.com/office/drawing/2014/main" id="{D9919C49-644D-D84E-AA06-E39E8D6B47A3}"/>
              </a:ext>
            </a:extLst>
          </p:cNvPr>
          <p:cNvSpPr txBox="1"/>
          <p:nvPr/>
        </p:nvSpPr>
        <p:spPr>
          <a:xfrm>
            <a:off x="9169266" y="3364021"/>
            <a:ext cx="1580882" cy="369332"/>
          </a:xfrm>
          <a:prstGeom prst="rect">
            <a:avLst/>
          </a:prstGeom>
          <a:noFill/>
        </p:spPr>
        <p:txBody>
          <a:bodyPr wrap="none" rtlCol="0">
            <a:spAutoFit/>
          </a:bodyPr>
          <a:lstStyle/>
          <a:p>
            <a:r>
              <a:rPr lang="en-US" dirty="0"/>
              <a:t>Basis functions</a:t>
            </a:r>
          </a:p>
        </p:txBody>
      </p:sp>
      <p:pic>
        <p:nvPicPr>
          <p:cNvPr id="13" name="Picture 12">
            <a:extLst>
              <a:ext uri="{FF2B5EF4-FFF2-40B4-BE49-F238E27FC236}">
                <a16:creationId xmlns:a16="http://schemas.microsoft.com/office/drawing/2014/main" id="{592E4D84-945C-4943-A662-21EF3F5ECE3A}"/>
              </a:ext>
            </a:extLst>
          </p:cNvPr>
          <p:cNvPicPr>
            <a:picLocks noChangeAspect="1"/>
          </p:cNvPicPr>
          <p:nvPr/>
        </p:nvPicPr>
        <p:blipFill>
          <a:blip r:embed="rId5"/>
          <a:stretch>
            <a:fillRect/>
          </a:stretch>
        </p:blipFill>
        <p:spPr>
          <a:xfrm>
            <a:off x="7493089" y="3944583"/>
            <a:ext cx="101600" cy="152400"/>
          </a:xfrm>
          <a:prstGeom prst="rect">
            <a:avLst/>
          </a:prstGeom>
        </p:spPr>
      </p:pic>
      <p:sp>
        <p:nvSpPr>
          <p:cNvPr id="14" name="TextBox 13">
            <a:extLst>
              <a:ext uri="{FF2B5EF4-FFF2-40B4-BE49-F238E27FC236}">
                <a16:creationId xmlns:a16="http://schemas.microsoft.com/office/drawing/2014/main" id="{47208284-C0C3-234D-8493-06817B727C3B}"/>
              </a:ext>
            </a:extLst>
          </p:cNvPr>
          <p:cNvSpPr txBox="1"/>
          <p:nvPr/>
        </p:nvSpPr>
        <p:spPr>
          <a:xfrm>
            <a:off x="9169266" y="3794438"/>
            <a:ext cx="2104038" cy="646331"/>
          </a:xfrm>
          <a:prstGeom prst="rect">
            <a:avLst/>
          </a:prstGeom>
          <a:noFill/>
        </p:spPr>
        <p:txBody>
          <a:bodyPr wrap="none" rtlCol="0">
            <a:spAutoFit/>
          </a:bodyPr>
          <a:lstStyle/>
          <a:p>
            <a:r>
              <a:rPr lang="en-US" dirty="0"/>
              <a:t>Function returning 2</a:t>
            </a:r>
          </a:p>
          <a:p>
            <a:r>
              <a:rPr lang="en-US" dirty="0"/>
              <a:t>integers  </a:t>
            </a:r>
          </a:p>
        </p:txBody>
      </p:sp>
      <p:pic>
        <p:nvPicPr>
          <p:cNvPr id="15" name="Picture 14">
            <a:extLst>
              <a:ext uri="{FF2B5EF4-FFF2-40B4-BE49-F238E27FC236}">
                <a16:creationId xmlns:a16="http://schemas.microsoft.com/office/drawing/2014/main" id="{B6403D72-5ED9-A84D-BE8E-404561920ADF}"/>
              </a:ext>
            </a:extLst>
          </p:cNvPr>
          <p:cNvPicPr>
            <a:picLocks noChangeAspect="1"/>
          </p:cNvPicPr>
          <p:nvPr/>
        </p:nvPicPr>
        <p:blipFill>
          <a:blip r:embed="rId6"/>
          <a:stretch>
            <a:fillRect/>
          </a:stretch>
        </p:blipFill>
        <p:spPr>
          <a:xfrm>
            <a:off x="7474039" y="4615820"/>
            <a:ext cx="139700" cy="152400"/>
          </a:xfrm>
          <a:prstGeom prst="rect">
            <a:avLst/>
          </a:prstGeom>
        </p:spPr>
      </p:pic>
      <p:sp>
        <p:nvSpPr>
          <p:cNvPr id="17" name="TextBox 16">
            <a:extLst>
              <a:ext uri="{FF2B5EF4-FFF2-40B4-BE49-F238E27FC236}">
                <a16:creationId xmlns:a16="http://schemas.microsoft.com/office/drawing/2014/main" id="{D465AFD2-693D-344C-B27A-832FD89517D6}"/>
              </a:ext>
            </a:extLst>
          </p:cNvPr>
          <p:cNvSpPr txBox="1"/>
          <p:nvPr/>
        </p:nvSpPr>
        <p:spPr>
          <a:xfrm>
            <a:off x="9169266" y="4507354"/>
            <a:ext cx="1877950" cy="369332"/>
          </a:xfrm>
          <a:prstGeom prst="rect">
            <a:avLst/>
          </a:prstGeom>
          <a:noFill/>
        </p:spPr>
        <p:txBody>
          <a:bodyPr wrap="none" rtlCol="0">
            <a:spAutoFit/>
          </a:bodyPr>
          <a:lstStyle/>
          <a:p>
            <a:r>
              <a:rPr lang="en-US" dirty="0"/>
              <a:t>Large component</a:t>
            </a:r>
          </a:p>
        </p:txBody>
      </p:sp>
      <p:pic>
        <p:nvPicPr>
          <p:cNvPr id="18" name="Picture 17">
            <a:extLst>
              <a:ext uri="{FF2B5EF4-FFF2-40B4-BE49-F238E27FC236}">
                <a16:creationId xmlns:a16="http://schemas.microsoft.com/office/drawing/2014/main" id="{A14A52B1-9DC4-BA4B-BC60-DAF029F287F7}"/>
              </a:ext>
            </a:extLst>
          </p:cNvPr>
          <p:cNvPicPr>
            <a:picLocks noChangeAspect="1"/>
          </p:cNvPicPr>
          <p:nvPr/>
        </p:nvPicPr>
        <p:blipFill>
          <a:blip r:embed="rId7"/>
          <a:stretch>
            <a:fillRect/>
          </a:stretch>
        </p:blipFill>
        <p:spPr>
          <a:xfrm>
            <a:off x="7486300" y="5028977"/>
            <a:ext cx="139700" cy="177800"/>
          </a:xfrm>
          <a:prstGeom prst="rect">
            <a:avLst/>
          </a:prstGeom>
        </p:spPr>
      </p:pic>
      <p:sp>
        <p:nvSpPr>
          <p:cNvPr id="19" name="TextBox 18">
            <a:extLst>
              <a:ext uri="{FF2B5EF4-FFF2-40B4-BE49-F238E27FC236}">
                <a16:creationId xmlns:a16="http://schemas.microsoft.com/office/drawing/2014/main" id="{732C01D5-F738-9241-91DF-E139006131A1}"/>
              </a:ext>
            </a:extLst>
          </p:cNvPr>
          <p:cNvSpPr txBox="1"/>
          <p:nvPr/>
        </p:nvSpPr>
        <p:spPr>
          <a:xfrm>
            <a:off x="9164126" y="4932271"/>
            <a:ext cx="1823704" cy="369332"/>
          </a:xfrm>
          <a:prstGeom prst="rect">
            <a:avLst/>
          </a:prstGeom>
          <a:noFill/>
        </p:spPr>
        <p:txBody>
          <a:bodyPr wrap="none" rtlCol="0">
            <a:spAutoFit/>
          </a:bodyPr>
          <a:lstStyle/>
          <a:p>
            <a:r>
              <a:rPr lang="en-US" dirty="0"/>
              <a:t>Small component</a:t>
            </a:r>
          </a:p>
        </p:txBody>
      </p:sp>
    </p:spTree>
    <p:extLst>
      <p:ext uri="{BB962C8B-B14F-4D97-AF65-F5344CB8AC3E}">
        <p14:creationId xmlns:p14="http://schemas.microsoft.com/office/powerpoint/2010/main" val="374930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Architecture: Threads, Warps, Blocks, and Grid</a:t>
            </a:r>
          </a:p>
        </p:txBody>
      </p:sp>
      <p:sp>
        <p:nvSpPr>
          <p:cNvPr id="4" name="Slide Number Placeholder 3"/>
          <p:cNvSpPr>
            <a:spLocks noGrp="1"/>
          </p:cNvSpPr>
          <p:nvPr>
            <p:ph type="sldNum" sz="quarter" idx="12"/>
          </p:nvPr>
        </p:nvSpPr>
        <p:spPr/>
        <p:txBody>
          <a:bodyPr/>
          <a:lstStyle/>
          <a:p>
            <a:fld id="{2CC1335D-5C6A-0B42-9745-CD5AAF743FE7}"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7788"/>
            <a:ext cx="3904127" cy="5143687"/>
          </a:xfrm>
          <a:prstGeom prst="rect">
            <a:avLst/>
          </a:prstGeom>
        </p:spPr>
      </p:pic>
      <p:sp>
        <p:nvSpPr>
          <p:cNvPr id="6" name="TextBox 5"/>
          <p:cNvSpPr txBox="1"/>
          <p:nvPr/>
        </p:nvSpPr>
        <p:spPr>
          <a:xfrm>
            <a:off x="5513294" y="1690688"/>
            <a:ext cx="6194612" cy="646331"/>
          </a:xfrm>
          <a:prstGeom prst="rect">
            <a:avLst/>
          </a:prstGeom>
          <a:noFill/>
        </p:spPr>
        <p:txBody>
          <a:bodyPr wrap="square" rtlCol="0">
            <a:spAutoFit/>
          </a:bodyPr>
          <a:lstStyle/>
          <a:p>
            <a:r>
              <a:rPr lang="en-US" dirty="0"/>
              <a:t>Thread: The simplest unit of computation in CUDA. Threads are what actually perform the instructions in the code.</a:t>
            </a:r>
          </a:p>
        </p:txBody>
      </p:sp>
      <p:sp>
        <p:nvSpPr>
          <p:cNvPr id="7" name="Rectangle 6"/>
          <p:cNvSpPr/>
          <p:nvPr/>
        </p:nvSpPr>
        <p:spPr>
          <a:xfrm>
            <a:off x="4308088" y="2118732"/>
            <a:ext cx="211873" cy="21828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3"/>
          </p:cNvCxnSpPr>
          <p:nvPr/>
        </p:nvCxnSpPr>
        <p:spPr>
          <a:xfrm flipV="1">
            <a:off x="4519961" y="1863280"/>
            <a:ext cx="1048989" cy="3645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13294" y="2337019"/>
            <a:ext cx="6194612" cy="923330"/>
          </a:xfrm>
          <a:prstGeom prst="rect">
            <a:avLst/>
          </a:prstGeom>
          <a:noFill/>
        </p:spPr>
        <p:txBody>
          <a:bodyPr wrap="square" rtlCol="0">
            <a:spAutoFit/>
          </a:bodyPr>
          <a:lstStyle/>
          <a:p>
            <a:r>
              <a:rPr lang="en-US" dirty="0"/>
              <a:t>Warp: A collection of 32 threads. All threads in a warp execute in lockstep. Not directly accessible in code, but it is fundamental to understand in order to maximize performance.</a:t>
            </a:r>
          </a:p>
        </p:txBody>
      </p:sp>
      <p:sp>
        <p:nvSpPr>
          <p:cNvPr id="11" name="Rectangle 10"/>
          <p:cNvSpPr/>
          <p:nvPr/>
        </p:nvSpPr>
        <p:spPr>
          <a:xfrm>
            <a:off x="2926963" y="2128257"/>
            <a:ext cx="1592998" cy="799093"/>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19960" y="2470602"/>
            <a:ext cx="10489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13294" y="3371151"/>
            <a:ext cx="6194612" cy="1754326"/>
          </a:xfrm>
          <a:prstGeom prst="rect">
            <a:avLst/>
          </a:prstGeom>
          <a:noFill/>
        </p:spPr>
        <p:txBody>
          <a:bodyPr wrap="square" rtlCol="0">
            <a:spAutoFit/>
          </a:bodyPr>
          <a:lstStyle/>
          <a:p>
            <a:r>
              <a:rPr lang="en-US" dirty="0"/>
              <a:t>Block: A collection of an arbitrary number of threads. The exact number can be specified in code. Blocks can have up to three dimensions, which provide the </a:t>
            </a:r>
            <a:r>
              <a:rPr lang="en-US" dirty="0" err="1"/>
              <a:t>threadIdx.x</a:t>
            </a:r>
            <a:r>
              <a:rPr lang="en-US" dirty="0"/>
              <a:t>, </a:t>
            </a:r>
            <a:r>
              <a:rPr lang="en-US" dirty="0" err="1"/>
              <a:t>threadIdx.y</a:t>
            </a:r>
            <a:r>
              <a:rPr lang="en-US" dirty="0"/>
              <a:t>, </a:t>
            </a:r>
            <a:r>
              <a:rPr lang="en-US" dirty="0" err="1"/>
              <a:t>threadIdx.z</a:t>
            </a:r>
            <a:r>
              <a:rPr lang="en-US" dirty="0"/>
              <a:t>, </a:t>
            </a:r>
            <a:r>
              <a:rPr lang="en-US" dirty="0" err="1"/>
              <a:t>blockDim.x</a:t>
            </a:r>
            <a:r>
              <a:rPr lang="en-US" dirty="0"/>
              <a:t>, </a:t>
            </a:r>
            <a:r>
              <a:rPr lang="en-US" dirty="0" err="1"/>
              <a:t>blockDim.y</a:t>
            </a:r>
            <a:r>
              <a:rPr lang="en-US" dirty="0"/>
              <a:t>, and </a:t>
            </a:r>
            <a:r>
              <a:rPr lang="en-US" dirty="0" err="1"/>
              <a:t>blockDim.z</a:t>
            </a:r>
            <a:r>
              <a:rPr lang="en-US" dirty="0"/>
              <a:t> variables. The block in this image is a 8 x 4 block (one warp) of threads. A block can have 1024 threads at most.</a:t>
            </a:r>
          </a:p>
        </p:txBody>
      </p:sp>
      <p:sp>
        <p:nvSpPr>
          <p:cNvPr id="15" name="Rectangle 14"/>
          <p:cNvSpPr/>
          <p:nvPr/>
        </p:nvSpPr>
        <p:spPr>
          <a:xfrm>
            <a:off x="2888085" y="1762808"/>
            <a:ext cx="1674584" cy="166152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4562669" y="2571683"/>
            <a:ext cx="1006281" cy="9972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13294" y="5236279"/>
            <a:ext cx="6194612" cy="1477328"/>
          </a:xfrm>
          <a:prstGeom prst="rect">
            <a:avLst/>
          </a:prstGeom>
          <a:noFill/>
        </p:spPr>
        <p:txBody>
          <a:bodyPr wrap="square" rtlCol="0">
            <a:spAutoFit/>
          </a:bodyPr>
          <a:lstStyle/>
          <a:p>
            <a:r>
              <a:rPr lang="en-US" dirty="0"/>
              <a:t>Grid: A collection of an arbitrary number of blocks. The exact number can be specified in code. Grids can have up to three dimensions, which provide the </a:t>
            </a:r>
            <a:r>
              <a:rPr lang="en-US" dirty="0" err="1"/>
              <a:t>blockIdx.x</a:t>
            </a:r>
            <a:r>
              <a:rPr lang="en-US" dirty="0"/>
              <a:t>, </a:t>
            </a:r>
            <a:r>
              <a:rPr lang="en-US" dirty="0" err="1"/>
              <a:t>blockIdx.y</a:t>
            </a:r>
            <a:r>
              <a:rPr lang="en-US" dirty="0"/>
              <a:t>, </a:t>
            </a:r>
            <a:r>
              <a:rPr lang="en-US" dirty="0" err="1"/>
              <a:t>blockIdx.z</a:t>
            </a:r>
            <a:r>
              <a:rPr lang="en-US" dirty="0"/>
              <a:t>, </a:t>
            </a:r>
            <a:r>
              <a:rPr lang="en-US" dirty="0" err="1"/>
              <a:t>gridDim.x</a:t>
            </a:r>
            <a:r>
              <a:rPr lang="en-US" dirty="0"/>
              <a:t>, </a:t>
            </a:r>
            <a:r>
              <a:rPr lang="en-US" dirty="0" err="1"/>
              <a:t>gridDim.y</a:t>
            </a:r>
            <a:r>
              <a:rPr lang="en-US" dirty="0"/>
              <a:t>, and </a:t>
            </a:r>
            <a:r>
              <a:rPr lang="en-US" dirty="0" err="1"/>
              <a:t>gridDim.z</a:t>
            </a:r>
            <a:r>
              <a:rPr lang="en-US" dirty="0"/>
              <a:t> variables. The grid in this image is a 2 x 2 grid of blocks. </a:t>
            </a:r>
          </a:p>
        </p:txBody>
      </p:sp>
      <p:sp>
        <p:nvSpPr>
          <p:cNvPr id="21" name="Rectangle 20"/>
          <p:cNvSpPr/>
          <p:nvPr/>
        </p:nvSpPr>
        <p:spPr>
          <a:xfrm>
            <a:off x="921017" y="1660513"/>
            <a:ext cx="3734110" cy="498966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4652498" y="4109815"/>
            <a:ext cx="916452" cy="1339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60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5"/>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7" grpId="1" animBg="1"/>
      <p:bldP spid="10" grpId="0"/>
      <p:bldP spid="11" grpId="0" animBg="1"/>
      <p:bldP spid="11" grpId="1" animBg="1"/>
      <p:bldP spid="14" grpId="0"/>
      <p:bldP spid="15" grpId="0" animBg="1"/>
      <p:bldP spid="15" grpId="1" animBg="1"/>
      <p:bldP spid="19"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Architecture: Streaming Multiprocessor Memory Resources</a:t>
            </a:r>
          </a:p>
        </p:txBody>
      </p:sp>
      <p:sp>
        <p:nvSpPr>
          <p:cNvPr id="4" name="Slide Number Placeholder 3"/>
          <p:cNvSpPr>
            <a:spLocks noGrp="1"/>
          </p:cNvSpPr>
          <p:nvPr>
            <p:ph type="sldNum" sz="quarter" idx="12"/>
          </p:nvPr>
        </p:nvSpPr>
        <p:spPr/>
        <p:txBody>
          <a:bodyPr/>
          <a:lstStyle/>
          <a:p>
            <a:fld id="{2CC1335D-5C6A-0B42-9745-CD5AAF743FE7}" type="slidenum">
              <a:rPr lang="en-US" smtClean="0"/>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7788"/>
            <a:ext cx="3904127" cy="5143687"/>
          </a:xfrm>
          <a:prstGeom prst="rect">
            <a:avLst/>
          </a:prstGeom>
        </p:spPr>
      </p:pic>
      <p:sp>
        <p:nvSpPr>
          <p:cNvPr id="3" name="TextBox 2"/>
          <p:cNvSpPr txBox="1"/>
          <p:nvPr/>
        </p:nvSpPr>
        <p:spPr>
          <a:xfrm>
            <a:off x="4812145" y="1577788"/>
            <a:ext cx="6541655" cy="1477328"/>
          </a:xfrm>
          <a:prstGeom prst="rect">
            <a:avLst/>
          </a:prstGeom>
          <a:noFill/>
        </p:spPr>
        <p:txBody>
          <a:bodyPr wrap="square" rtlCol="0">
            <a:spAutoFit/>
          </a:bodyPr>
          <a:lstStyle/>
          <a:p>
            <a:r>
              <a:rPr lang="en-US" dirty="0"/>
              <a:t>Streaming Multiprocessor (SM): Except for global memory, all GPU resources are local to a SM. The number of SMs per GPU depends on hardware generation. SMs can run at most 48 warps (1536 threads), or at most 8 blocks. Blocks cannot be divided between SMs.</a:t>
            </a:r>
          </a:p>
        </p:txBody>
      </p:sp>
      <p:sp>
        <p:nvSpPr>
          <p:cNvPr id="18" name="Rectangle 17"/>
          <p:cNvSpPr/>
          <p:nvPr/>
        </p:nvSpPr>
        <p:spPr>
          <a:xfrm>
            <a:off x="921017" y="1660513"/>
            <a:ext cx="3724874" cy="366886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V="1">
            <a:off x="4645891" y="1773382"/>
            <a:ext cx="240145" cy="15794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12144" y="2954972"/>
            <a:ext cx="6541655" cy="1477328"/>
          </a:xfrm>
          <a:prstGeom prst="rect">
            <a:avLst/>
          </a:prstGeom>
          <a:noFill/>
        </p:spPr>
        <p:txBody>
          <a:bodyPr wrap="square" rtlCol="0">
            <a:spAutoFit/>
          </a:bodyPr>
          <a:lstStyle/>
          <a:p>
            <a:r>
              <a:rPr lang="en-US" dirty="0"/>
              <a:t>Register Memory: Local to a specific thread. Fastest memory available, but also the least plentiful. The total amount of registers on an SM is shared equally across all threads running on the SM so the registers needed per thread contributes to the maximum number of threads that can run at once.</a:t>
            </a:r>
          </a:p>
        </p:txBody>
      </p:sp>
      <p:sp>
        <p:nvSpPr>
          <p:cNvPr id="25" name="Rectangle 24"/>
          <p:cNvSpPr/>
          <p:nvPr/>
        </p:nvSpPr>
        <p:spPr>
          <a:xfrm>
            <a:off x="4317999" y="2851150"/>
            <a:ext cx="203201" cy="9804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5" idx="3"/>
          </p:cNvCxnSpPr>
          <p:nvPr/>
        </p:nvCxnSpPr>
        <p:spPr>
          <a:xfrm>
            <a:off x="4521200" y="2900175"/>
            <a:ext cx="364836" cy="2376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12144" y="4486088"/>
            <a:ext cx="6541655" cy="1754326"/>
          </a:xfrm>
          <a:prstGeom prst="rect">
            <a:avLst/>
          </a:prstGeom>
          <a:noFill/>
        </p:spPr>
        <p:txBody>
          <a:bodyPr wrap="square" rtlCol="0">
            <a:spAutoFit/>
          </a:bodyPr>
          <a:lstStyle/>
          <a:p>
            <a:r>
              <a:rPr lang="en-US" dirty="0"/>
              <a:t>Shared </a:t>
            </a:r>
            <a:r>
              <a:rPr lang="en-US" dirty="0" err="1"/>
              <a:t>emory</a:t>
            </a:r>
            <a:r>
              <a:rPr lang="en-US" dirty="0"/>
              <a:t>: Local to a specific block. Slower than register memory, but more of it is available. The total amount of shared memory available is shared equally across all blocks running on the SM so the amount of shared memory needed per block contributes to the maximum number of threads that can run at once. Analogous to RAM in normal computing.</a:t>
            </a:r>
          </a:p>
        </p:txBody>
      </p:sp>
      <p:sp>
        <p:nvSpPr>
          <p:cNvPr id="31" name="Rectangle 30"/>
          <p:cNvSpPr/>
          <p:nvPr/>
        </p:nvSpPr>
        <p:spPr>
          <a:xfrm>
            <a:off x="3040215" y="3009756"/>
            <a:ext cx="1370148" cy="41693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4419599" y="3401825"/>
            <a:ext cx="456928" cy="12681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86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1" animBg="1"/>
      <p:bldP spid="18" grpId="2" animBg="1"/>
      <p:bldP spid="24" grpId="1"/>
      <p:bldP spid="25" grpId="0" animBg="1"/>
      <p:bldP spid="25" grpId="1" animBg="1"/>
      <p:bldP spid="30" grpId="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Architecture: Global Memory</a:t>
            </a:r>
          </a:p>
        </p:txBody>
      </p:sp>
      <p:sp>
        <p:nvSpPr>
          <p:cNvPr id="4" name="Slide Number Placeholder 3"/>
          <p:cNvSpPr>
            <a:spLocks noGrp="1"/>
          </p:cNvSpPr>
          <p:nvPr>
            <p:ph type="sldNum" sz="quarter" idx="12"/>
          </p:nvPr>
        </p:nvSpPr>
        <p:spPr/>
        <p:txBody>
          <a:bodyPr/>
          <a:lstStyle/>
          <a:p>
            <a:fld id="{2CC1335D-5C6A-0B42-9745-CD5AAF743FE7}" type="slidenum">
              <a:rPr lang="en-US" smtClean="0"/>
              <a:t>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7788"/>
            <a:ext cx="3904127" cy="5143687"/>
          </a:xfrm>
          <a:prstGeom prst="rect">
            <a:avLst/>
          </a:prstGeom>
        </p:spPr>
      </p:pic>
      <p:sp>
        <p:nvSpPr>
          <p:cNvPr id="6" name="TextBox 5"/>
          <p:cNvSpPr txBox="1"/>
          <p:nvPr/>
        </p:nvSpPr>
        <p:spPr>
          <a:xfrm>
            <a:off x="4830619" y="1819564"/>
            <a:ext cx="7112000" cy="1200329"/>
          </a:xfrm>
          <a:prstGeom prst="rect">
            <a:avLst/>
          </a:prstGeom>
          <a:noFill/>
        </p:spPr>
        <p:txBody>
          <a:bodyPr wrap="square" rtlCol="0">
            <a:spAutoFit/>
          </a:bodyPr>
          <a:lstStyle/>
          <a:p>
            <a:r>
              <a:rPr lang="en-US" dirty="0"/>
              <a:t>Global Memory: Available to all threads on a GPU. The slowest memory type available, but also the most plentiful. Analogous to hard drive space in normal computing. Data should be stored contiguously in order to minimize the performance hit from using it. </a:t>
            </a:r>
          </a:p>
        </p:txBody>
      </p:sp>
      <p:sp>
        <p:nvSpPr>
          <p:cNvPr id="7" name="Rectangle 6"/>
          <p:cNvSpPr/>
          <p:nvPr/>
        </p:nvSpPr>
        <p:spPr>
          <a:xfrm>
            <a:off x="1219200" y="5357091"/>
            <a:ext cx="3112655" cy="136438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1"/>
          </p:cNvCxnSpPr>
          <p:nvPr/>
        </p:nvCxnSpPr>
        <p:spPr>
          <a:xfrm flipH="1">
            <a:off x="4331855" y="2419729"/>
            <a:ext cx="498764" cy="34823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0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 Example</a:t>
            </a:r>
          </a:p>
        </p:txBody>
      </p:sp>
      <p:sp>
        <p:nvSpPr>
          <p:cNvPr id="4" name="Slide Number Placeholder 3"/>
          <p:cNvSpPr>
            <a:spLocks noGrp="1"/>
          </p:cNvSpPr>
          <p:nvPr>
            <p:ph type="sldNum" sz="quarter" idx="12"/>
          </p:nvPr>
        </p:nvSpPr>
        <p:spPr/>
        <p:txBody>
          <a:bodyPr/>
          <a:lstStyle/>
          <a:p>
            <a:fld id="{2CC1335D-5C6A-0B42-9745-CD5AAF743FE7}" type="slidenum">
              <a:rPr lang="en-US" smtClean="0"/>
              <a:t>7</a:t>
            </a:fld>
            <a:endParaRPr lang="en-US"/>
          </a:p>
        </p:txBody>
      </p:sp>
      <p:sp>
        <p:nvSpPr>
          <p:cNvPr id="8" name="TextBox 7"/>
          <p:cNvSpPr txBox="1"/>
          <p:nvPr/>
        </p:nvSpPr>
        <p:spPr>
          <a:xfrm>
            <a:off x="1837239" y="4442691"/>
            <a:ext cx="563419" cy="369332"/>
          </a:xfrm>
          <a:prstGeom prst="rect">
            <a:avLst/>
          </a:prstGeom>
          <a:noFill/>
        </p:spPr>
        <p:txBody>
          <a:bodyPr wrap="square" rtlCol="0">
            <a:spAutoFit/>
          </a:bodyPr>
          <a:lstStyle/>
          <a:p>
            <a:pPr algn="ctr"/>
            <a:r>
              <a:rPr lang="en-US"/>
              <a:t>A</a:t>
            </a:r>
          </a:p>
        </p:txBody>
      </p:sp>
      <p:sp>
        <p:nvSpPr>
          <p:cNvPr id="9" name="TextBox 8"/>
          <p:cNvSpPr txBox="1"/>
          <p:nvPr/>
        </p:nvSpPr>
        <p:spPr>
          <a:xfrm>
            <a:off x="5576879" y="4442691"/>
            <a:ext cx="563419" cy="369332"/>
          </a:xfrm>
          <a:prstGeom prst="rect">
            <a:avLst/>
          </a:prstGeom>
          <a:noFill/>
        </p:spPr>
        <p:txBody>
          <a:bodyPr wrap="square" rtlCol="0">
            <a:spAutoFit/>
          </a:bodyPr>
          <a:lstStyle/>
          <a:p>
            <a:pPr algn="ctr"/>
            <a:r>
              <a:rPr lang="en-US" dirty="0"/>
              <a:t>B</a:t>
            </a:r>
          </a:p>
        </p:txBody>
      </p:sp>
      <p:sp>
        <p:nvSpPr>
          <p:cNvPr id="10" name="TextBox 9"/>
          <p:cNvSpPr txBox="1"/>
          <p:nvPr/>
        </p:nvSpPr>
        <p:spPr>
          <a:xfrm>
            <a:off x="9282753" y="4442691"/>
            <a:ext cx="563419" cy="369332"/>
          </a:xfrm>
          <a:prstGeom prst="rect">
            <a:avLst/>
          </a:prstGeom>
          <a:noFill/>
        </p:spPr>
        <p:txBody>
          <a:bodyPr wrap="square" rtlCol="0">
            <a:spAutoFit/>
          </a:bodyPr>
          <a:lstStyle/>
          <a:p>
            <a:pPr algn="ctr"/>
            <a:r>
              <a:rPr lang="en-US" dirty="0"/>
              <a:t>C</a:t>
            </a:r>
          </a:p>
        </p:txBody>
      </p:sp>
      <p:sp>
        <p:nvSpPr>
          <p:cNvPr id="11" name="TextBox 10"/>
          <p:cNvSpPr txBox="1"/>
          <p:nvPr/>
        </p:nvSpPr>
        <p:spPr>
          <a:xfrm>
            <a:off x="3704897" y="2764042"/>
            <a:ext cx="563419" cy="369332"/>
          </a:xfrm>
          <a:prstGeom prst="rect">
            <a:avLst/>
          </a:prstGeom>
          <a:noFill/>
        </p:spPr>
        <p:txBody>
          <a:bodyPr wrap="square" rtlCol="0">
            <a:spAutoFit/>
          </a:bodyPr>
          <a:lstStyle/>
          <a:p>
            <a:pPr algn="ctr"/>
            <a:r>
              <a:rPr lang="en-US" dirty="0"/>
              <a:t>X</a:t>
            </a:r>
          </a:p>
        </p:txBody>
      </p:sp>
      <p:sp>
        <p:nvSpPr>
          <p:cNvPr id="12" name="TextBox 11"/>
          <p:cNvSpPr txBox="1"/>
          <p:nvPr/>
        </p:nvSpPr>
        <p:spPr>
          <a:xfrm>
            <a:off x="7440214" y="2764042"/>
            <a:ext cx="563419" cy="369332"/>
          </a:xfrm>
          <a:prstGeom prst="rect">
            <a:avLst/>
          </a:prstGeom>
          <a:noFill/>
        </p:spPr>
        <p:txBody>
          <a:bodyPr wrap="square" rtlCol="0">
            <a:spAutoFit/>
          </a:bodyPr>
          <a:lstStyle/>
          <a:p>
            <a:pPr algn="ctr"/>
            <a:r>
              <a:rPr lang="en-US" dirty="0"/>
              <a:t>=</a:t>
            </a:r>
          </a:p>
        </p:txBody>
      </p:sp>
      <p:sp>
        <p:nvSpPr>
          <p:cNvPr id="14" name="TextBox 13"/>
          <p:cNvSpPr txBox="1"/>
          <p:nvPr/>
        </p:nvSpPr>
        <p:spPr>
          <a:xfrm>
            <a:off x="1579419" y="5283200"/>
            <a:ext cx="9033163" cy="646331"/>
          </a:xfrm>
          <a:prstGeom prst="rect">
            <a:avLst/>
          </a:prstGeom>
          <a:noFill/>
        </p:spPr>
        <p:txBody>
          <a:bodyPr wrap="square" rtlCol="0">
            <a:spAutoFit/>
          </a:bodyPr>
          <a:lstStyle/>
          <a:p>
            <a:r>
              <a:rPr lang="en-US" dirty="0"/>
              <a:t>The matrices A, B, and C are stored in row-major order. So the rows of A and C can be read/written effectively. The columns of B cannot be read effectively.</a:t>
            </a:r>
          </a:p>
        </p:txBody>
      </p:sp>
      <p:pic>
        <p:nvPicPr>
          <p:cNvPr id="15" name="Picture 14"/>
          <p:cNvPicPr>
            <a:picLocks noChangeAspect="1"/>
          </p:cNvPicPr>
          <p:nvPr/>
        </p:nvPicPr>
        <p:blipFill>
          <a:blip r:embed="rId2"/>
          <a:stretch>
            <a:fillRect/>
          </a:stretch>
        </p:blipFill>
        <p:spPr>
          <a:xfrm>
            <a:off x="743527" y="1577108"/>
            <a:ext cx="2750841" cy="2743200"/>
          </a:xfrm>
          <a:prstGeom prst="rect">
            <a:avLst/>
          </a:prstGeom>
        </p:spPr>
      </p:pic>
      <p:pic>
        <p:nvPicPr>
          <p:cNvPr id="16" name="Picture 15"/>
          <p:cNvPicPr>
            <a:picLocks noChangeAspect="1"/>
          </p:cNvPicPr>
          <p:nvPr/>
        </p:nvPicPr>
        <p:blipFill>
          <a:blip r:embed="rId3"/>
          <a:stretch>
            <a:fillRect/>
          </a:stretch>
        </p:blipFill>
        <p:spPr>
          <a:xfrm>
            <a:off x="4483167" y="1577108"/>
            <a:ext cx="2750841" cy="2743200"/>
          </a:xfrm>
          <a:prstGeom prst="rect">
            <a:avLst/>
          </a:prstGeom>
        </p:spPr>
      </p:pic>
      <p:pic>
        <p:nvPicPr>
          <p:cNvPr id="17" name="Picture 16"/>
          <p:cNvPicPr>
            <a:picLocks noChangeAspect="1"/>
          </p:cNvPicPr>
          <p:nvPr/>
        </p:nvPicPr>
        <p:blipFill>
          <a:blip r:embed="rId4"/>
          <a:stretch>
            <a:fillRect/>
          </a:stretch>
        </p:blipFill>
        <p:spPr>
          <a:xfrm>
            <a:off x="8189041" y="1577108"/>
            <a:ext cx="2750841" cy="2743200"/>
          </a:xfrm>
          <a:prstGeom prst="rect">
            <a:avLst/>
          </a:prstGeom>
        </p:spPr>
      </p:pic>
    </p:spTree>
    <p:extLst>
      <p:ext uri="{BB962C8B-B14F-4D97-AF65-F5344CB8AC3E}">
        <p14:creationId xmlns:p14="http://schemas.microsoft.com/office/powerpoint/2010/main" val="11205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 Example</a:t>
            </a:r>
          </a:p>
        </p:txBody>
      </p:sp>
      <p:sp>
        <p:nvSpPr>
          <p:cNvPr id="4" name="Slide Number Placeholder 3"/>
          <p:cNvSpPr>
            <a:spLocks noGrp="1"/>
          </p:cNvSpPr>
          <p:nvPr>
            <p:ph type="sldNum" sz="quarter" idx="12"/>
          </p:nvPr>
        </p:nvSpPr>
        <p:spPr/>
        <p:txBody>
          <a:bodyPr/>
          <a:lstStyle/>
          <a:p>
            <a:fld id="{2CC1335D-5C6A-0B42-9745-CD5AAF743FE7}" type="slidenum">
              <a:rPr lang="en-US" smtClean="0"/>
              <a:t>8</a:t>
            </a:fld>
            <a:endParaRPr lang="en-US"/>
          </a:p>
        </p:txBody>
      </p:sp>
      <p:sp>
        <p:nvSpPr>
          <p:cNvPr id="11" name="TextBox 10"/>
          <p:cNvSpPr txBox="1"/>
          <p:nvPr/>
        </p:nvSpPr>
        <p:spPr>
          <a:xfrm>
            <a:off x="625971" y="6198617"/>
            <a:ext cx="1839768" cy="369332"/>
          </a:xfrm>
          <a:prstGeom prst="rect">
            <a:avLst/>
          </a:prstGeom>
          <a:noFill/>
        </p:spPr>
        <p:txBody>
          <a:bodyPr wrap="square" rtlCol="0">
            <a:spAutoFit/>
          </a:bodyPr>
          <a:lstStyle/>
          <a:p>
            <a:pPr algn="ctr"/>
            <a:r>
              <a:rPr lang="en-US" dirty="0"/>
              <a:t>Global Memory</a:t>
            </a:r>
          </a:p>
        </p:txBody>
      </p:sp>
      <p:pic>
        <p:nvPicPr>
          <p:cNvPr id="14" name="Picture 13"/>
          <p:cNvPicPr>
            <a:picLocks noChangeAspect="1"/>
          </p:cNvPicPr>
          <p:nvPr/>
        </p:nvPicPr>
        <p:blipFill>
          <a:blip r:embed="rId2"/>
          <a:stretch>
            <a:fillRect/>
          </a:stretch>
        </p:blipFill>
        <p:spPr>
          <a:xfrm>
            <a:off x="743527" y="1577108"/>
            <a:ext cx="1604658" cy="1600200"/>
          </a:xfrm>
          <a:prstGeom prst="rect">
            <a:avLst/>
          </a:prstGeom>
        </p:spPr>
      </p:pic>
      <p:pic>
        <p:nvPicPr>
          <p:cNvPr id="15" name="Picture 14"/>
          <p:cNvPicPr>
            <a:picLocks noChangeAspect="1"/>
          </p:cNvPicPr>
          <p:nvPr/>
        </p:nvPicPr>
        <p:blipFill>
          <a:blip r:embed="rId3"/>
          <a:stretch>
            <a:fillRect/>
          </a:stretch>
        </p:blipFill>
        <p:spPr>
          <a:xfrm>
            <a:off x="743527" y="3114436"/>
            <a:ext cx="1604658" cy="1600200"/>
          </a:xfrm>
          <a:prstGeom prst="rect">
            <a:avLst/>
          </a:prstGeom>
        </p:spPr>
      </p:pic>
      <p:pic>
        <p:nvPicPr>
          <p:cNvPr id="16" name="Picture 15"/>
          <p:cNvPicPr>
            <a:picLocks noChangeAspect="1"/>
          </p:cNvPicPr>
          <p:nvPr/>
        </p:nvPicPr>
        <p:blipFill>
          <a:blip r:embed="rId4"/>
          <a:stretch>
            <a:fillRect/>
          </a:stretch>
        </p:blipFill>
        <p:spPr>
          <a:xfrm>
            <a:off x="743527" y="4658114"/>
            <a:ext cx="1604657" cy="1600200"/>
          </a:xfrm>
          <a:prstGeom prst="rect">
            <a:avLst/>
          </a:prstGeom>
        </p:spPr>
      </p:pic>
      <p:sp>
        <p:nvSpPr>
          <p:cNvPr id="20" name="TextBox 19"/>
          <p:cNvSpPr txBox="1"/>
          <p:nvPr/>
        </p:nvSpPr>
        <p:spPr>
          <a:xfrm>
            <a:off x="4006982" y="6227343"/>
            <a:ext cx="1839768" cy="369332"/>
          </a:xfrm>
          <a:prstGeom prst="rect">
            <a:avLst/>
          </a:prstGeom>
          <a:noFill/>
        </p:spPr>
        <p:txBody>
          <a:bodyPr wrap="square" rtlCol="0">
            <a:spAutoFit/>
          </a:bodyPr>
          <a:lstStyle/>
          <a:p>
            <a:pPr algn="ctr"/>
            <a:r>
              <a:rPr lang="en-US" dirty="0"/>
              <a:t>Shared Memory</a:t>
            </a:r>
          </a:p>
        </p:txBody>
      </p:sp>
      <p:sp>
        <p:nvSpPr>
          <p:cNvPr id="23" name="TextBox 22"/>
          <p:cNvSpPr txBox="1"/>
          <p:nvPr/>
        </p:nvSpPr>
        <p:spPr>
          <a:xfrm>
            <a:off x="6087573" y="6198617"/>
            <a:ext cx="1839768" cy="369332"/>
          </a:xfrm>
          <a:prstGeom prst="rect">
            <a:avLst/>
          </a:prstGeom>
          <a:noFill/>
        </p:spPr>
        <p:txBody>
          <a:bodyPr wrap="square" rtlCol="0">
            <a:spAutoFit/>
          </a:bodyPr>
          <a:lstStyle/>
          <a:p>
            <a:pPr algn="ctr"/>
            <a:r>
              <a:rPr lang="en-US" dirty="0"/>
              <a:t>Register Memory</a:t>
            </a:r>
          </a:p>
        </p:txBody>
      </p:sp>
      <p:sp>
        <p:nvSpPr>
          <p:cNvPr id="29" name="Rectangle 28"/>
          <p:cNvSpPr/>
          <p:nvPr/>
        </p:nvSpPr>
        <p:spPr>
          <a:xfrm>
            <a:off x="762110" y="1592983"/>
            <a:ext cx="804672" cy="804672"/>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62110" y="4677461"/>
            <a:ext cx="804672" cy="804672"/>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62110" y="3130588"/>
            <a:ext cx="804672" cy="804672"/>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29" idx="3"/>
          </p:cNvCxnSpPr>
          <p:nvPr/>
        </p:nvCxnSpPr>
        <p:spPr>
          <a:xfrm>
            <a:off x="1566782" y="1995319"/>
            <a:ext cx="2959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566782" y="2816227"/>
            <a:ext cx="2959991" cy="684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5"/>
          <a:stretch>
            <a:fillRect/>
          </a:stretch>
        </p:blipFill>
        <p:spPr>
          <a:xfrm flipV="1">
            <a:off x="4524532" y="2377208"/>
            <a:ext cx="806913" cy="804672"/>
          </a:xfrm>
          <a:prstGeom prst="rect">
            <a:avLst/>
          </a:prstGeom>
        </p:spPr>
      </p:pic>
      <p:sp>
        <p:nvSpPr>
          <p:cNvPr id="40" name="Rectangle 39"/>
          <p:cNvSpPr/>
          <p:nvPr/>
        </p:nvSpPr>
        <p:spPr>
          <a:xfrm>
            <a:off x="4526772" y="2377209"/>
            <a:ext cx="45719" cy="8000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6"/>
          <a:stretch>
            <a:fillRect/>
          </a:stretch>
        </p:blipFill>
        <p:spPr>
          <a:xfrm>
            <a:off x="4524531" y="1584708"/>
            <a:ext cx="806913" cy="804672"/>
          </a:xfrm>
          <a:prstGeom prst="rect">
            <a:avLst/>
          </a:prstGeom>
        </p:spPr>
      </p:pic>
      <p:sp>
        <p:nvSpPr>
          <p:cNvPr id="39" name="Rectangle 38"/>
          <p:cNvSpPr/>
          <p:nvPr/>
        </p:nvSpPr>
        <p:spPr>
          <a:xfrm>
            <a:off x="4524530" y="1588265"/>
            <a:ext cx="804672" cy="4571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7"/>
          <a:stretch>
            <a:fillRect/>
          </a:stretch>
        </p:blipFill>
        <p:spPr>
          <a:xfrm>
            <a:off x="6604001" y="1572536"/>
            <a:ext cx="806913" cy="804672"/>
          </a:xfrm>
          <a:prstGeom prst="rect">
            <a:avLst/>
          </a:prstGeom>
        </p:spPr>
      </p:pic>
      <p:sp>
        <p:nvSpPr>
          <p:cNvPr id="45" name="Rectangle 44"/>
          <p:cNvSpPr/>
          <p:nvPr/>
        </p:nvSpPr>
        <p:spPr>
          <a:xfrm>
            <a:off x="6606242" y="1576412"/>
            <a:ext cx="45719" cy="4571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flipV="1">
            <a:off x="5329202" y="1592983"/>
            <a:ext cx="1274799" cy="7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575314" y="1637541"/>
            <a:ext cx="2053787" cy="1137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397984" y="1078255"/>
            <a:ext cx="2697019" cy="646331"/>
          </a:xfrm>
          <a:prstGeom prst="rect">
            <a:avLst/>
          </a:prstGeom>
          <a:noFill/>
        </p:spPr>
        <p:txBody>
          <a:bodyPr wrap="square" rtlCol="0">
            <a:spAutoFit/>
          </a:bodyPr>
          <a:lstStyle/>
          <a:p>
            <a:r>
              <a:rPr lang="en-US" dirty="0"/>
              <a:t>Using a block size of 32x32 and a grid size of 2x2</a:t>
            </a:r>
          </a:p>
        </p:txBody>
      </p:sp>
      <p:sp>
        <p:nvSpPr>
          <p:cNvPr id="51" name="TextBox 50"/>
          <p:cNvSpPr txBox="1"/>
          <p:nvPr/>
        </p:nvSpPr>
        <p:spPr>
          <a:xfrm>
            <a:off x="8397983" y="2330341"/>
            <a:ext cx="2697019" cy="923330"/>
          </a:xfrm>
          <a:prstGeom prst="rect">
            <a:avLst/>
          </a:prstGeom>
          <a:noFill/>
        </p:spPr>
        <p:txBody>
          <a:bodyPr wrap="square" rtlCol="0">
            <a:spAutoFit/>
          </a:bodyPr>
          <a:lstStyle/>
          <a:p>
            <a:r>
              <a:rPr lang="en-US"/>
              <a:t>Step 2: </a:t>
            </a:r>
            <a:r>
              <a:rPr lang="en-US" dirty="0"/>
              <a:t>Copy the first tiles of matrix A and </a:t>
            </a:r>
            <a:r>
              <a:rPr lang="en-US"/>
              <a:t>B into the shared memory</a:t>
            </a:r>
          </a:p>
        </p:txBody>
      </p:sp>
      <p:sp>
        <p:nvSpPr>
          <p:cNvPr id="52" name="TextBox 51"/>
          <p:cNvSpPr txBox="1"/>
          <p:nvPr/>
        </p:nvSpPr>
        <p:spPr>
          <a:xfrm>
            <a:off x="8397982" y="3233383"/>
            <a:ext cx="2697019" cy="1477328"/>
          </a:xfrm>
          <a:prstGeom prst="rect">
            <a:avLst/>
          </a:prstGeom>
          <a:noFill/>
        </p:spPr>
        <p:txBody>
          <a:bodyPr wrap="square" rtlCol="0">
            <a:spAutoFit/>
          </a:bodyPr>
          <a:lstStyle/>
          <a:p>
            <a:r>
              <a:rPr lang="en-US" dirty="0"/>
              <a:t>Step 3: Each thread independently multiplies the needed elements of A and B and stores the result in the register memory</a:t>
            </a:r>
          </a:p>
        </p:txBody>
      </p:sp>
      <p:sp>
        <p:nvSpPr>
          <p:cNvPr id="53" name="TextBox 52"/>
          <p:cNvSpPr txBox="1"/>
          <p:nvPr/>
        </p:nvSpPr>
        <p:spPr>
          <a:xfrm>
            <a:off x="8397984" y="1704298"/>
            <a:ext cx="2697019" cy="646331"/>
          </a:xfrm>
          <a:prstGeom prst="rect">
            <a:avLst/>
          </a:prstGeom>
          <a:noFill/>
        </p:spPr>
        <p:txBody>
          <a:bodyPr wrap="square" rtlCol="0">
            <a:spAutoFit/>
          </a:bodyPr>
          <a:lstStyle/>
          <a:p>
            <a:r>
              <a:rPr lang="en-US" dirty="0"/>
              <a:t>Step 1: Map threads to elements of matrix C</a:t>
            </a:r>
          </a:p>
        </p:txBody>
      </p:sp>
      <p:sp>
        <p:nvSpPr>
          <p:cNvPr id="54" name="TextBox 53"/>
          <p:cNvSpPr txBox="1"/>
          <p:nvPr/>
        </p:nvSpPr>
        <p:spPr>
          <a:xfrm>
            <a:off x="8397982" y="4690423"/>
            <a:ext cx="2697019" cy="923330"/>
          </a:xfrm>
          <a:prstGeom prst="rect">
            <a:avLst/>
          </a:prstGeom>
          <a:noFill/>
        </p:spPr>
        <p:txBody>
          <a:bodyPr wrap="square" rtlCol="0">
            <a:spAutoFit/>
          </a:bodyPr>
          <a:lstStyle/>
          <a:p>
            <a:r>
              <a:rPr lang="en-US" dirty="0"/>
              <a:t>Step 4: Copy next set of tiles into the </a:t>
            </a:r>
            <a:r>
              <a:rPr lang="en-US"/>
              <a:t>shared memory and repeat step 3</a:t>
            </a:r>
            <a:endParaRPr lang="en-US" dirty="0"/>
          </a:p>
        </p:txBody>
      </p:sp>
      <p:sp>
        <p:nvSpPr>
          <p:cNvPr id="55" name="TextBox 54"/>
          <p:cNvSpPr txBox="1"/>
          <p:nvPr/>
        </p:nvSpPr>
        <p:spPr>
          <a:xfrm>
            <a:off x="8397981" y="5593465"/>
            <a:ext cx="2697019" cy="923330"/>
          </a:xfrm>
          <a:prstGeom prst="rect">
            <a:avLst/>
          </a:prstGeom>
          <a:noFill/>
        </p:spPr>
        <p:txBody>
          <a:bodyPr wrap="square" rtlCol="0">
            <a:spAutoFit/>
          </a:bodyPr>
          <a:lstStyle/>
          <a:p>
            <a:r>
              <a:rPr lang="en-US" dirty="0"/>
              <a:t>Step 4: Copy result from the shared memory to the global memory</a:t>
            </a:r>
          </a:p>
        </p:txBody>
      </p:sp>
      <p:sp>
        <p:nvSpPr>
          <p:cNvPr id="56" name="Rectangle 55"/>
          <p:cNvSpPr/>
          <p:nvPr/>
        </p:nvSpPr>
        <p:spPr>
          <a:xfrm>
            <a:off x="1532069" y="1591829"/>
            <a:ext cx="804672" cy="804672"/>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endCxn id="43" idx="1"/>
          </p:cNvCxnSpPr>
          <p:nvPr/>
        </p:nvCxnSpPr>
        <p:spPr>
          <a:xfrm flipV="1">
            <a:off x="2336741" y="1987044"/>
            <a:ext cx="2187790" cy="71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762110" y="3863828"/>
            <a:ext cx="804672" cy="804672"/>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a:endCxn id="42" idx="1"/>
          </p:cNvCxnSpPr>
          <p:nvPr/>
        </p:nvCxnSpPr>
        <p:spPr>
          <a:xfrm flipV="1">
            <a:off x="1566782" y="2779544"/>
            <a:ext cx="2957750" cy="1454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1"/>
            <a:endCxn id="31" idx="3"/>
          </p:cNvCxnSpPr>
          <p:nvPr/>
        </p:nvCxnSpPr>
        <p:spPr>
          <a:xfrm flipH="1">
            <a:off x="1566782" y="1974872"/>
            <a:ext cx="5037219" cy="3104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42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2"/>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6"/>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6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59"/>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56"/>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5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48"/>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0"/>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9"/>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4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45"/>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1" grpId="0" animBg="1"/>
      <p:bldP spid="32" grpId="0" animBg="1"/>
      <p:bldP spid="32" grpId="1" animBg="1"/>
      <p:bldP spid="40" grpId="0" animBg="1"/>
      <p:bldP spid="40" grpId="1" animBg="1"/>
      <p:bldP spid="39" grpId="0" animBg="1"/>
      <p:bldP spid="39" grpId="1" animBg="1"/>
      <p:bldP spid="45" grpId="0" animBg="1"/>
      <p:bldP spid="45" grpId="1" animBg="1"/>
      <p:bldP spid="51" grpId="0"/>
      <p:bldP spid="52" grpId="0"/>
      <p:bldP spid="53" grpId="0"/>
      <p:bldP spid="54" grpId="0"/>
      <p:bldP spid="55" grpId="0"/>
      <p:bldP spid="56" grpId="0" animBg="1"/>
      <p:bldP spid="56" grpId="1" animBg="1"/>
      <p:bldP spid="59" grpId="0" animBg="1"/>
      <p:bldP spid="5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1FCB-07C3-BB49-B2C9-871A5D9BD1A4}"/>
              </a:ext>
            </a:extLst>
          </p:cNvPr>
          <p:cNvSpPr>
            <a:spLocks noGrp="1"/>
          </p:cNvSpPr>
          <p:nvPr>
            <p:ph type="title"/>
          </p:nvPr>
        </p:nvSpPr>
        <p:spPr/>
        <p:txBody>
          <a:bodyPr/>
          <a:lstStyle/>
          <a:p>
            <a:r>
              <a:rPr lang="en-US" dirty="0"/>
              <a:t>Two-Electron Algorithm</a:t>
            </a:r>
          </a:p>
        </p:txBody>
      </p:sp>
      <p:sp>
        <p:nvSpPr>
          <p:cNvPr id="4" name="Slide Number Placeholder 3">
            <a:extLst>
              <a:ext uri="{FF2B5EF4-FFF2-40B4-BE49-F238E27FC236}">
                <a16:creationId xmlns:a16="http://schemas.microsoft.com/office/drawing/2014/main" id="{D47C332B-2DBF-6B4C-8F02-7089A6F752FF}"/>
              </a:ext>
            </a:extLst>
          </p:cNvPr>
          <p:cNvSpPr>
            <a:spLocks noGrp="1"/>
          </p:cNvSpPr>
          <p:nvPr>
            <p:ph type="sldNum" sz="quarter" idx="12"/>
          </p:nvPr>
        </p:nvSpPr>
        <p:spPr/>
        <p:txBody>
          <a:bodyPr/>
          <a:lstStyle/>
          <a:p>
            <a:fld id="{2CC1335D-5C6A-0B42-9745-CD5AAF743FE7}" type="slidenum">
              <a:rPr lang="en-US" smtClean="0"/>
              <a:t>9</a:t>
            </a:fld>
            <a:endParaRPr lang="en-US"/>
          </a:p>
        </p:txBody>
      </p:sp>
      <p:sp>
        <p:nvSpPr>
          <p:cNvPr id="12" name="TextBox 11">
            <a:extLst>
              <a:ext uri="{FF2B5EF4-FFF2-40B4-BE49-F238E27FC236}">
                <a16:creationId xmlns:a16="http://schemas.microsoft.com/office/drawing/2014/main" id="{12C06680-FED9-BD46-A9F0-ED142EFB0097}"/>
              </a:ext>
            </a:extLst>
          </p:cNvPr>
          <p:cNvSpPr txBox="1"/>
          <p:nvPr/>
        </p:nvSpPr>
        <p:spPr>
          <a:xfrm>
            <a:off x="5806939" y="3606994"/>
            <a:ext cx="4968818" cy="923330"/>
          </a:xfrm>
          <a:prstGeom prst="rect">
            <a:avLst/>
          </a:prstGeom>
          <a:noFill/>
        </p:spPr>
        <p:txBody>
          <a:bodyPr wrap="square" rtlCol="0">
            <a:spAutoFit/>
          </a:bodyPr>
          <a:lstStyle/>
          <a:p>
            <a:r>
              <a:rPr lang="en-US" dirty="0"/>
              <a:t>Six indices to loop over and a non-trivial method of</a:t>
            </a:r>
          </a:p>
          <a:p>
            <a:r>
              <a:rPr lang="en-US" dirty="0"/>
              <a:t>determining their maximum values makes this algorithm difficult to parallelize</a:t>
            </a:r>
          </a:p>
        </p:txBody>
      </p:sp>
      <p:pic>
        <p:nvPicPr>
          <p:cNvPr id="14" name="Picture 13">
            <a:extLst>
              <a:ext uri="{FF2B5EF4-FFF2-40B4-BE49-F238E27FC236}">
                <a16:creationId xmlns:a16="http://schemas.microsoft.com/office/drawing/2014/main" id="{E09870B1-D128-3440-9EF7-011911C04DCB}"/>
              </a:ext>
            </a:extLst>
          </p:cNvPr>
          <p:cNvPicPr>
            <a:picLocks noChangeAspect="1"/>
          </p:cNvPicPr>
          <p:nvPr/>
        </p:nvPicPr>
        <p:blipFill>
          <a:blip r:embed="rId2"/>
          <a:stretch>
            <a:fillRect/>
          </a:stretch>
        </p:blipFill>
        <p:spPr>
          <a:xfrm>
            <a:off x="5205248" y="2390474"/>
            <a:ext cx="6172200" cy="469900"/>
          </a:xfrm>
          <a:prstGeom prst="rect">
            <a:avLst/>
          </a:prstGeom>
        </p:spPr>
      </p:pic>
      <p:pic>
        <p:nvPicPr>
          <p:cNvPr id="17" name="Picture 16">
            <a:extLst>
              <a:ext uri="{FF2B5EF4-FFF2-40B4-BE49-F238E27FC236}">
                <a16:creationId xmlns:a16="http://schemas.microsoft.com/office/drawing/2014/main" id="{3A28FAC8-F265-4548-9B93-7D30A6375545}"/>
              </a:ext>
            </a:extLst>
          </p:cNvPr>
          <p:cNvPicPr>
            <a:picLocks noChangeAspect="1"/>
          </p:cNvPicPr>
          <p:nvPr/>
        </p:nvPicPr>
        <p:blipFill>
          <a:blip r:embed="rId3"/>
          <a:stretch>
            <a:fillRect/>
          </a:stretch>
        </p:blipFill>
        <p:spPr>
          <a:xfrm>
            <a:off x="1130081" y="1690688"/>
            <a:ext cx="5118100" cy="4800600"/>
          </a:xfrm>
          <a:prstGeom prst="rect">
            <a:avLst/>
          </a:prstGeom>
        </p:spPr>
      </p:pic>
    </p:spTree>
    <p:extLst>
      <p:ext uri="{BB962C8B-B14F-4D97-AF65-F5344CB8AC3E}">
        <p14:creationId xmlns:p14="http://schemas.microsoft.com/office/powerpoint/2010/main" val="4286585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14194</TotalTime>
  <Words>837</Words>
  <Application>Microsoft Macintosh PowerPoint</Application>
  <PresentationFormat>Widescreen</PresentationFormat>
  <Paragraphs>83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Dirac Equation</vt:lpstr>
      <vt:lpstr>Relativistic Two-Electron Integrals</vt:lpstr>
      <vt:lpstr>GPU Architecture: Threads, Warps, Blocks, and Grid</vt:lpstr>
      <vt:lpstr>GPU Architecture: Streaming Multiprocessor Memory Resources</vt:lpstr>
      <vt:lpstr>GPU Architecture: Global Memory</vt:lpstr>
      <vt:lpstr>Matrix Multiplication Example</vt:lpstr>
      <vt:lpstr>Matrix Multiplication Example</vt:lpstr>
      <vt:lpstr>Two-Electron Algorithm</vt:lpstr>
      <vt:lpstr>Naive Method</vt:lpstr>
      <vt:lpstr>Naive Method</vt:lpstr>
      <vt:lpstr>Two-Dimensional Solution</vt:lpstr>
      <vt:lpstr>One-Dimensional Solution</vt:lpstr>
      <vt:lpstr>Mapping Threads</vt:lpstr>
      <vt:lpstr>Mapping Thread</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Dylan Hennessey</dc:creator>
  <cp:lastModifiedBy>Dylan Hennessey</cp:lastModifiedBy>
  <cp:revision>76</cp:revision>
  <dcterms:created xsi:type="dcterms:W3CDTF">2018-08-03T17:55:24Z</dcterms:created>
  <dcterms:modified xsi:type="dcterms:W3CDTF">2018-08-14T10:22:51Z</dcterms:modified>
</cp:coreProperties>
</file>