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BM Plex Mono Medium"/>
      <p:regular r:id="rId21"/>
      <p:bold r:id="rId22"/>
      <p:italic r:id="rId23"/>
      <p:boldItalic r:id="rId24"/>
    </p:embeddedFont>
    <p:embeddedFont>
      <p:font typeface="IBM Plex Mono Light"/>
      <p:regular r:id="rId25"/>
      <p:bold r:id="rId26"/>
      <p:italic r:id="rId27"/>
      <p:boldItalic r:id="rId28"/>
    </p:embeddedFont>
    <p:embeddedFont>
      <p:font typeface="IBM Plex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BMPlexMonoMedium-bold.fntdata"/><Relationship Id="rId21" Type="http://schemas.openxmlformats.org/officeDocument/2006/relationships/font" Target="fonts/IBMPlexMonoMedium-regular.fntdata"/><Relationship Id="rId24" Type="http://schemas.openxmlformats.org/officeDocument/2006/relationships/font" Target="fonts/IBMPlexMonoMedium-boldItalic.fntdata"/><Relationship Id="rId23" Type="http://schemas.openxmlformats.org/officeDocument/2006/relationships/font" Target="fonts/IBMPlex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Light-bold.fntdata"/><Relationship Id="rId25" Type="http://schemas.openxmlformats.org/officeDocument/2006/relationships/font" Target="fonts/IBMPlexMonoLight-regular.fntdata"/><Relationship Id="rId28" Type="http://schemas.openxmlformats.org/officeDocument/2006/relationships/font" Target="fonts/IBMPlexMonoLight-boldItalic.fntdata"/><Relationship Id="rId27" Type="http://schemas.openxmlformats.org/officeDocument/2006/relationships/font" Target="fonts/IBMPlexMon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-italic.fntdata"/><Relationship Id="rId30" Type="http://schemas.openxmlformats.org/officeDocument/2006/relationships/font" Target="fonts/IBMPlex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IBMPlex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f6c8d674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f6c8d674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f6c8d674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f6c8d674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f6c8d674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f6c8d674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f6c8d674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f6c8d674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f6c8d674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f6c8d67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15b4df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15b4df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433e577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433e577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f1ce57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f1ce57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f6c8d67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f6c8d67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f1ce572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f1ce572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f6c8d67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f6c8d67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f6c8d674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f6c8d67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f6c8d674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f6c8d67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f6c8d674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f6c8d674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19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ex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 Medium"/>
              <a:buNone/>
              <a:defRPr sz="28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Mono"/>
              <a:buChar char="●"/>
              <a:defRPr sz="18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516050" y="877400"/>
            <a:ext cx="343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55326" y="4870800"/>
            <a:ext cx="1108525" cy="203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698450"/>
            <a:ext cx="8520600" cy="15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380"/>
              <a:t>¿Qué pasa cuando pinchas en "Login con (...)"?</a:t>
            </a:r>
            <a:endParaRPr sz="4380"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702425"/>
            <a:ext cx="85206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Daniel Hervás - t3chfest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125" y="3765575"/>
            <a:ext cx="3475752" cy="6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1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 - Servidor simple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07" y="770700"/>
            <a:ext cx="7552793" cy="23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375" y="3164250"/>
            <a:ext cx="3905224" cy="17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1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 - Servidor simple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9275"/>
            <a:ext cx="8520601" cy="121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088" y="2299162"/>
            <a:ext cx="5565822" cy="269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1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 - Servidor simple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3100"/>
            <a:ext cx="3200160" cy="40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400" y="3061475"/>
            <a:ext cx="5393275" cy="11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9987" y="1674500"/>
            <a:ext cx="5636101" cy="9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1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 - JWT ID Token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5" y="770700"/>
            <a:ext cx="4068326" cy="437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275" y="2171875"/>
            <a:ext cx="2551050" cy="25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5049300" y="1465375"/>
            <a:ext cx="37830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github.com/d-hervas/simple-google-oidc-server</a:t>
            </a:r>
            <a:endParaRPr sz="18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19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social - Conclusiones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059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Pros: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C</a:t>
            </a:r>
            <a:r>
              <a:rPr b="1" lang="en-GB"/>
              <a:t>onveniencia</a:t>
            </a:r>
            <a:r>
              <a:rPr lang="en-GB"/>
              <a:t>: Fácil de usar para usuarios y de implementar para proveedores de servicios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Seguridad</a:t>
            </a:r>
            <a:r>
              <a:rPr lang="en-GB"/>
              <a:t>: Los tokens son más seguros y granulares que las contrasenas, los IdP’s tienen mecanismos robustos (MFA, etc).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Flexibilidad</a:t>
            </a:r>
            <a:r>
              <a:rPr lang="en-GB"/>
              <a:t>: La autorización con los servicios del IdP viene “integrada” con el </a:t>
            </a:r>
            <a:r>
              <a:rPr i="1" lang="en-GB"/>
              <a:t>framework</a:t>
            </a:r>
            <a:r>
              <a:rPr lang="en-GB"/>
              <a:t> de autenticación.</a:t>
            </a:r>
            <a:endParaRPr/>
          </a:p>
        </p:txBody>
      </p:sp>
      <p:sp>
        <p:nvSpPr>
          <p:cNvPr id="160" name="Google Shape;160;p26"/>
          <p:cNvSpPr txBox="1"/>
          <p:nvPr>
            <p:ph idx="2" type="body"/>
          </p:nvPr>
        </p:nvSpPr>
        <p:spPr>
          <a:xfrm>
            <a:off x="4767750" y="12059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Contras:</a:t>
            </a:r>
            <a:endParaRPr>
              <a:solidFill>
                <a:schemeClr val="accent4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GB"/>
              <a:t>Privacidad</a:t>
            </a:r>
            <a:r>
              <a:rPr lang="en-GB"/>
              <a:t>: Los IdP’s pueden </a:t>
            </a:r>
            <a:r>
              <a:rPr i="1" lang="en-GB"/>
              <a:t>trackear</a:t>
            </a:r>
            <a:r>
              <a:rPr lang="en-GB"/>
              <a:t> usuarios a través de los sitios que emplean su login.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GB"/>
              <a:t>Único punto de fallo</a:t>
            </a:r>
            <a:r>
              <a:rPr lang="en-GB"/>
              <a:t>: “Efecto dominó” en el que las credenciales del IdP son la primera ficha.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GB"/>
              <a:t>Identidad digital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225" y="63875"/>
            <a:ext cx="1088600" cy="10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0" y="698450"/>
            <a:ext cx="8520600" cy="15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380"/>
              <a:t>¿Qué pasa cuando pinchas en "Login con (...)"?</a:t>
            </a:r>
            <a:endParaRPr sz="4380"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702425"/>
            <a:ext cx="85206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Daniel Hervás - t3chfest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125" y="3765575"/>
            <a:ext cx="3475752" cy="6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98000"/>
            <a:ext cx="85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¿Que qu</a:t>
            </a:r>
            <a:r>
              <a:rPr lang="en-GB"/>
              <a:t>é</a:t>
            </a:r>
            <a:r>
              <a:rPr lang="en-GB"/>
              <a:t> pasa cuando </a:t>
            </a:r>
            <a:r>
              <a:rPr lang="en-GB"/>
              <a:t>qué?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770700"/>
            <a:ext cx="8520600" cy="4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Esto:</a:t>
            </a:r>
            <a:endParaRPr sz="16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7493">
            <a:off x="5353150" y="590250"/>
            <a:ext cx="3318450" cy="33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47847">
            <a:off x="3138034" y="981323"/>
            <a:ext cx="2216306" cy="3242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31803">
            <a:off x="-245999" y="3160526"/>
            <a:ext cx="3865075" cy="23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97985">
            <a:off x="5076725" y="3589622"/>
            <a:ext cx="2517899" cy="202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54149">
            <a:off x="396338" y="1151055"/>
            <a:ext cx="2580397" cy="219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Servicios web antes de OpenID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770700"/>
            <a:ext cx="4260300" cy="1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Cada página tiene su login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Password fatigue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Mala UX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370" y="2168225"/>
            <a:ext cx="2099505" cy="27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598" y="2087875"/>
            <a:ext cx="3610951" cy="27162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0" y="1249375"/>
            <a:ext cx="42603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Repetición de contraseñas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Cada vez más servicios web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Autenticación - Orígenes de OpenID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996550"/>
            <a:ext cx="42603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Surge la necesidad de compartir </a:t>
            </a:r>
            <a:br>
              <a:rPr lang="en-GB"/>
            </a:br>
            <a:r>
              <a:rPr lang="en-GB"/>
              <a:t>una identidad única en la blogosfera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25" y="2060900"/>
            <a:ext cx="7352951" cy="24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572000" y="996550"/>
            <a:ext cx="42603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Las soluciones existentes eran propietarias y centralizadas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Autorización - Orígenes de OAuth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91725"/>
            <a:ext cx="4842375" cy="25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25637"/>
            <a:ext cx="4315800" cy="32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3225"/>
            <a:ext cx="42603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Las integraciones consistían en esto…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Autorización - Orígenes de OAuth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700" y="994152"/>
            <a:ext cx="5814576" cy="35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Autorización - Orígenes de OAuth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4836125"/>
            <a:ext cx="63819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rPr>
              <a:t>https://factoryjoe.com/2007/09/21/announcing-oauth-10-public-draft-1/</a:t>
            </a:r>
            <a:endParaRPr sz="1200">
              <a:solidFill>
                <a:schemeClr val="dk2"/>
              </a:solidFill>
              <a:latin typeface="IBM Plex Mono Light"/>
              <a:ea typeface="IBM Plex Mono Light"/>
              <a:cs typeface="IBM Plex Mono Light"/>
              <a:sym typeface="IBM Plex Mono Light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25" y="657175"/>
            <a:ext cx="5168449" cy="41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150" y="1581825"/>
            <a:ext cx="2562200" cy="25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1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OpenID Connect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0" y="770700"/>
            <a:ext cx="9041599" cy="29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1900" y="3143700"/>
            <a:ext cx="1620400" cy="16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1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Entonces, qué pasa? - OIDC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50" y="741750"/>
            <a:ext cx="5891999" cy="440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0275" y="3074750"/>
            <a:ext cx="1662025" cy="16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6353850" y="2202300"/>
            <a:ext cx="270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IBM Plex Mono"/>
                <a:ea typeface="IBM Plex Mono"/>
                <a:cs typeface="IBM Plex Mono"/>
                <a:sym typeface="IBM Plex Mono"/>
              </a:rPr>
              <a:t>https://is.docs.wso2.com/en/next/guides/authentication/oidc/implement-auth-code/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