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405"/>
  </p:normalViewPr>
  <p:slideViewPr>
    <p:cSldViewPr snapToGrid="0" snapToObjects="1">
      <p:cViewPr>
        <p:scale>
          <a:sx n="132" d="100"/>
          <a:sy n="132" d="100"/>
        </p:scale>
        <p:origin x="32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C4EF-FC38-B247-8B96-D2E2B665C199}"/>
              </a:ext>
            </a:extLst>
          </p:cNvPr>
          <p:cNvSpPr>
            <a:spLocks noGrp="1"/>
          </p:cNvSpPr>
          <p:nvPr>
            <p:ph type="ctrTitle"/>
          </p:nvPr>
        </p:nvSpPr>
        <p:spPr/>
        <p:txBody>
          <a:bodyPr/>
          <a:lstStyle/>
          <a:p>
            <a:r>
              <a:rPr lang="en-US" cap="none" dirty="0"/>
              <a:t>Machine Learning Model to Predict Loan Eligibility</a:t>
            </a:r>
          </a:p>
        </p:txBody>
      </p:sp>
      <p:sp>
        <p:nvSpPr>
          <p:cNvPr id="3" name="Subtitle 2">
            <a:extLst>
              <a:ext uri="{FF2B5EF4-FFF2-40B4-BE49-F238E27FC236}">
                <a16:creationId xmlns:a16="http://schemas.microsoft.com/office/drawing/2014/main" id="{11E8D2B1-4CDA-8647-A53A-DC7F9B688FBE}"/>
              </a:ext>
            </a:extLst>
          </p:cNvPr>
          <p:cNvSpPr>
            <a:spLocks noGrp="1"/>
          </p:cNvSpPr>
          <p:nvPr>
            <p:ph type="subTitle" idx="1"/>
          </p:nvPr>
        </p:nvSpPr>
        <p:spPr/>
        <p:txBody>
          <a:bodyPr/>
          <a:lstStyle/>
          <a:p>
            <a:r>
              <a:rPr lang="en-US" cap="none" dirty="0"/>
              <a:t>Anish </a:t>
            </a:r>
            <a:r>
              <a:rPr lang="en-US" cap="none" dirty="0" err="1"/>
              <a:t>Dudeja</a:t>
            </a:r>
            <a:r>
              <a:rPr lang="en-US" cap="none" dirty="0"/>
              <a:t> </a:t>
            </a:r>
          </a:p>
        </p:txBody>
      </p:sp>
    </p:spTree>
    <p:extLst>
      <p:ext uri="{BB962C8B-B14F-4D97-AF65-F5344CB8AC3E}">
        <p14:creationId xmlns:p14="http://schemas.microsoft.com/office/powerpoint/2010/main" val="265251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369B-953D-D044-AD8E-943EEA86DDBE}"/>
              </a:ext>
            </a:extLst>
          </p:cNvPr>
          <p:cNvSpPr>
            <a:spLocks noGrp="1"/>
          </p:cNvSpPr>
          <p:nvPr>
            <p:ph type="title"/>
          </p:nvPr>
        </p:nvSpPr>
        <p:spPr>
          <a:xfrm>
            <a:off x="685801" y="338666"/>
            <a:ext cx="10131425" cy="1456267"/>
          </a:xfrm>
        </p:spPr>
        <p:txBody>
          <a:bodyPr/>
          <a:lstStyle/>
          <a:p>
            <a:pPr algn="ctr"/>
            <a:r>
              <a:rPr lang="en-US" cap="none" dirty="0"/>
              <a:t>Data Preprocessing and EDA</a:t>
            </a:r>
          </a:p>
        </p:txBody>
      </p:sp>
      <p:sp>
        <p:nvSpPr>
          <p:cNvPr id="3" name="Content Placeholder 2">
            <a:extLst>
              <a:ext uri="{FF2B5EF4-FFF2-40B4-BE49-F238E27FC236}">
                <a16:creationId xmlns:a16="http://schemas.microsoft.com/office/drawing/2014/main" id="{FA51D231-610E-234D-A282-0B2C74C20F69}"/>
              </a:ext>
            </a:extLst>
          </p:cNvPr>
          <p:cNvSpPr>
            <a:spLocks noGrp="1"/>
          </p:cNvSpPr>
          <p:nvPr>
            <p:ph idx="1"/>
          </p:nvPr>
        </p:nvSpPr>
        <p:spPr/>
        <p:txBody>
          <a:bodyPr anchor="t">
            <a:noAutofit/>
          </a:bodyPr>
          <a:lstStyle/>
          <a:p>
            <a:r>
              <a:rPr lang="en-US" sz="2400" dirty="0"/>
              <a:t>The Dataset was first explored through EDA and then prepared for processing in </a:t>
            </a:r>
            <a:r>
              <a:rPr lang="en-US" sz="2400" dirty="0" err="1"/>
              <a:t>Jupyter</a:t>
            </a:r>
            <a:r>
              <a:rPr lang="en-US" sz="2400" dirty="0"/>
              <a:t> Notebooks. </a:t>
            </a:r>
          </a:p>
          <a:p>
            <a:r>
              <a:rPr lang="en-US" sz="2400" dirty="0"/>
              <a:t>All of the EDA and preprocessing has been laid out in the solution approach document and all of the code is presented in the Final Solution folder. </a:t>
            </a:r>
          </a:p>
        </p:txBody>
      </p:sp>
    </p:spTree>
    <p:extLst>
      <p:ext uri="{BB962C8B-B14F-4D97-AF65-F5344CB8AC3E}">
        <p14:creationId xmlns:p14="http://schemas.microsoft.com/office/powerpoint/2010/main" val="169113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C0EF-0668-FC49-B9A2-2FCF123046BC}"/>
              </a:ext>
            </a:extLst>
          </p:cNvPr>
          <p:cNvSpPr>
            <a:spLocks noGrp="1"/>
          </p:cNvSpPr>
          <p:nvPr>
            <p:ph type="title"/>
          </p:nvPr>
        </p:nvSpPr>
        <p:spPr>
          <a:xfrm>
            <a:off x="685801" y="338666"/>
            <a:ext cx="10131425" cy="1456267"/>
          </a:xfrm>
        </p:spPr>
        <p:txBody>
          <a:bodyPr/>
          <a:lstStyle/>
          <a:p>
            <a:pPr algn="ctr"/>
            <a:r>
              <a:rPr lang="en-US" cap="none" dirty="0"/>
              <a:t>The Model </a:t>
            </a:r>
          </a:p>
        </p:txBody>
      </p:sp>
      <p:sp>
        <p:nvSpPr>
          <p:cNvPr id="7" name="Content Placeholder 6">
            <a:extLst>
              <a:ext uri="{FF2B5EF4-FFF2-40B4-BE49-F238E27FC236}">
                <a16:creationId xmlns:a16="http://schemas.microsoft.com/office/drawing/2014/main" id="{2F83F614-0228-1C40-B6B6-1330BC0DC69A}"/>
              </a:ext>
            </a:extLst>
          </p:cNvPr>
          <p:cNvSpPr>
            <a:spLocks noGrp="1"/>
          </p:cNvSpPr>
          <p:nvPr>
            <p:ph idx="1"/>
          </p:nvPr>
        </p:nvSpPr>
        <p:spPr/>
        <p:txBody>
          <a:bodyPr anchor="t">
            <a:normAutofit/>
          </a:bodyPr>
          <a:lstStyle/>
          <a:p>
            <a:r>
              <a:rPr lang="en-US" sz="2400" dirty="0"/>
              <a:t>The model was then trained using the prepared dataset through Vertex AI. The following is a snapshot of all of the model’s labels such as the PR and ROC Curve at a Confidence Threshold of 0.5</a:t>
            </a:r>
          </a:p>
        </p:txBody>
      </p:sp>
      <p:pic>
        <p:nvPicPr>
          <p:cNvPr id="4" name="Picture 3">
            <a:extLst>
              <a:ext uri="{FF2B5EF4-FFF2-40B4-BE49-F238E27FC236}">
                <a16:creationId xmlns:a16="http://schemas.microsoft.com/office/drawing/2014/main" id="{0A38269E-C71F-9F41-AC24-6B59FACAFC88}"/>
              </a:ext>
            </a:extLst>
          </p:cNvPr>
          <p:cNvPicPr>
            <a:picLocks noChangeAspect="1"/>
          </p:cNvPicPr>
          <p:nvPr/>
        </p:nvPicPr>
        <p:blipFill>
          <a:blip r:embed="rId2"/>
          <a:stretch>
            <a:fillRect/>
          </a:stretch>
        </p:blipFill>
        <p:spPr>
          <a:xfrm>
            <a:off x="995599" y="3958942"/>
            <a:ext cx="3060700" cy="2133600"/>
          </a:xfrm>
          <a:prstGeom prst="rect">
            <a:avLst/>
          </a:prstGeom>
        </p:spPr>
      </p:pic>
      <p:pic>
        <p:nvPicPr>
          <p:cNvPr id="6" name="Picture 5">
            <a:extLst>
              <a:ext uri="{FF2B5EF4-FFF2-40B4-BE49-F238E27FC236}">
                <a16:creationId xmlns:a16="http://schemas.microsoft.com/office/drawing/2014/main" id="{403902F1-01AD-D948-9638-0E83169F96BD}"/>
              </a:ext>
            </a:extLst>
          </p:cNvPr>
          <p:cNvPicPr>
            <a:picLocks noChangeAspect="1"/>
          </p:cNvPicPr>
          <p:nvPr/>
        </p:nvPicPr>
        <p:blipFill>
          <a:blip r:embed="rId3"/>
          <a:stretch>
            <a:fillRect/>
          </a:stretch>
        </p:blipFill>
        <p:spPr>
          <a:xfrm>
            <a:off x="4366097" y="3732252"/>
            <a:ext cx="7503268" cy="2661632"/>
          </a:xfrm>
          <a:prstGeom prst="rect">
            <a:avLst/>
          </a:prstGeom>
        </p:spPr>
      </p:pic>
    </p:spTree>
    <p:extLst>
      <p:ext uri="{BB962C8B-B14F-4D97-AF65-F5344CB8AC3E}">
        <p14:creationId xmlns:p14="http://schemas.microsoft.com/office/powerpoint/2010/main" val="396210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83C1-8A9B-BD43-B6F1-FC46DF1C9769}"/>
              </a:ext>
            </a:extLst>
          </p:cNvPr>
          <p:cNvSpPr>
            <a:spLocks noGrp="1"/>
          </p:cNvSpPr>
          <p:nvPr>
            <p:ph type="title"/>
          </p:nvPr>
        </p:nvSpPr>
        <p:spPr>
          <a:xfrm>
            <a:off x="685802" y="507902"/>
            <a:ext cx="10131425" cy="1456267"/>
          </a:xfrm>
        </p:spPr>
        <p:txBody>
          <a:bodyPr/>
          <a:lstStyle/>
          <a:p>
            <a:pPr algn="ctr"/>
            <a:r>
              <a:rPr lang="en-US" cap="none" dirty="0"/>
              <a:t>The Model </a:t>
            </a:r>
          </a:p>
        </p:txBody>
      </p:sp>
      <p:sp>
        <p:nvSpPr>
          <p:cNvPr id="3" name="Content Placeholder 2">
            <a:extLst>
              <a:ext uri="{FF2B5EF4-FFF2-40B4-BE49-F238E27FC236}">
                <a16:creationId xmlns:a16="http://schemas.microsoft.com/office/drawing/2014/main" id="{7788B9D2-D7ED-B643-8A1D-B8450C5D7C4D}"/>
              </a:ext>
            </a:extLst>
          </p:cNvPr>
          <p:cNvSpPr>
            <a:spLocks noGrp="1"/>
          </p:cNvSpPr>
          <p:nvPr>
            <p:ph sz="half" idx="1"/>
          </p:nvPr>
        </p:nvSpPr>
        <p:spPr>
          <a:xfrm>
            <a:off x="4158114" y="1814808"/>
            <a:ext cx="7388618" cy="4104730"/>
          </a:xfrm>
        </p:spPr>
        <p:txBody>
          <a:bodyPr anchor="t">
            <a:normAutofit fontScale="92500" lnSpcReduction="10000"/>
          </a:bodyPr>
          <a:lstStyle/>
          <a:p>
            <a:r>
              <a:rPr lang="en-US" sz="2400" dirty="0"/>
              <a:t>The Confusion Matrix of the Model is displayed below. It shows that the model was successful in predicting to deny a loan 97% of the time, denied a loan to an applicant who </a:t>
            </a:r>
            <a:r>
              <a:rPr lang="en-US" sz="2400" b="1" dirty="0"/>
              <a:t>should have</a:t>
            </a:r>
            <a:r>
              <a:rPr lang="en-US" sz="2400" dirty="0"/>
              <a:t> gotten one 57% of the time (false negative), gave a loan to an applicant who </a:t>
            </a:r>
            <a:r>
              <a:rPr lang="en-US" sz="2400" b="1" dirty="0"/>
              <a:t>should not </a:t>
            </a:r>
            <a:r>
              <a:rPr lang="en-US" sz="2400" dirty="0"/>
              <a:t>have gotten one 3% of the time (false positive), and accurately gave a loan to an applicant who </a:t>
            </a:r>
            <a:r>
              <a:rPr lang="en-US" sz="2400" b="1" dirty="0"/>
              <a:t>should</a:t>
            </a:r>
            <a:r>
              <a:rPr lang="en-US" sz="2400" dirty="0"/>
              <a:t> get one 43% of the time. </a:t>
            </a:r>
          </a:p>
          <a:p>
            <a:r>
              <a:rPr lang="en-US" sz="2400" dirty="0"/>
              <a:t>Even though the false negatives are very high, it is good to see that the false positives are extremely low as the risk of approving someone who shouldn’t be eligible for a loan is very low, thereby lowering the risk for the bank in giving out loans. </a:t>
            </a:r>
          </a:p>
          <a:p>
            <a:endParaRPr lang="en-US" sz="2400" dirty="0"/>
          </a:p>
        </p:txBody>
      </p:sp>
      <p:pic>
        <p:nvPicPr>
          <p:cNvPr id="9" name="Picture 8">
            <a:extLst>
              <a:ext uri="{FF2B5EF4-FFF2-40B4-BE49-F238E27FC236}">
                <a16:creationId xmlns:a16="http://schemas.microsoft.com/office/drawing/2014/main" id="{64EA5024-59CE-D14D-9461-CD7D83328D90}"/>
              </a:ext>
            </a:extLst>
          </p:cNvPr>
          <p:cNvPicPr>
            <a:picLocks noChangeAspect="1"/>
          </p:cNvPicPr>
          <p:nvPr/>
        </p:nvPicPr>
        <p:blipFill>
          <a:blip r:embed="rId2"/>
          <a:stretch>
            <a:fillRect/>
          </a:stretch>
        </p:blipFill>
        <p:spPr>
          <a:xfrm>
            <a:off x="194588" y="2503015"/>
            <a:ext cx="3830395" cy="2728316"/>
          </a:xfrm>
          <a:prstGeom prst="rect">
            <a:avLst/>
          </a:prstGeom>
        </p:spPr>
      </p:pic>
    </p:spTree>
    <p:extLst>
      <p:ext uri="{BB962C8B-B14F-4D97-AF65-F5344CB8AC3E}">
        <p14:creationId xmlns:p14="http://schemas.microsoft.com/office/powerpoint/2010/main" val="398981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83C1-8A9B-BD43-B6F1-FC46DF1C9769}"/>
              </a:ext>
            </a:extLst>
          </p:cNvPr>
          <p:cNvSpPr>
            <a:spLocks noGrp="1"/>
          </p:cNvSpPr>
          <p:nvPr>
            <p:ph type="title"/>
          </p:nvPr>
        </p:nvSpPr>
        <p:spPr>
          <a:xfrm>
            <a:off x="685802" y="507902"/>
            <a:ext cx="10131425" cy="1456267"/>
          </a:xfrm>
        </p:spPr>
        <p:txBody>
          <a:bodyPr/>
          <a:lstStyle/>
          <a:p>
            <a:pPr algn="ctr"/>
            <a:r>
              <a:rPr lang="en-US" cap="none" dirty="0"/>
              <a:t>The Model </a:t>
            </a:r>
          </a:p>
        </p:txBody>
      </p:sp>
      <p:pic>
        <p:nvPicPr>
          <p:cNvPr id="5" name="Content Placeholder 4">
            <a:extLst>
              <a:ext uri="{FF2B5EF4-FFF2-40B4-BE49-F238E27FC236}">
                <a16:creationId xmlns:a16="http://schemas.microsoft.com/office/drawing/2014/main" id="{09DAA3B4-23F5-1C4B-AC06-3C1144751F4B}"/>
              </a:ext>
            </a:extLst>
          </p:cNvPr>
          <p:cNvPicPr>
            <a:picLocks noGrp="1" noChangeAspect="1"/>
          </p:cNvPicPr>
          <p:nvPr>
            <p:ph sz="half" idx="1"/>
          </p:nvPr>
        </p:nvPicPr>
        <p:blipFill>
          <a:blip r:embed="rId2"/>
          <a:stretch>
            <a:fillRect/>
          </a:stretch>
        </p:blipFill>
        <p:spPr>
          <a:xfrm>
            <a:off x="7282997" y="2141368"/>
            <a:ext cx="4535009" cy="4327525"/>
          </a:xfrm>
        </p:spPr>
      </p:pic>
      <p:sp>
        <p:nvSpPr>
          <p:cNvPr id="6" name="TextBox 5">
            <a:extLst>
              <a:ext uri="{FF2B5EF4-FFF2-40B4-BE49-F238E27FC236}">
                <a16:creationId xmlns:a16="http://schemas.microsoft.com/office/drawing/2014/main" id="{660540D2-FD1A-FA43-8D1F-D6F6C5F47E19}"/>
              </a:ext>
            </a:extLst>
          </p:cNvPr>
          <p:cNvSpPr txBox="1"/>
          <p:nvPr/>
        </p:nvSpPr>
        <p:spPr>
          <a:xfrm>
            <a:off x="3073940" y="2412460"/>
            <a:ext cx="184731" cy="369332"/>
          </a:xfrm>
          <a:prstGeom prst="rect">
            <a:avLst/>
          </a:prstGeom>
          <a:noFill/>
        </p:spPr>
        <p:txBody>
          <a:bodyPr wrap="none" rtlCol="0">
            <a:spAutoFit/>
          </a:bodyPr>
          <a:lstStyle/>
          <a:p>
            <a:endParaRPr lang="en-US" dirty="0"/>
          </a:p>
        </p:txBody>
      </p:sp>
      <p:sp>
        <p:nvSpPr>
          <p:cNvPr id="12" name="Content Placeholder 2">
            <a:extLst>
              <a:ext uri="{FF2B5EF4-FFF2-40B4-BE49-F238E27FC236}">
                <a16:creationId xmlns:a16="http://schemas.microsoft.com/office/drawing/2014/main" id="{24EDF1DE-07E4-0144-9AFB-C75447093881}"/>
              </a:ext>
            </a:extLst>
          </p:cNvPr>
          <p:cNvSpPr txBox="1">
            <a:spLocks/>
          </p:cNvSpPr>
          <p:nvPr/>
        </p:nvSpPr>
        <p:spPr>
          <a:xfrm>
            <a:off x="685802" y="1959103"/>
            <a:ext cx="5410198" cy="432682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dirty="0"/>
              <a:t>The following snapshot depicts the importance of each feature in determining whether or not an applicant is to be denied or approved for a loan. </a:t>
            </a:r>
          </a:p>
          <a:p>
            <a:r>
              <a:rPr lang="en-US" sz="2400" dirty="0"/>
              <a:t>The three most important features are the interest rate, the grade assigned to the loan based on the applicant’s credit history, and the “</a:t>
            </a:r>
            <a:r>
              <a:rPr lang="en-US" sz="2400" dirty="0" err="1"/>
              <a:t>last_week_pay</a:t>
            </a:r>
            <a:r>
              <a:rPr lang="en-US" sz="2400" dirty="0"/>
              <a:t>” category which refers to the last payment week of the loan.  </a:t>
            </a:r>
          </a:p>
        </p:txBody>
      </p:sp>
    </p:spTree>
    <p:extLst>
      <p:ext uri="{BB962C8B-B14F-4D97-AF65-F5344CB8AC3E}">
        <p14:creationId xmlns:p14="http://schemas.microsoft.com/office/powerpoint/2010/main" val="1959213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207</TotalTime>
  <Words>308</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Machine Learning Model to Predict Loan Eligibility</vt:lpstr>
      <vt:lpstr>Data Preprocessing and EDA</vt:lpstr>
      <vt:lpstr>The Model </vt:lpstr>
      <vt:lpstr>The Model </vt:lpstr>
      <vt:lpstr>The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Loan Eligibility</dc:title>
  <dc:creator>Anish Dudeja</dc:creator>
  <cp:lastModifiedBy>Anish Dudeja</cp:lastModifiedBy>
  <cp:revision>2</cp:revision>
  <dcterms:created xsi:type="dcterms:W3CDTF">2021-08-25T17:08:21Z</dcterms:created>
  <dcterms:modified xsi:type="dcterms:W3CDTF">2021-08-25T20:36:07Z</dcterms:modified>
</cp:coreProperties>
</file>