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8"/>
  </p:notesMasterIdLst>
  <p:sldIdLst>
    <p:sldId id="256" r:id="rId2"/>
    <p:sldId id="257" r:id="rId3"/>
    <p:sldId id="268" r:id="rId4"/>
    <p:sldId id="271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pos="302">
          <p15:clr>
            <a:srgbClr val="A4A3A4"/>
          </p15:clr>
        </p15:guide>
        <p15:guide id="5" pos="7378">
          <p15:clr>
            <a:srgbClr val="A4A3A4"/>
          </p15:clr>
        </p15:guide>
        <p15:guide id="6" orient="horz" pos="4133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2160">
          <p15:clr>
            <a:srgbClr val="A4A3A4"/>
          </p15:clr>
        </p15:guide>
        <p15:guide id="9" orient="horz" pos="2568">
          <p15:clr>
            <a:srgbClr val="A4A3A4"/>
          </p15:clr>
        </p15:guide>
        <p15:guide id="10" orient="horz" pos="1162">
          <p15:clr>
            <a:srgbClr val="A4A3A4"/>
          </p15:clr>
        </p15:guide>
        <p15:guide id="11" pos="551">
          <p15:clr>
            <a:srgbClr val="A4A3A4"/>
          </p15:clr>
        </p15:guide>
        <p15:guide id="12" pos="7129">
          <p15:clr>
            <a:srgbClr val="A4A3A4"/>
          </p15:clr>
        </p15:guide>
        <p15:guide id="13" pos="3953">
          <p15:clr>
            <a:srgbClr val="A4A3A4"/>
          </p15:clr>
        </p15:guide>
        <p15:guide id="14" pos="3500">
          <p15:clr>
            <a:srgbClr val="A4A3A4"/>
          </p15:clr>
        </p15:guide>
        <p15:guide id="15" orient="horz" pos="1389">
          <p15:clr>
            <a:srgbClr val="A4A3A4"/>
          </p15:clr>
        </p15:guide>
        <p15:guide id="16" pos="801">
          <p15:clr>
            <a:srgbClr val="A4A3A4"/>
          </p15:clr>
        </p15:guide>
        <p15:guide id="17" orient="horz" pos="3090">
          <p15:clr>
            <a:srgbClr val="A4A3A4"/>
          </p15:clr>
        </p15:guide>
        <p15:guide id="18" orient="horz" pos="1956">
          <p15:clr>
            <a:srgbClr val="A4A3A4"/>
          </p15:clr>
        </p15:guide>
        <p15:guide id="19" pos="3092">
          <p15:clr>
            <a:srgbClr val="A4A3A4"/>
          </p15:clr>
        </p15:guide>
        <p15:guide id="20" pos="5518">
          <p15:clr>
            <a:srgbClr val="A4A3A4"/>
          </p15:clr>
        </p15:guide>
        <p15:guide id="21" pos="4180">
          <p15:clr>
            <a:srgbClr val="A4A3A4"/>
          </p15:clr>
        </p15:guide>
        <p15:guide id="22" pos="6788">
          <p15:clr>
            <a:srgbClr val="A4A3A4"/>
          </p15:clr>
        </p15:guide>
        <p15:guide id="23" pos="892">
          <p15:clr>
            <a:srgbClr val="A4A3A4"/>
          </p15:clr>
        </p15:guide>
        <p15:guide id="24" pos="37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26846-6221-4807-B4A5-CD58BEE40AA8}" v="38" dt="2025-07-27T05:28:5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>
        <p:guide orient="horz" pos="709"/>
        <p:guide pos="3840"/>
        <p:guide orient="horz" pos="1026"/>
        <p:guide pos="302"/>
        <p:guide pos="7378"/>
        <p:guide orient="horz" pos="4133"/>
        <p:guide orient="horz" pos="1525"/>
        <p:guide orient="horz" pos="2160"/>
        <p:guide orient="horz" pos="2568"/>
        <p:guide orient="horz" pos="1162"/>
        <p:guide pos="551"/>
        <p:guide pos="7129"/>
        <p:guide pos="3953"/>
        <p:guide pos="3500"/>
        <p:guide orient="horz" pos="1389"/>
        <p:guide pos="801"/>
        <p:guide orient="horz" pos="3090"/>
        <p:guide orient="horz" pos="1956"/>
        <p:guide pos="3092"/>
        <p:guide pos="5518"/>
        <p:guide pos="4180"/>
        <p:guide pos="6788"/>
        <p:guide pos="892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2A63829-CF62-23E7-BEDF-852F01A4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434140DD-E677-0448-DD10-35917897D9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6F45AB3F-7852-465A-5241-84566ED07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2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749E0F1-ABF0-4FFE-E38D-09DD05C8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B26BEBB2-0CEE-A30B-A3D3-F024E4EFA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260A7EC8-C7C5-CF10-A61F-F8BAFD113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75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C755D3A-C067-4697-5FA9-EE16CB5D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8F14B5B3-7AF0-2F34-61F4-98CB93833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46DA9A36-28EC-3C61-98A8-2006D9D98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77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98D9C67-AD62-1816-8A15-CBADC295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b9dcfa72_0_7:notes">
            <a:extLst>
              <a:ext uri="{FF2B5EF4-FFF2-40B4-BE49-F238E27FC236}">
                <a16:creationId xmlns:a16="http://schemas.microsoft.com/office/drawing/2014/main" id="{344C6AAB-E1C4-7F97-5462-7BF7B4368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db9dcfa72_0_7:notes">
            <a:extLst>
              <a:ext uri="{FF2B5EF4-FFF2-40B4-BE49-F238E27FC236}">
                <a16:creationId xmlns:a16="http://schemas.microsoft.com/office/drawing/2014/main" id="{457EFF9F-28E7-ABED-5A77-91C3D78009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3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5200" y="4556004"/>
            <a:ext cx="6733809" cy="984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"/>
          <p:cNvGrpSpPr/>
          <p:nvPr/>
        </p:nvGrpSpPr>
        <p:grpSpPr>
          <a:xfrm>
            <a:off x="0" y="706405"/>
            <a:ext cx="11001970" cy="2652877"/>
            <a:chOff x="0" y="811335"/>
            <a:chExt cx="11001970" cy="2652877"/>
          </a:xfrm>
        </p:grpSpPr>
        <p:sp>
          <p:nvSpPr>
            <p:cNvPr id="18" name="Google Shape;18;p2"/>
            <p:cNvSpPr/>
            <p:nvPr/>
          </p:nvSpPr>
          <p:spPr>
            <a:xfrm>
              <a:off x="0" y="3200400"/>
              <a:ext cx="6135482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10800000">
            <a:off x="5948589" y="3524344"/>
            <a:ext cx="6243411" cy="2652877"/>
            <a:chOff x="4758559" y="811335"/>
            <a:chExt cx="6243411" cy="2652877"/>
          </a:xfrm>
        </p:grpSpPr>
        <p:sp>
          <p:nvSpPr>
            <p:cNvPr id="22" name="Google Shape;22;p2"/>
            <p:cNvSpPr/>
            <p:nvPr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6480636" y="1431517"/>
            <a:ext cx="3994966" cy="3994966"/>
          </a:xfrm>
          <a:custGeom>
            <a:avLst/>
            <a:gdLst/>
            <a:ahLst/>
            <a:cxnLst/>
            <a:rect l="l" t="t" r="r" b="b"/>
            <a:pathLst>
              <a:path w="3100540" h="3100540" extrusionOk="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" descr="그림1 copy"/>
          <p:cNvPicPr preferRelativeResize="0"/>
          <p:nvPr/>
        </p:nvPicPr>
        <p:blipFill rotWithShape="1">
          <a:blip r:embed="rId4">
            <a:alphaModFix/>
          </a:blip>
          <a:srcRect r="17938"/>
          <a:stretch/>
        </p:blipFill>
        <p:spPr>
          <a:xfrm>
            <a:off x="13042" y="-3195"/>
            <a:ext cx="4851327" cy="22171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9017014" y="6549359"/>
            <a:ext cx="256993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by hugh. All rights reserved.</a:t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754" y="3655926"/>
            <a:ext cx="5029636" cy="261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0" y="706405"/>
            <a:ext cx="5501052" cy="2652877"/>
            <a:chOff x="5500918" y="811335"/>
            <a:chExt cx="5501052" cy="2652877"/>
          </a:xfrm>
        </p:grpSpPr>
        <p:sp>
          <p:nvSpPr>
            <p:cNvPr id="31" name="Google Shape;31;p3"/>
            <p:cNvSpPr/>
            <p:nvPr/>
          </p:nvSpPr>
          <p:spPr>
            <a:xfrm>
              <a:off x="5500918" y="3200400"/>
              <a:ext cx="634564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10800000">
            <a:off x="447671" y="3524344"/>
            <a:ext cx="11744329" cy="2652877"/>
            <a:chOff x="-742359" y="811335"/>
            <a:chExt cx="11744329" cy="2652877"/>
          </a:xfrm>
        </p:grpSpPr>
        <p:sp>
          <p:nvSpPr>
            <p:cNvPr id="35" name="Google Shape;35;p3"/>
            <p:cNvSpPr/>
            <p:nvPr/>
          </p:nvSpPr>
          <p:spPr>
            <a:xfrm>
              <a:off x="-742359" y="3200400"/>
              <a:ext cx="6877842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"/>
          <p:cNvSpPr/>
          <p:nvPr/>
        </p:nvSpPr>
        <p:spPr>
          <a:xfrm>
            <a:off x="979718" y="1431517"/>
            <a:ext cx="3994966" cy="3994966"/>
          </a:xfrm>
          <a:custGeom>
            <a:avLst/>
            <a:gdLst/>
            <a:ahLst/>
            <a:cxnLst/>
            <a:rect l="l" t="t" r="r" b="b"/>
            <a:pathLst>
              <a:path w="3100540" h="3100540" extrusionOk="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9025558" y="6480080"/>
            <a:ext cx="256993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by hugh. All rights reserved.</a:t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3"/>
          <p:cNvGrpSpPr/>
          <p:nvPr/>
        </p:nvGrpSpPr>
        <p:grpSpPr>
          <a:xfrm>
            <a:off x="8269356" y="3035108"/>
            <a:ext cx="3923027" cy="800656"/>
            <a:chOff x="2246391" y="5642415"/>
            <a:chExt cx="6897608" cy="1407741"/>
          </a:xfrm>
        </p:grpSpPr>
        <p:pic>
          <p:nvPicPr>
            <p:cNvPr id="41" name="Google Shape;41;p3" descr="E:\Users\xain\Desktop\temp\0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05" y="5642415"/>
              <a:ext cx="6235294" cy="1407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 descr="0003.png"/>
            <p:cNvPicPr preferRelativeResize="0"/>
            <p:nvPr/>
          </p:nvPicPr>
          <p:blipFill rotWithShape="1">
            <a:blip r:embed="rId4">
              <a:alphaModFix/>
            </a:blip>
            <a:srcRect l="56299" t="50000" b="33200"/>
            <a:stretch/>
          </p:blipFill>
          <p:spPr>
            <a:xfrm flipH="1">
              <a:off x="2246391" y="5964384"/>
              <a:ext cx="3435678" cy="9905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 rot="10800000">
            <a:off x="0" y="985324"/>
            <a:ext cx="6996668" cy="3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10800000">
            <a:off x="6877842" y="885935"/>
            <a:ext cx="5314158" cy="228600"/>
          </a:xfrm>
          <a:prstGeom prst="homePlate">
            <a:avLst>
              <a:gd name="adj" fmla="val 50000"/>
            </a:avLst>
          </a:prstGeom>
          <a:solidFill>
            <a:srgbClr val="4B9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8269356" y="361486"/>
            <a:ext cx="3923027" cy="800656"/>
            <a:chOff x="2246391" y="5642415"/>
            <a:chExt cx="6897608" cy="1407741"/>
          </a:xfrm>
        </p:grpSpPr>
        <p:pic>
          <p:nvPicPr>
            <p:cNvPr id="47" name="Google Shape;47;p4" descr="E:\Users\xain\Desktop\temp\01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908705" y="5642415"/>
              <a:ext cx="6235294" cy="14077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 descr="0003.png"/>
            <p:cNvPicPr preferRelativeResize="0"/>
            <p:nvPr/>
          </p:nvPicPr>
          <p:blipFill rotWithShape="1">
            <a:blip r:embed="rId3">
              <a:alphaModFix/>
            </a:blip>
            <a:srcRect l="56299" t="50000" b="33200"/>
            <a:stretch/>
          </p:blipFill>
          <p:spPr>
            <a:xfrm flipH="1">
              <a:off x="2246391" y="5964384"/>
              <a:ext cx="3435678" cy="9905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4"/>
          <p:cNvSpPr txBox="1"/>
          <p:nvPr/>
        </p:nvSpPr>
        <p:spPr>
          <a:xfrm>
            <a:off x="6979121" y="797399"/>
            <a:ext cx="2336288" cy="32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교육 서비스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8312336" y="6538098"/>
            <a:ext cx="3723394" cy="31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200" tIns="57600" rIns="115200" bIns="576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| hugh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"/>
          <p:cNvGrpSpPr/>
          <p:nvPr/>
        </p:nvGrpSpPr>
        <p:grpSpPr>
          <a:xfrm>
            <a:off x="0" y="706405"/>
            <a:ext cx="11001970" cy="2652877"/>
            <a:chOff x="0" y="811335"/>
            <a:chExt cx="11001970" cy="2652877"/>
          </a:xfrm>
        </p:grpSpPr>
        <p:sp>
          <p:nvSpPr>
            <p:cNvPr id="53" name="Google Shape;53;p5"/>
            <p:cNvSpPr/>
            <p:nvPr/>
          </p:nvSpPr>
          <p:spPr>
            <a:xfrm>
              <a:off x="0" y="3200400"/>
              <a:ext cx="6135482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10800000">
            <a:off x="5948589" y="3524344"/>
            <a:ext cx="6243411" cy="2652877"/>
            <a:chOff x="4758559" y="811335"/>
            <a:chExt cx="6243411" cy="2652877"/>
          </a:xfrm>
        </p:grpSpPr>
        <p:sp>
          <p:nvSpPr>
            <p:cNvPr id="57" name="Google Shape;57;p5"/>
            <p:cNvSpPr/>
            <p:nvPr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-2727637" flipH="1">
              <a:off x="9542351" y="362795"/>
              <a:ext cx="228600" cy="3549958"/>
            </a:xfrm>
            <a:custGeom>
              <a:avLst/>
              <a:gdLst/>
              <a:ahLst/>
              <a:cxnLst/>
              <a:rect l="l" t="t" r="r" b="b"/>
              <a:pathLst>
                <a:path w="228600" h="3549958" extrusionOk="0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B9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5"/>
          <p:cNvSpPr/>
          <p:nvPr/>
        </p:nvSpPr>
        <p:spPr>
          <a:xfrm>
            <a:off x="6480636" y="1431517"/>
            <a:ext cx="3994966" cy="3994966"/>
          </a:xfrm>
          <a:custGeom>
            <a:avLst/>
            <a:gdLst/>
            <a:ahLst/>
            <a:cxnLst/>
            <a:rect l="l" t="t" r="r" b="b"/>
            <a:pathLst>
              <a:path w="3100540" h="3100540" extrusionOk="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5" descr="그림1 copy"/>
          <p:cNvPicPr preferRelativeResize="0"/>
          <p:nvPr/>
        </p:nvPicPr>
        <p:blipFill rotWithShape="1">
          <a:blip r:embed="rId3">
            <a:alphaModFix/>
          </a:blip>
          <a:srcRect r="17938"/>
          <a:stretch/>
        </p:blipFill>
        <p:spPr>
          <a:xfrm>
            <a:off x="13042" y="-3195"/>
            <a:ext cx="4851327" cy="221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/>
        </p:nvSpPr>
        <p:spPr>
          <a:xfrm>
            <a:off x="5969530" y="1372870"/>
            <a:ext cx="62224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B96E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>
                <a:solidFill>
                  <a:srgbClr val="4B96E6"/>
                </a:solidFill>
                <a:latin typeface="Arial"/>
                <a:ea typeface="Arial"/>
                <a:cs typeface="Arial"/>
                <a:sym typeface="Arial"/>
              </a:rPr>
              <a:t>과제</a:t>
            </a:r>
            <a:r>
              <a:rPr lang="en-US" sz="2400" dirty="0">
                <a:solidFill>
                  <a:srgbClr val="4B96E6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400" dirty="0">
                <a:solidFill>
                  <a:srgbClr val="4B96E6"/>
                </a:solidFill>
              </a:rPr>
              <a:t>4차수-VPC</a:t>
            </a:r>
            <a:r>
              <a:rPr lang="ko-KR" altLang="en-US" sz="2400" dirty="0">
                <a:solidFill>
                  <a:srgbClr val="4B96E6"/>
                </a:solidFill>
              </a:rPr>
              <a:t> 연결 실습</a:t>
            </a:r>
            <a:endParaRPr dirty="0"/>
          </a:p>
        </p:txBody>
      </p:sp>
      <p:grpSp>
        <p:nvGrpSpPr>
          <p:cNvPr id="2" name="Google Shape;78;p8">
            <a:extLst>
              <a:ext uri="{FF2B5EF4-FFF2-40B4-BE49-F238E27FC236}">
                <a16:creationId xmlns:a16="http://schemas.microsoft.com/office/drawing/2014/main" id="{F2BAB560-E43B-1B25-847F-61E8BE8D3584}"/>
              </a:ext>
            </a:extLst>
          </p:cNvPr>
          <p:cNvGrpSpPr/>
          <p:nvPr/>
        </p:nvGrpSpPr>
        <p:grpSpPr>
          <a:xfrm>
            <a:off x="6096000" y="4188299"/>
            <a:ext cx="5865029" cy="461811"/>
            <a:chOff x="5775853" y="2713233"/>
            <a:chExt cx="6743737" cy="531000"/>
          </a:xfrm>
        </p:grpSpPr>
        <p:sp>
          <p:nvSpPr>
            <p:cNvPr id="3" name="Google Shape;79;p8">
              <a:extLst>
                <a:ext uri="{FF2B5EF4-FFF2-40B4-BE49-F238E27FC236}">
                  <a16:creationId xmlns:a16="http://schemas.microsoft.com/office/drawing/2014/main" id="{0193C7E2-82C7-B79B-C138-47EBD55C825F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2000" dirty="0">
                  <a:solidFill>
                    <a:srgbClr val="FFFFFF"/>
                  </a:solidFill>
                </a:rPr>
                <a:t>Ⅰ</a:t>
              </a:r>
              <a:endParaRPr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80;p8">
              <a:extLst>
                <a:ext uri="{FF2B5EF4-FFF2-40B4-BE49-F238E27FC236}">
                  <a16:creationId xmlns:a16="http://schemas.microsoft.com/office/drawing/2014/main" id="{40C36B99-5D14-51D0-E12B-F98215980E70}"/>
                </a:ext>
              </a:extLst>
            </p:cNvPr>
            <p:cNvSpPr/>
            <p:nvPr/>
          </p:nvSpPr>
          <p:spPr>
            <a:xfrm>
              <a:off x="6359955" y="2713233"/>
              <a:ext cx="6159635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1) Peering</a:t>
              </a:r>
              <a:endParaRPr sz="2400" b="1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78;p8">
            <a:extLst>
              <a:ext uri="{FF2B5EF4-FFF2-40B4-BE49-F238E27FC236}">
                <a16:creationId xmlns:a16="http://schemas.microsoft.com/office/drawing/2014/main" id="{9838A3EE-CEAA-03F2-3E6C-18C6237084EF}"/>
              </a:ext>
            </a:extLst>
          </p:cNvPr>
          <p:cNvGrpSpPr/>
          <p:nvPr/>
        </p:nvGrpSpPr>
        <p:grpSpPr>
          <a:xfrm>
            <a:off x="6096000" y="5023319"/>
            <a:ext cx="5865029" cy="461811"/>
            <a:chOff x="5775853" y="2713233"/>
            <a:chExt cx="6743737" cy="531000"/>
          </a:xfrm>
        </p:grpSpPr>
        <p:sp>
          <p:nvSpPr>
            <p:cNvPr id="6" name="Google Shape;79;p8">
              <a:extLst>
                <a:ext uri="{FF2B5EF4-FFF2-40B4-BE49-F238E27FC236}">
                  <a16:creationId xmlns:a16="http://schemas.microsoft.com/office/drawing/2014/main" id="{51F467AB-760C-88B5-29CC-BEBD88D7D058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altLang="ko-KR" sz="20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Ⅱ</a:t>
              </a:r>
              <a:endParaRPr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80;p8">
              <a:extLst>
                <a:ext uri="{FF2B5EF4-FFF2-40B4-BE49-F238E27FC236}">
                  <a16:creationId xmlns:a16="http://schemas.microsoft.com/office/drawing/2014/main" id="{F0B1673D-A83C-502B-AD19-032C9881BB93}"/>
                </a:ext>
              </a:extLst>
            </p:cNvPr>
            <p:cNvSpPr/>
            <p:nvPr/>
          </p:nvSpPr>
          <p:spPr>
            <a:xfrm>
              <a:off x="6359955" y="2713233"/>
              <a:ext cx="6159635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2) NCC</a:t>
              </a:r>
              <a:endParaRPr sz="2400" b="1" i="0" u="none" strike="noStrike" cap="none" dirty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D1FE6D0-E615-723F-2944-43B96DBD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47D79BFD-5EA0-3980-59EF-2C81C9422F70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EDED6206-63A4-589B-84DA-9CE46423FA7F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Ⅰ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B90539D9-2C17-19A5-691B-DA5EF764E535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1) Peering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CC3EC477-83DC-CC88-1E32-D4124273A5B7}"/>
              </a:ext>
            </a:extLst>
          </p:cNvPr>
          <p:cNvSpPr txBox="1"/>
          <p:nvPr/>
        </p:nvSpPr>
        <p:spPr>
          <a:xfrm>
            <a:off x="1040952" y="1287308"/>
            <a:ext cx="6859559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문제</a:t>
            </a:r>
            <a:r>
              <a:rPr lang="en-US" altLang="ko-KR" b="1" dirty="0">
                <a:solidFill>
                  <a:schemeClr val="dk1"/>
                </a:solidFill>
              </a:rPr>
              <a:t>1) 2</a:t>
            </a:r>
            <a:r>
              <a:rPr lang="ko-KR" altLang="en-US" b="1" dirty="0">
                <a:solidFill>
                  <a:schemeClr val="dk1"/>
                </a:solidFill>
              </a:rPr>
              <a:t>개의 </a:t>
            </a:r>
            <a:r>
              <a:rPr lang="en-US" altLang="ko-KR" b="1" dirty="0">
                <a:solidFill>
                  <a:schemeClr val="dk1"/>
                </a:solidFill>
              </a:rPr>
              <a:t>VPC Peering</a:t>
            </a:r>
            <a:r>
              <a:rPr lang="ko-KR" altLang="en-US" b="1" dirty="0">
                <a:solidFill>
                  <a:schemeClr val="dk1"/>
                </a:solidFill>
              </a:rPr>
              <a:t> 연동 테스트 결과를 </a:t>
            </a:r>
            <a:r>
              <a:rPr lang="ko-KR" altLang="en-US" b="1" dirty="0" err="1">
                <a:solidFill>
                  <a:schemeClr val="dk1"/>
                </a:solidFill>
              </a:rPr>
              <a:t>제출하시오</a:t>
            </a:r>
            <a:endParaRPr lang="ko-KR" alt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번째  </a:t>
            </a:r>
            <a:r>
              <a:rPr lang="en-US" altLang="ko-KR" sz="1200" dirty="0"/>
              <a:t>VPC /</a:t>
            </a:r>
            <a:r>
              <a:rPr lang="ko-KR" altLang="en-US" sz="1200" dirty="0"/>
              <a:t> </a:t>
            </a:r>
            <a:r>
              <a:rPr lang="en-US" altLang="ko-KR" sz="1200" dirty="0"/>
              <a:t>subnet /</a:t>
            </a:r>
            <a:r>
              <a:rPr lang="ko-KR" altLang="en-US" sz="1200" dirty="0"/>
              <a:t> </a:t>
            </a:r>
            <a:r>
              <a:rPr lang="en-US" altLang="ko-KR" sz="1200" dirty="0"/>
              <a:t>VM Instance </a:t>
            </a:r>
            <a:r>
              <a:rPr lang="ko-KR" altLang="en-US" sz="1200" dirty="0"/>
              <a:t>를 아래의 조건으로 생성</a:t>
            </a:r>
            <a:br>
              <a:rPr lang="en-US" altLang="ko-KR" sz="1200" u="sng" dirty="0"/>
            </a:br>
            <a:r>
              <a:rPr lang="en-US" altLang="ko-KR" sz="1200" dirty="0"/>
              <a:t>-  region : asia-northeast3 =&gt; subnet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vm</a:t>
            </a:r>
            <a:r>
              <a:rPr lang="ko-KR" altLang="en-US" sz="1200" dirty="0"/>
              <a:t> </a:t>
            </a:r>
            <a:r>
              <a:rPr lang="en-US" altLang="ko-KR" sz="1200" dirty="0"/>
              <a:t>/ router / </a:t>
            </a:r>
            <a:r>
              <a:rPr lang="en-US" altLang="ko-KR" sz="1200" dirty="0" err="1"/>
              <a:t>natgateway</a:t>
            </a:r>
            <a:r>
              <a:rPr lang="ko-KR" altLang="en-US" sz="1200" dirty="0"/>
              <a:t> 등</a:t>
            </a:r>
            <a:br>
              <a:rPr lang="en-US" altLang="ko-KR" sz="1200" dirty="0"/>
            </a:br>
            <a:r>
              <a:rPr lang="en-US" altLang="ko-KR" sz="1200" dirty="0"/>
              <a:t>- zone : asia-northeast3-b</a:t>
            </a:r>
            <a:br>
              <a:rPr lang="en-US" altLang="ko-KR" sz="1200" dirty="0"/>
            </a:br>
            <a:r>
              <a:rPr lang="en-US" altLang="ko-KR" sz="1200" dirty="0"/>
              <a:t>- VM Instance</a:t>
            </a:r>
            <a:r>
              <a:rPr lang="ko-KR" altLang="en-US" sz="1200" dirty="0"/>
              <a:t> 생성 시 </a:t>
            </a:r>
            <a:r>
              <a:rPr lang="en-US" altLang="ko-KR" sz="1200" dirty="0"/>
              <a:t>echo server</a:t>
            </a:r>
            <a:r>
              <a:rPr lang="ko-KR" altLang="en-US" sz="1200" dirty="0"/>
              <a:t>를 설치 및 구동함</a:t>
            </a:r>
            <a:br>
              <a:rPr lang="en-US" altLang="ko-KR" sz="1200" dirty="0"/>
            </a:b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번째  </a:t>
            </a:r>
            <a:r>
              <a:rPr lang="en-US" altLang="ko-KR" sz="1200" dirty="0"/>
              <a:t>VPC /</a:t>
            </a:r>
            <a:r>
              <a:rPr lang="ko-KR" altLang="en-US" sz="1200" dirty="0"/>
              <a:t> </a:t>
            </a:r>
            <a:r>
              <a:rPr lang="en-US" altLang="ko-KR" sz="1200" dirty="0"/>
              <a:t>subnet /</a:t>
            </a:r>
            <a:r>
              <a:rPr lang="ko-KR" altLang="en-US" sz="1200" dirty="0"/>
              <a:t> </a:t>
            </a:r>
            <a:r>
              <a:rPr lang="en-US" altLang="ko-KR" sz="1200" dirty="0"/>
              <a:t>VM Instance </a:t>
            </a:r>
            <a:r>
              <a:rPr lang="ko-KR" altLang="en-US" sz="1200" dirty="0"/>
              <a:t>를 아래의 조건으로 생성</a:t>
            </a:r>
            <a:br>
              <a:rPr lang="en-US" altLang="ko-KR" sz="1200" u="sng" dirty="0"/>
            </a:br>
            <a:r>
              <a:rPr lang="en-US" altLang="ko-KR" sz="1200" dirty="0"/>
              <a:t>-  region : us-central1 =&gt; subnet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vm</a:t>
            </a:r>
            <a:r>
              <a:rPr lang="ko-KR" altLang="en-US" sz="1200" dirty="0"/>
              <a:t> </a:t>
            </a:r>
            <a:r>
              <a:rPr lang="en-US" altLang="ko-KR" sz="1200" dirty="0"/>
              <a:t>/ router / </a:t>
            </a:r>
            <a:r>
              <a:rPr lang="en-US" altLang="ko-KR" sz="1200" dirty="0" err="1"/>
              <a:t>natgateway</a:t>
            </a:r>
            <a:r>
              <a:rPr lang="ko-KR" altLang="en-US" sz="1200" dirty="0"/>
              <a:t> 등</a:t>
            </a:r>
            <a:br>
              <a:rPr lang="en-US" altLang="ko-KR" sz="1200" dirty="0"/>
            </a:br>
            <a:r>
              <a:rPr lang="en-US" altLang="ko-KR" sz="1200" dirty="0"/>
              <a:t>- zone : us-central1-a</a:t>
            </a:r>
            <a:br>
              <a:rPr lang="en-US" altLang="ko-KR" sz="1200" dirty="0"/>
            </a:br>
            <a:r>
              <a:rPr lang="en-US" altLang="ko-KR" sz="1200" dirty="0"/>
              <a:t>- VM Instance</a:t>
            </a:r>
            <a:r>
              <a:rPr lang="ko-KR" altLang="en-US" sz="1200" dirty="0"/>
              <a:t> 생성 시 </a:t>
            </a:r>
            <a:r>
              <a:rPr lang="en-US" altLang="ko-KR" sz="1200" dirty="0"/>
              <a:t>echo server</a:t>
            </a:r>
            <a:r>
              <a:rPr lang="ko-KR" altLang="en-US" sz="1200" dirty="0"/>
              <a:t>를 설치 및 구동함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peering </a:t>
            </a:r>
            <a:r>
              <a:rPr lang="ko-KR" altLang="en-US" sz="1200" dirty="0"/>
              <a:t>연경 상태 화면 캡쳐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2</a:t>
            </a:r>
            <a:r>
              <a:rPr lang="ko-KR" altLang="en-US" sz="1200" dirty="0"/>
              <a:t>번째</a:t>
            </a:r>
            <a:r>
              <a:rPr lang="en-US" altLang="ko-KR" sz="1200" dirty="0"/>
              <a:t>(us-central1-a)</a:t>
            </a:r>
            <a:r>
              <a:rPr lang="ko-KR" altLang="en-US" sz="1200" dirty="0"/>
              <a:t>에서 생성한 </a:t>
            </a:r>
            <a:r>
              <a:rPr lang="en-US" altLang="ko-KR" sz="1200" dirty="0"/>
              <a:t>VM Instance</a:t>
            </a:r>
            <a:r>
              <a:rPr lang="ko-KR" altLang="en-US" sz="1200" dirty="0"/>
              <a:t>에서 </a:t>
            </a:r>
            <a:r>
              <a:rPr lang="en-US" altLang="ko-KR" sz="1200" dirty="0"/>
              <a:t>curl </a:t>
            </a:r>
            <a:r>
              <a:rPr lang="ko-KR" altLang="en-US" sz="1200" dirty="0"/>
              <a:t>명령으로 </a:t>
            </a:r>
            <a:r>
              <a:rPr lang="en-US" altLang="ko-KR" sz="1200" dirty="0"/>
              <a:t>test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명령어 </a:t>
            </a:r>
            <a:r>
              <a:rPr lang="en-US" altLang="ko-KR" sz="1200" dirty="0"/>
              <a:t>: curl -XGET 10.0.0.2:8000/inf</a:t>
            </a:r>
          </a:p>
        </p:txBody>
      </p:sp>
    </p:spTree>
    <p:extLst>
      <p:ext uri="{BB962C8B-B14F-4D97-AF65-F5344CB8AC3E}">
        <p14:creationId xmlns:p14="http://schemas.microsoft.com/office/powerpoint/2010/main" val="42392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16C252-2926-10AE-F3AB-B8DBDD89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11ACA555-12F1-CB56-F19B-A06BEB3F0712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8F4585D9-62CC-23BC-F706-188F11F3B3D0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Ⅰ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9323E34D-5564-81F7-B8F5-D544BF5C50CF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결과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1) Peering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FF1032D3-1EC8-FB62-F5FD-8C1534C60FD9}"/>
              </a:ext>
            </a:extLst>
          </p:cNvPr>
          <p:cNvSpPr txBox="1"/>
          <p:nvPr/>
        </p:nvSpPr>
        <p:spPr>
          <a:xfrm>
            <a:off x="1040952" y="1287308"/>
            <a:ext cx="6859559" cy="401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결과 예시</a:t>
            </a:r>
            <a:r>
              <a:rPr lang="en-US" altLang="ko-KR" b="1" dirty="0">
                <a:solidFill>
                  <a:schemeClr val="dk1"/>
                </a:solidFill>
              </a:rPr>
              <a:t>)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Peering </a:t>
            </a:r>
            <a:r>
              <a:rPr lang="ko-KR" altLang="en-US" sz="1200" dirty="0"/>
              <a:t>연결상태 화면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연동확인</a:t>
            </a:r>
            <a:r>
              <a:rPr lang="en-US" altLang="ko-KR" sz="1200" dirty="0"/>
              <a:t>(2</a:t>
            </a:r>
            <a:r>
              <a:rPr lang="ko-KR" altLang="en-US" sz="1200" dirty="0"/>
              <a:t>번</a:t>
            </a:r>
            <a:r>
              <a:rPr lang="en-US" altLang="ko-KR" sz="1200" dirty="0"/>
              <a:t>VM -&gt; 1</a:t>
            </a:r>
            <a:r>
              <a:rPr lang="ko-KR" altLang="en-US" sz="1200" dirty="0"/>
              <a:t>번</a:t>
            </a:r>
            <a:r>
              <a:rPr lang="en-US" altLang="ko-KR" sz="1200" dirty="0"/>
              <a:t>VM)</a:t>
            </a: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8DA163-260E-793A-B96E-AE922B06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7" y="2512828"/>
            <a:ext cx="11337074" cy="912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F19370-5899-19DF-E586-2952E760B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30" y="4757506"/>
            <a:ext cx="10692393" cy="5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AD0972D-69EF-D2C3-082D-1C732FDD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F47B3049-0070-6C94-65C1-27A513E36417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0AA4D5BB-8E3E-D938-EE8E-781EB3AFEDE7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Ⅱ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D8EB38FE-07D9-D9C8-AF5C-1A60DC34F71F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과제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2) NCC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D9C847C4-99F4-60F9-1FAF-5FF137F23D5B}"/>
              </a:ext>
            </a:extLst>
          </p:cNvPr>
          <p:cNvSpPr txBox="1"/>
          <p:nvPr/>
        </p:nvSpPr>
        <p:spPr>
          <a:xfrm>
            <a:off x="1040952" y="1287308"/>
            <a:ext cx="6859559" cy="290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문제</a:t>
            </a:r>
            <a:r>
              <a:rPr lang="en-US" altLang="ko-KR" b="1" dirty="0">
                <a:solidFill>
                  <a:schemeClr val="dk1"/>
                </a:solidFill>
              </a:rPr>
              <a:t>2) 3</a:t>
            </a:r>
            <a:r>
              <a:rPr lang="ko-KR" altLang="en-US" b="1" dirty="0">
                <a:solidFill>
                  <a:schemeClr val="dk1"/>
                </a:solidFill>
              </a:rPr>
              <a:t>개의 </a:t>
            </a:r>
            <a:r>
              <a:rPr lang="en-US" altLang="ko-KR" b="1" dirty="0">
                <a:solidFill>
                  <a:schemeClr val="dk1"/>
                </a:solidFill>
              </a:rPr>
              <a:t>VPC NCC</a:t>
            </a:r>
            <a:r>
              <a:rPr lang="ko-KR" altLang="en-US" b="1" dirty="0">
                <a:solidFill>
                  <a:schemeClr val="dk1"/>
                </a:solidFill>
              </a:rPr>
              <a:t> 연동 테스트 결과를 </a:t>
            </a:r>
            <a:r>
              <a:rPr lang="ko-KR" altLang="en-US" b="1" dirty="0" err="1">
                <a:solidFill>
                  <a:schemeClr val="dk1"/>
                </a:solidFill>
              </a:rPr>
              <a:t>제출하시오</a:t>
            </a:r>
            <a:endParaRPr lang="ko-KR" alt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번째  </a:t>
            </a:r>
            <a:r>
              <a:rPr lang="en-US" altLang="ko-KR" sz="1200" dirty="0"/>
              <a:t>VPC /</a:t>
            </a:r>
            <a:r>
              <a:rPr lang="ko-KR" altLang="en-US" sz="1200" dirty="0"/>
              <a:t> </a:t>
            </a:r>
            <a:r>
              <a:rPr lang="en-US" altLang="ko-KR" sz="1200" dirty="0"/>
              <a:t>subnet /</a:t>
            </a:r>
            <a:r>
              <a:rPr lang="ko-KR" altLang="en-US" sz="1200" dirty="0"/>
              <a:t> </a:t>
            </a:r>
            <a:r>
              <a:rPr lang="en-US" altLang="ko-KR" sz="1200" dirty="0"/>
              <a:t>VM Instance </a:t>
            </a:r>
            <a:r>
              <a:rPr lang="ko-KR" altLang="en-US" sz="1200" dirty="0"/>
              <a:t>를 아래의 조건으로 생성</a:t>
            </a:r>
            <a:br>
              <a:rPr lang="en-US" altLang="ko-KR" sz="1200" u="sng" dirty="0"/>
            </a:br>
            <a:r>
              <a:rPr lang="en-US" altLang="ko-KR" sz="1200" dirty="0"/>
              <a:t>-  region : us-west1 =&gt; subnet</a:t>
            </a:r>
            <a:r>
              <a:rPr lang="ko-KR" altLang="en-US" sz="1200" dirty="0"/>
              <a:t> </a:t>
            </a:r>
            <a:r>
              <a:rPr lang="en-US" altLang="ko-KR" sz="1200" dirty="0"/>
              <a:t>/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vm</a:t>
            </a:r>
            <a:r>
              <a:rPr lang="ko-KR" altLang="en-US" sz="1200" dirty="0"/>
              <a:t> </a:t>
            </a:r>
            <a:r>
              <a:rPr lang="en-US" altLang="ko-KR" sz="1200" dirty="0"/>
              <a:t>/ router / </a:t>
            </a:r>
            <a:r>
              <a:rPr lang="en-US" altLang="ko-KR" sz="1200" dirty="0" err="1"/>
              <a:t>natgateway</a:t>
            </a:r>
            <a:r>
              <a:rPr lang="ko-KR" altLang="en-US" sz="1200" dirty="0"/>
              <a:t> 등</a:t>
            </a:r>
            <a:br>
              <a:rPr lang="en-US" altLang="ko-KR" sz="1200" dirty="0"/>
            </a:br>
            <a:r>
              <a:rPr lang="en-US" altLang="ko-KR" sz="1200" dirty="0"/>
              <a:t>- zone : us-west1-a</a:t>
            </a:r>
            <a:br>
              <a:rPr lang="en-US" altLang="ko-KR" sz="1200" dirty="0"/>
            </a:br>
            <a:r>
              <a:rPr lang="en-US" altLang="ko-KR" sz="1200" dirty="0"/>
              <a:t>- VM Instance</a:t>
            </a:r>
            <a:r>
              <a:rPr lang="ko-KR" altLang="en-US" sz="1200" dirty="0"/>
              <a:t> 생성 시 </a:t>
            </a:r>
            <a:r>
              <a:rPr lang="en-US" altLang="ko-KR" sz="1200" dirty="0"/>
              <a:t>echo server</a:t>
            </a:r>
            <a:r>
              <a:rPr lang="ko-KR" altLang="en-US" sz="1200" dirty="0"/>
              <a:t>를 설치 및 구동함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ncc</a:t>
            </a:r>
            <a:r>
              <a:rPr lang="en-US" altLang="ko-KR" sz="1200" dirty="0"/>
              <a:t>(hub) </a:t>
            </a:r>
            <a:r>
              <a:rPr lang="ko-KR" altLang="en-US" sz="1200" dirty="0"/>
              <a:t>생성 및 연동된 </a:t>
            </a:r>
            <a:r>
              <a:rPr lang="en-US" altLang="ko-KR" sz="1200" dirty="0"/>
              <a:t>spoke </a:t>
            </a:r>
            <a:r>
              <a:rPr lang="ko-KR" altLang="en-US" sz="1200" dirty="0"/>
              <a:t>상태 화면 캡쳐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제출</a:t>
            </a:r>
            <a:r>
              <a:rPr lang="en-US" altLang="ko-KR" sz="1200" dirty="0"/>
              <a:t>) 2</a:t>
            </a:r>
            <a:r>
              <a:rPr lang="ko-KR" altLang="en-US" sz="1200" dirty="0"/>
              <a:t>번째</a:t>
            </a:r>
            <a:r>
              <a:rPr lang="en-US" altLang="ko-KR" sz="1200" dirty="0"/>
              <a:t>(us-central1-a) </a:t>
            </a:r>
            <a:r>
              <a:rPr lang="ko-KR" altLang="en-US" sz="1200" dirty="0"/>
              <a:t>및 </a:t>
            </a:r>
            <a:r>
              <a:rPr lang="en-US" altLang="ko-KR" sz="1200" dirty="0"/>
              <a:t>3</a:t>
            </a:r>
            <a:r>
              <a:rPr lang="ko-KR" altLang="en-US" sz="1200" dirty="0"/>
              <a:t>번째</a:t>
            </a:r>
            <a:r>
              <a:rPr lang="en-US" altLang="ko-KR" sz="1200" dirty="0"/>
              <a:t>(us-west1-a)</a:t>
            </a:r>
            <a:r>
              <a:rPr lang="ko-KR" altLang="en-US" sz="1200" dirty="0"/>
              <a:t>에서 생성한 </a:t>
            </a:r>
            <a:r>
              <a:rPr lang="en-US" altLang="ko-KR" sz="1200" dirty="0"/>
              <a:t>VM Instance</a:t>
            </a:r>
            <a:r>
              <a:rPr lang="ko-KR" altLang="en-US" sz="1200" dirty="0"/>
              <a:t>에서 </a:t>
            </a:r>
            <a:r>
              <a:rPr lang="en-US" altLang="ko-KR" sz="1200" dirty="0"/>
              <a:t>curl </a:t>
            </a:r>
            <a:r>
              <a:rPr lang="ko-KR" altLang="en-US" sz="1200" dirty="0"/>
              <a:t>명령으로 </a:t>
            </a:r>
            <a:r>
              <a:rPr lang="en-US" altLang="ko-KR" sz="1200" dirty="0"/>
              <a:t>test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명령어 </a:t>
            </a:r>
            <a:r>
              <a:rPr lang="en-US" altLang="ko-KR" sz="1200" dirty="0"/>
              <a:t>: curl -XGET 10.0.0.2:8000/inf</a:t>
            </a:r>
          </a:p>
        </p:txBody>
      </p:sp>
    </p:spTree>
    <p:extLst>
      <p:ext uri="{BB962C8B-B14F-4D97-AF65-F5344CB8AC3E}">
        <p14:creationId xmlns:p14="http://schemas.microsoft.com/office/powerpoint/2010/main" val="49895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24328E-C6D8-1862-8FAE-D313F489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;p9">
            <a:extLst>
              <a:ext uri="{FF2B5EF4-FFF2-40B4-BE49-F238E27FC236}">
                <a16:creationId xmlns:a16="http://schemas.microsoft.com/office/drawing/2014/main" id="{08DDDA50-1852-E06B-CF94-3286FEA2C5D6}"/>
              </a:ext>
            </a:extLst>
          </p:cNvPr>
          <p:cNvGrpSpPr/>
          <p:nvPr/>
        </p:nvGrpSpPr>
        <p:grpSpPr>
          <a:xfrm>
            <a:off x="493204" y="315663"/>
            <a:ext cx="5119675" cy="461811"/>
            <a:chOff x="5775853" y="2719677"/>
            <a:chExt cx="5886714" cy="531000"/>
          </a:xfrm>
        </p:grpSpPr>
        <p:sp>
          <p:nvSpPr>
            <p:cNvPr id="3" name="Google Shape;89;p9">
              <a:extLst>
                <a:ext uri="{FF2B5EF4-FFF2-40B4-BE49-F238E27FC236}">
                  <a16:creationId xmlns:a16="http://schemas.microsoft.com/office/drawing/2014/main" id="{60ACCE6D-C48E-FE84-5CCD-5B878B44D2E3}"/>
                </a:ext>
              </a:extLst>
            </p:cNvPr>
            <p:cNvSpPr/>
            <p:nvPr/>
          </p:nvSpPr>
          <p:spPr>
            <a:xfrm>
              <a:off x="5775853" y="2726133"/>
              <a:ext cx="518100" cy="51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algn="ctr">
                <a:buSzPts val="2000"/>
              </a:pPr>
              <a:r>
                <a:rPr lang="en-US" altLang="ko-KR" sz="2000" dirty="0">
                  <a:solidFill>
                    <a:srgbClr val="FFFFFF"/>
                  </a:solidFill>
                </a:rPr>
                <a:t>Ⅱ</a:t>
              </a:r>
            </a:p>
          </p:txBody>
        </p:sp>
        <p:sp>
          <p:nvSpPr>
            <p:cNvPr id="4" name="Google Shape;90;p9">
              <a:extLst>
                <a:ext uri="{FF2B5EF4-FFF2-40B4-BE49-F238E27FC236}">
                  <a16:creationId xmlns:a16="http://schemas.microsoft.com/office/drawing/2014/main" id="{0CAA706E-F88A-DA82-6956-2D8AC88925BC}"/>
                </a:ext>
              </a:extLst>
            </p:cNvPr>
            <p:cNvSpPr/>
            <p:nvPr/>
          </p:nvSpPr>
          <p:spPr>
            <a:xfrm>
              <a:off x="6405667" y="2719677"/>
              <a:ext cx="5256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2400" b="1" dirty="0">
                  <a:solidFill>
                    <a:srgbClr val="A5A5A5"/>
                  </a:solidFill>
                </a:rPr>
                <a:t>결과</a:t>
              </a:r>
              <a:r>
                <a:rPr lang="en-US" altLang="ko-KR" sz="2400" b="1" dirty="0">
                  <a:solidFill>
                    <a:srgbClr val="A5A5A5"/>
                  </a:solidFill>
                </a:rPr>
                <a:t>2) NCC</a:t>
              </a:r>
              <a:endParaRPr lang="ko-KR" altLang="en-US" sz="2400" b="1" dirty="0">
                <a:solidFill>
                  <a:srgbClr val="A5A5A5"/>
                </a:solidFill>
              </a:endParaRPr>
            </a:p>
          </p:txBody>
        </p:sp>
      </p:grpSp>
      <p:sp>
        <p:nvSpPr>
          <p:cNvPr id="7" name="Google Shape;160;p21">
            <a:extLst>
              <a:ext uri="{FF2B5EF4-FFF2-40B4-BE49-F238E27FC236}">
                <a16:creationId xmlns:a16="http://schemas.microsoft.com/office/drawing/2014/main" id="{978D2666-6208-9BD8-13FC-24CEA784E169}"/>
              </a:ext>
            </a:extLst>
          </p:cNvPr>
          <p:cNvSpPr txBox="1"/>
          <p:nvPr/>
        </p:nvSpPr>
        <p:spPr>
          <a:xfrm>
            <a:off x="1040952" y="1287308"/>
            <a:ext cx="6859559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SzPts val="1800"/>
            </a:pPr>
            <a:r>
              <a:rPr lang="ko-KR" altLang="en-US" b="1" dirty="0">
                <a:solidFill>
                  <a:schemeClr val="dk1"/>
                </a:solidFill>
              </a:rPr>
              <a:t>결과 예시</a:t>
            </a:r>
            <a:r>
              <a:rPr lang="en-US" altLang="ko-KR" b="1" dirty="0">
                <a:solidFill>
                  <a:schemeClr val="dk1"/>
                </a:solidFill>
              </a:rPr>
              <a:t>)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b="1" dirty="0">
              <a:solidFill>
                <a:schemeClr val="dk1"/>
              </a:solidFill>
            </a:endParaRP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en-US" altLang="ko-KR" sz="1200" dirty="0"/>
              <a:t>NCC </a:t>
            </a:r>
            <a:r>
              <a:rPr lang="ko-KR" altLang="en-US" sz="1200" dirty="0"/>
              <a:t>연결상태 화면</a:t>
            </a: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연동확인</a:t>
            </a:r>
            <a:r>
              <a:rPr lang="en-US" altLang="ko-KR" sz="1200" dirty="0"/>
              <a:t>(2</a:t>
            </a:r>
            <a:r>
              <a:rPr lang="ko-KR" altLang="en-US" sz="1200" dirty="0"/>
              <a:t>번</a:t>
            </a:r>
            <a:r>
              <a:rPr lang="en-US" altLang="ko-KR" sz="1200" dirty="0"/>
              <a:t>VM -&gt; 1</a:t>
            </a:r>
            <a:r>
              <a:rPr lang="ko-KR" altLang="en-US" sz="1200" dirty="0"/>
              <a:t>번</a:t>
            </a:r>
            <a:r>
              <a:rPr lang="en-US" altLang="ko-KR" sz="1200" dirty="0"/>
              <a:t>VM)</a:t>
            </a:r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endParaRPr lang="en-US" altLang="ko-KR" sz="1200" dirty="0"/>
          </a:p>
          <a:p>
            <a:pPr marL="285750" lvl="0" indent="-285750">
              <a:lnSpc>
                <a:spcPct val="150000"/>
              </a:lnSpc>
              <a:buSzPts val="1800"/>
              <a:buFont typeface="Arial"/>
              <a:buChar char="•"/>
            </a:pPr>
            <a:r>
              <a:rPr lang="ko-KR" altLang="en-US" sz="1200" dirty="0"/>
              <a:t>연동확인</a:t>
            </a:r>
            <a:r>
              <a:rPr lang="en-US" altLang="ko-KR" sz="1200" dirty="0"/>
              <a:t>(3</a:t>
            </a:r>
            <a:r>
              <a:rPr lang="ko-KR" altLang="en-US" sz="1200" dirty="0"/>
              <a:t>번</a:t>
            </a:r>
            <a:r>
              <a:rPr lang="en-US" altLang="ko-KR" sz="1200" dirty="0"/>
              <a:t>VM -&gt; 1</a:t>
            </a:r>
            <a:r>
              <a:rPr lang="ko-KR" altLang="en-US" sz="1200" dirty="0"/>
              <a:t>번</a:t>
            </a:r>
            <a:r>
              <a:rPr lang="en-US" altLang="ko-KR" sz="1200" dirty="0"/>
              <a:t>VM)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83007B-4CB2-345D-FFFF-32BB1994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757" y="6096349"/>
            <a:ext cx="8702829" cy="42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2A576F-0596-E52B-E21D-3AD27822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07" y="5245720"/>
            <a:ext cx="8703526" cy="427463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A28715-8083-E713-7947-ACF240C44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593" y="2057285"/>
            <a:ext cx="8705154" cy="2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864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309</Words>
  <Application>Microsoft Office PowerPoint</Application>
  <PresentationFormat>와이드스크린</PresentationFormat>
  <Paragraphs>48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ChungSeok Han</dc:creator>
  <cp:lastModifiedBy>ChungSeok Han</cp:lastModifiedBy>
  <cp:revision>24</cp:revision>
  <dcterms:modified xsi:type="dcterms:W3CDTF">2025-07-27T05:29:51Z</dcterms:modified>
</cp:coreProperties>
</file>