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793" r:id="rId1"/>
  </p:sldMasterIdLst>
  <p:notesMasterIdLst>
    <p:notesMasterId r:id="rId37"/>
  </p:notesMasterIdLst>
  <p:sldIdLst>
    <p:sldId id="256" r:id="rId2"/>
    <p:sldId id="257" r:id="rId3"/>
    <p:sldId id="258" r:id="rId4"/>
    <p:sldId id="259" r:id="rId5"/>
    <p:sldId id="272" r:id="rId6"/>
    <p:sldId id="273" r:id="rId7"/>
    <p:sldId id="275" r:id="rId8"/>
    <p:sldId id="274" r:id="rId9"/>
    <p:sldId id="276" r:id="rId10"/>
    <p:sldId id="277" r:id="rId11"/>
    <p:sldId id="260" r:id="rId12"/>
    <p:sldId id="271" r:id="rId13"/>
    <p:sldId id="262" r:id="rId14"/>
    <p:sldId id="263" r:id="rId15"/>
    <p:sldId id="287" r:id="rId16"/>
    <p:sldId id="288" r:id="rId17"/>
    <p:sldId id="286" r:id="rId18"/>
    <p:sldId id="289" r:id="rId19"/>
    <p:sldId id="290" r:id="rId20"/>
    <p:sldId id="269" r:id="rId21"/>
    <p:sldId id="270" r:id="rId22"/>
    <p:sldId id="291" r:id="rId23"/>
    <p:sldId id="292" r:id="rId24"/>
    <p:sldId id="294" r:id="rId25"/>
    <p:sldId id="295" r:id="rId26"/>
    <p:sldId id="282" r:id="rId27"/>
    <p:sldId id="293" r:id="rId28"/>
    <p:sldId id="299" r:id="rId29"/>
    <p:sldId id="266" r:id="rId30"/>
    <p:sldId id="296" r:id="rId31"/>
    <p:sldId id="297" r:id="rId32"/>
    <p:sldId id="283" r:id="rId33"/>
    <p:sldId id="284" r:id="rId34"/>
    <p:sldId id="300" r:id="rId35"/>
    <p:sldId id="261"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7" d="100"/>
          <a:sy n="77" d="100"/>
        </p:scale>
        <p:origin x="80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26A239-5B63-49CA-9DED-69DC5B78516E}" type="datetimeFigureOut">
              <a:rPr lang="en-IN" smtClean="0"/>
              <a:t>04-06-2022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AB6897-E77D-46BE-BA0D-101860DCA891}" type="slidenum">
              <a:rPr lang="en-IN" smtClean="0"/>
              <a:t>‹#›</a:t>
            </a:fld>
            <a:endParaRPr lang="en-IN"/>
          </a:p>
        </p:txBody>
      </p:sp>
    </p:spTree>
    <p:extLst>
      <p:ext uri="{BB962C8B-B14F-4D97-AF65-F5344CB8AC3E}">
        <p14:creationId xmlns:p14="http://schemas.microsoft.com/office/powerpoint/2010/main" val="27551892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EDAB6897-E77D-46BE-BA0D-101860DCA891}" type="slidenum">
              <a:rPr lang="en-IN" smtClean="0"/>
              <a:t>4</a:t>
            </a:fld>
            <a:endParaRPr lang="en-IN"/>
          </a:p>
        </p:txBody>
      </p:sp>
    </p:spTree>
    <p:extLst>
      <p:ext uri="{BB962C8B-B14F-4D97-AF65-F5344CB8AC3E}">
        <p14:creationId xmlns:p14="http://schemas.microsoft.com/office/powerpoint/2010/main" val="36299156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DAB6897-E77D-46BE-BA0D-101860DCA891}" type="slidenum">
              <a:rPr lang="en-IN" smtClean="0"/>
              <a:t>14</a:t>
            </a:fld>
            <a:endParaRPr lang="en-IN"/>
          </a:p>
        </p:txBody>
      </p:sp>
    </p:spTree>
    <p:extLst>
      <p:ext uri="{BB962C8B-B14F-4D97-AF65-F5344CB8AC3E}">
        <p14:creationId xmlns:p14="http://schemas.microsoft.com/office/powerpoint/2010/main" val="5473085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FROM THE ABOVE </a:t>
            </a:r>
          </a:p>
        </p:txBody>
      </p:sp>
      <p:sp>
        <p:nvSpPr>
          <p:cNvPr id="4" name="Slide Number Placeholder 3"/>
          <p:cNvSpPr>
            <a:spLocks noGrp="1"/>
          </p:cNvSpPr>
          <p:nvPr>
            <p:ph type="sldNum" sz="quarter" idx="5"/>
          </p:nvPr>
        </p:nvSpPr>
        <p:spPr/>
        <p:txBody>
          <a:bodyPr/>
          <a:lstStyle/>
          <a:p>
            <a:fld id="{EDAB6897-E77D-46BE-BA0D-101860DCA891}" type="slidenum">
              <a:rPr lang="en-IN" smtClean="0"/>
              <a:t>15</a:t>
            </a:fld>
            <a:endParaRPr lang="en-IN"/>
          </a:p>
        </p:txBody>
      </p:sp>
    </p:spTree>
    <p:extLst>
      <p:ext uri="{BB962C8B-B14F-4D97-AF65-F5344CB8AC3E}">
        <p14:creationId xmlns:p14="http://schemas.microsoft.com/office/powerpoint/2010/main" val="280306819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F926FE76-D673-453A-B655-0F27CCCD4932}" type="datetimeFigureOut">
              <a:rPr lang="en-IN" smtClean="0"/>
              <a:t>04-06-2022</a:t>
            </a:fld>
            <a:endParaRPr lang="en-IN"/>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IN"/>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BCC443A0-DCD7-4CCE-8DF0-67F445DFED3A}" type="slidenum">
              <a:rPr lang="en-IN" smtClean="0"/>
              <a:t>‹#›</a:t>
            </a:fld>
            <a:endParaRPr lang="en-IN"/>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6516763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926FE76-D673-453A-B655-0F27CCCD4932}" type="datetimeFigureOut">
              <a:rPr lang="en-IN" smtClean="0"/>
              <a:t>04-06-2022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CC443A0-DCD7-4CCE-8DF0-67F445DFED3A}" type="slidenum">
              <a:rPr lang="en-IN" smtClean="0"/>
              <a:t>‹#›</a:t>
            </a:fld>
            <a:endParaRPr lang="en-IN"/>
          </a:p>
        </p:txBody>
      </p:sp>
    </p:spTree>
    <p:extLst>
      <p:ext uri="{BB962C8B-B14F-4D97-AF65-F5344CB8AC3E}">
        <p14:creationId xmlns:p14="http://schemas.microsoft.com/office/powerpoint/2010/main" val="93865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926FE76-D673-453A-B655-0F27CCCD4932}" type="datetimeFigureOut">
              <a:rPr lang="en-IN" smtClean="0"/>
              <a:t>04-06-2022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CC443A0-DCD7-4CCE-8DF0-67F445DFED3A}" type="slidenum">
              <a:rPr lang="en-IN" smtClean="0"/>
              <a:t>‹#›</a:t>
            </a:fld>
            <a:endParaRPr lang="en-IN"/>
          </a:p>
        </p:txBody>
      </p:sp>
    </p:spTree>
    <p:extLst>
      <p:ext uri="{BB962C8B-B14F-4D97-AF65-F5344CB8AC3E}">
        <p14:creationId xmlns:p14="http://schemas.microsoft.com/office/powerpoint/2010/main" val="4806915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926FE76-D673-453A-B655-0F27CCCD4932}" type="datetimeFigureOut">
              <a:rPr lang="en-IN" smtClean="0"/>
              <a:t>04-06-2022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CC443A0-DCD7-4CCE-8DF0-67F445DFED3A}" type="slidenum">
              <a:rPr lang="en-IN" smtClean="0"/>
              <a:t>‹#›</a:t>
            </a:fld>
            <a:endParaRPr lang="en-IN"/>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9385407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926FE76-D673-453A-B655-0F27CCCD4932}" type="datetimeFigureOut">
              <a:rPr lang="en-IN" smtClean="0"/>
              <a:t>04-06-2022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CC443A0-DCD7-4CCE-8DF0-67F445DFED3A}" type="slidenum">
              <a:rPr lang="en-IN" smtClean="0"/>
              <a:t>‹#›</a:t>
            </a:fld>
            <a:endParaRPr lang="en-IN"/>
          </a:p>
        </p:txBody>
      </p:sp>
    </p:spTree>
    <p:extLst>
      <p:ext uri="{BB962C8B-B14F-4D97-AF65-F5344CB8AC3E}">
        <p14:creationId xmlns:p14="http://schemas.microsoft.com/office/powerpoint/2010/main" val="25715625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F926FE76-D673-453A-B655-0F27CCCD4932}" type="datetimeFigureOut">
              <a:rPr lang="en-IN" smtClean="0"/>
              <a:t>04-06-2022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CC443A0-DCD7-4CCE-8DF0-67F445DFED3A}" type="slidenum">
              <a:rPr lang="en-IN" smtClean="0"/>
              <a:t>‹#›</a:t>
            </a:fld>
            <a:endParaRPr lang="en-IN"/>
          </a:p>
        </p:txBody>
      </p:sp>
    </p:spTree>
    <p:extLst>
      <p:ext uri="{BB962C8B-B14F-4D97-AF65-F5344CB8AC3E}">
        <p14:creationId xmlns:p14="http://schemas.microsoft.com/office/powerpoint/2010/main" val="511747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F926FE76-D673-453A-B655-0F27CCCD4932}" type="datetimeFigureOut">
              <a:rPr lang="en-IN" smtClean="0"/>
              <a:t>04-06-2022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CC443A0-DCD7-4CCE-8DF0-67F445DFED3A}" type="slidenum">
              <a:rPr lang="en-IN" smtClean="0"/>
              <a:t>‹#›</a:t>
            </a:fld>
            <a:endParaRPr lang="en-IN"/>
          </a:p>
        </p:txBody>
      </p:sp>
    </p:spTree>
    <p:extLst>
      <p:ext uri="{BB962C8B-B14F-4D97-AF65-F5344CB8AC3E}">
        <p14:creationId xmlns:p14="http://schemas.microsoft.com/office/powerpoint/2010/main" val="14910683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26FE76-D673-453A-B655-0F27CCCD4932}" type="datetimeFigureOut">
              <a:rPr lang="en-IN" smtClean="0"/>
              <a:t>04-06-2022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C443A0-DCD7-4CCE-8DF0-67F445DFED3A}" type="slidenum">
              <a:rPr lang="en-IN" smtClean="0"/>
              <a:t>‹#›</a:t>
            </a:fld>
            <a:endParaRPr lang="en-IN"/>
          </a:p>
        </p:txBody>
      </p:sp>
    </p:spTree>
    <p:extLst>
      <p:ext uri="{BB962C8B-B14F-4D97-AF65-F5344CB8AC3E}">
        <p14:creationId xmlns:p14="http://schemas.microsoft.com/office/powerpoint/2010/main" val="25386140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26FE76-D673-453A-B655-0F27CCCD4932}" type="datetimeFigureOut">
              <a:rPr lang="en-IN" smtClean="0"/>
              <a:t>04-06-2022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C443A0-DCD7-4CCE-8DF0-67F445DFED3A}" type="slidenum">
              <a:rPr lang="en-IN" smtClean="0"/>
              <a:t>‹#›</a:t>
            </a:fld>
            <a:endParaRPr lang="en-IN"/>
          </a:p>
        </p:txBody>
      </p:sp>
    </p:spTree>
    <p:extLst>
      <p:ext uri="{BB962C8B-B14F-4D97-AF65-F5344CB8AC3E}">
        <p14:creationId xmlns:p14="http://schemas.microsoft.com/office/powerpoint/2010/main" val="372093140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26FE76-D673-453A-B655-0F27CCCD4932}" type="datetimeFigureOut">
              <a:rPr lang="en-IN" smtClean="0"/>
              <a:t>04-06-2022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C443A0-DCD7-4CCE-8DF0-67F445DFED3A}" type="slidenum">
              <a:rPr lang="en-IN" smtClean="0"/>
              <a:t>‹#›</a:t>
            </a:fld>
            <a:endParaRPr lang="en-IN"/>
          </a:p>
        </p:txBody>
      </p:sp>
    </p:spTree>
    <p:extLst>
      <p:ext uri="{BB962C8B-B14F-4D97-AF65-F5344CB8AC3E}">
        <p14:creationId xmlns:p14="http://schemas.microsoft.com/office/powerpoint/2010/main" val="31703134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26FE76-D673-453A-B655-0F27CCCD4932}" type="datetimeFigureOut">
              <a:rPr lang="en-IN" smtClean="0"/>
              <a:t>04-06-2022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C443A0-DCD7-4CCE-8DF0-67F445DFED3A}" type="slidenum">
              <a:rPr lang="en-IN" smtClean="0"/>
              <a:t>‹#›</a:t>
            </a:fld>
            <a:endParaRPr lang="en-IN"/>
          </a:p>
        </p:txBody>
      </p:sp>
    </p:spTree>
    <p:extLst>
      <p:ext uri="{BB962C8B-B14F-4D97-AF65-F5344CB8AC3E}">
        <p14:creationId xmlns:p14="http://schemas.microsoft.com/office/powerpoint/2010/main" val="10769427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926FE76-D673-453A-B655-0F27CCCD4932}" type="datetimeFigureOut">
              <a:rPr lang="en-IN" smtClean="0"/>
              <a:t>04-06-2022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C443A0-DCD7-4CCE-8DF0-67F445DFED3A}" type="slidenum">
              <a:rPr lang="en-IN" smtClean="0"/>
              <a:t>‹#›</a:t>
            </a:fld>
            <a:endParaRPr lang="en-IN"/>
          </a:p>
        </p:txBody>
      </p:sp>
    </p:spTree>
    <p:extLst>
      <p:ext uri="{BB962C8B-B14F-4D97-AF65-F5344CB8AC3E}">
        <p14:creationId xmlns:p14="http://schemas.microsoft.com/office/powerpoint/2010/main" val="30381043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926FE76-D673-453A-B655-0F27CCCD4932}" type="datetimeFigureOut">
              <a:rPr lang="en-IN" smtClean="0"/>
              <a:t>04-06-2022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CC443A0-DCD7-4CCE-8DF0-67F445DFED3A}" type="slidenum">
              <a:rPr lang="en-IN" smtClean="0"/>
              <a:t>‹#›</a:t>
            </a:fld>
            <a:endParaRPr lang="en-IN"/>
          </a:p>
        </p:txBody>
      </p:sp>
    </p:spTree>
    <p:extLst>
      <p:ext uri="{BB962C8B-B14F-4D97-AF65-F5344CB8AC3E}">
        <p14:creationId xmlns:p14="http://schemas.microsoft.com/office/powerpoint/2010/main" val="4572347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926FE76-D673-453A-B655-0F27CCCD4932}" type="datetimeFigureOut">
              <a:rPr lang="en-IN" smtClean="0"/>
              <a:t>04-06-2022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CC443A0-DCD7-4CCE-8DF0-67F445DFED3A}" type="slidenum">
              <a:rPr lang="en-IN" smtClean="0"/>
              <a:t>‹#›</a:t>
            </a:fld>
            <a:endParaRPr lang="en-IN"/>
          </a:p>
        </p:txBody>
      </p:sp>
    </p:spTree>
    <p:extLst>
      <p:ext uri="{BB962C8B-B14F-4D97-AF65-F5344CB8AC3E}">
        <p14:creationId xmlns:p14="http://schemas.microsoft.com/office/powerpoint/2010/main" val="26010809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26FE76-D673-453A-B655-0F27CCCD4932}" type="datetimeFigureOut">
              <a:rPr lang="en-IN" smtClean="0"/>
              <a:t>04-06-2022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CC443A0-DCD7-4CCE-8DF0-67F445DFED3A}" type="slidenum">
              <a:rPr lang="en-IN" smtClean="0"/>
              <a:t>‹#›</a:t>
            </a:fld>
            <a:endParaRPr lang="en-IN"/>
          </a:p>
        </p:txBody>
      </p:sp>
    </p:spTree>
    <p:extLst>
      <p:ext uri="{BB962C8B-B14F-4D97-AF65-F5344CB8AC3E}">
        <p14:creationId xmlns:p14="http://schemas.microsoft.com/office/powerpoint/2010/main" val="31755388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26FE76-D673-453A-B655-0F27CCCD4932}" type="datetimeFigureOut">
              <a:rPr lang="en-IN" smtClean="0"/>
              <a:t>04-06-2022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CC443A0-DCD7-4CCE-8DF0-67F445DFED3A}" type="slidenum">
              <a:rPr lang="en-IN" smtClean="0"/>
              <a:t>‹#›</a:t>
            </a:fld>
            <a:endParaRPr lang="en-IN"/>
          </a:p>
        </p:txBody>
      </p:sp>
    </p:spTree>
    <p:extLst>
      <p:ext uri="{BB962C8B-B14F-4D97-AF65-F5344CB8AC3E}">
        <p14:creationId xmlns:p14="http://schemas.microsoft.com/office/powerpoint/2010/main" val="31182805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926FE76-D673-453A-B655-0F27CCCD4932}" type="datetimeFigureOut">
              <a:rPr lang="en-IN" smtClean="0"/>
              <a:t>04-06-2022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CC443A0-DCD7-4CCE-8DF0-67F445DFED3A}" type="slidenum">
              <a:rPr lang="en-IN" smtClean="0"/>
              <a:t>‹#›</a:t>
            </a:fld>
            <a:endParaRPr lang="en-IN"/>
          </a:p>
        </p:txBody>
      </p:sp>
    </p:spTree>
    <p:extLst>
      <p:ext uri="{BB962C8B-B14F-4D97-AF65-F5344CB8AC3E}">
        <p14:creationId xmlns:p14="http://schemas.microsoft.com/office/powerpoint/2010/main" val="19295442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926FE76-D673-453A-B655-0F27CCCD4932}" type="datetimeFigureOut">
              <a:rPr lang="en-IN" smtClean="0"/>
              <a:t>04-06-2022</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CC443A0-DCD7-4CCE-8DF0-67F445DFED3A}" type="slidenum">
              <a:rPr lang="en-IN" smtClean="0"/>
              <a:t>‹#›</a:t>
            </a:fld>
            <a:endParaRPr lang="en-IN"/>
          </a:p>
        </p:txBody>
      </p:sp>
    </p:spTree>
    <p:extLst>
      <p:ext uri="{BB962C8B-B14F-4D97-AF65-F5344CB8AC3E}">
        <p14:creationId xmlns:p14="http://schemas.microsoft.com/office/powerpoint/2010/main" val="22716633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F926FE76-D673-453A-B655-0F27CCCD4932}" type="datetimeFigureOut">
              <a:rPr lang="en-IN" smtClean="0"/>
              <a:t>04-06-2022</a:t>
            </a:fld>
            <a:endParaRPr lang="en-IN"/>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IN"/>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BCC443A0-DCD7-4CCE-8DF0-67F445DFED3A}" type="slidenum">
              <a:rPr lang="en-IN" smtClean="0"/>
              <a:t>‹#›</a:t>
            </a:fld>
            <a:endParaRPr lang="en-IN"/>
          </a:p>
        </p:txBody>
      </p:sp>
    </p:spTree>
    <p:extLst>
      <p:ext uri="{BB962C8B-B14F-4D97-AF65-F5344CB8AC3E}">
        <p14:creationId xmlns:p14="http://schemas.microsoft.com/office/powerpoint/2010/main" val="817696701"/>
      </p:ext>
    </p:extLst>
  </p:cSld>
  <p:clrMap bg1="lt1" tx1="dk1" bg2="lt2" tx2="dk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0" r:id="rId7"/>
    <p:sldLayoutId id="2147483801" r:id="rId8"/>
    <p:sldLayoutId id="2147483802" r:id="rId9"/>
    <p:sldLayoutId id="2147483803" r:id="rId10"/>
    <p:sldLayoutId id="2147483804" r:id="rId11"/>
    <p:sldLayoutId id="2147483805" r:id="rId12"/>
    <p:sldLayoutId id="2147483806" r:id="rId13"/>
    <p:sldLayoutId id="2147483807" r:id="rId14"/>
    <p:sldLayoutId id="2147483808" r:id="rId15"/>
    <p:sldLayoutId id="2147483809" r:id="rId16"/>
    <p:sldLayoutId id="2147483810" r:id="rId17"/>
    <p:sldLayoutId id="2147483811" r:id="rId18"/>
  </p:sldLayoutIdLst>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AF6C1EA-8794-439E-9257-1508F54E8346}"/>
              </a:ext>
            </a:extLst>
          </p:cNvPr>
          <p:cNvSpPr/>
          <p:nvPr/>
        </p:nvSpPr>
        <p:spPr>
          <a:xfrm>
            <a:off x="581648" y="2005491"/>
            <a:ext cx="9865895" cy="954107"/>
          </a:xfrm>
          <a:prstGeom prst="rect">
            <a:avLst/>
          </a:prstGeom>
        </p:spPr>
        <p:txBody>
          <a:bodyPr wrap="square">
            <a:spAutoFit/>
          </a:bodyPr>
          <a:lstStyle/>
          <a:p>
            <a:pPr algn="ctr"/>
            <a:r>
              <a:rPr lang="en-US" sz="2800" dirty="0"/>
              <a:t>SEM APPROACH TO ANALYZE FACTORS INFLUENCING THE CUSTOMER LOYALTY TOWARDS ONLINE SHOPPING</a:t>
            </a:r>
            <a:endParaRPr lang="en-IN" sz="2800" dirty="0"/>
          </a:p>
        </p:txBody>
      </p:sp>
      <p:sp>
        <p:nvSpPr>
          <p:cNvPr id="6" name="Content Placeholder 10">
            <a:extLst>
              <a:ext uri="{FF2B5EF4-FFF2-40B4-BE49-F238E27FC236}">
                <a16:creationId xmlns:a16="http://schemas.microsoft.com/office/drawing/2014/main" id="{E931B8E0-15B2-4FA6-9791-068293B90ED7}"/>
              </a:ext>
            </a:extLst>
          </p:cNvPr>
          <p:cNvSpPr txBox="1">
            <a:spLocks/>
          </p:cNvSpPr>
          <p:nvPr/>
        </p:nvSpPr>
        <p:spPr>
          <a:xfrm>
            <a:off x="581648" y="4279485"/>
            <a:ext cx="11438073" cy="2373106"/>
          </a:xfrm>
          <a:prstGeom prst="rect">
            <a:avLst/>
          </a:prstGeom>
        </p:spPr>
        <p:txBody>
          <a:bodyPr>
            <a:normAutofit fontScale="2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Aft>
                <a:spcPts val="1000"/>
              </a:spcAft>
              <a:buFont typeface="Arial" panose="020B0604020202020204" pitchFamily="34" charset="0"/>
              <a:buNone/>
            </a:pPr>
            <a:endParaRPr lang="en-US" sz="7200" dirty="0">
              <a:solidFill>
                <a:schemeClr val="bg1"/>
              </a:solidFill>
              <a:latin typeface="Times New Roman" panose="02020603050405020304" pitchFamily="18" charset="0"/>
              <a:ea typeface="Calibri" panose="020F0502020204030204" pitchFamily="34" charset="0"/>
              <a:cs typeface="Mangal" panose="02040503050203030202" pitchFamily="18" charset="0"/>
            </a:endParaRPr>
          </a:p>
          <a:p>
            <a:pPr marL="0" indent="0">
              <a:lnSpc>
                <a:spcPct val="100000"/>
              </a:lnSpc>
              <a:spcAft>
                <a:spcPts val="1000"/>
              </a:spcAft>
              <a:buFont typeface="Arial" panose="020B0604020202020204" pitchFamily="34" charset="0"/>
              <a:buNone/>
            </a:pPr>
            <a:r>
              <a:rPr lang="en-US" sz="8000" dirty="0">
                <a:solidFill>
                  <a:schemeClr val="bg1"/>
                </a:solidFill>
                <a:latin typeface="Times New Roman" panose="02020603050405020304" pitchFamily="18" charset="0"/>
                <a:ea typeface="Calibri" panose="020F0502020204030204" pitchFamily="34" charset="0"/>
                <a:cs typeface="Mangal" panose="02040503050203030202" pitchFamily="18" charset="0"/>
              </a:rPr>
              <a:t>Under the guidance and supervision of</a:t>
            </a:r>
            <a:r>
              <a:rPr lang="en-US" sz="8000" b="1" dirty="0">
                <a:solidFill>
                  <a:schemeClr val="bg1"/>
                </a:solidFill>
                <a:latin typeface="Times New Roman" panose="02020603050405020304" pitchFamily="18" charset="0"/>
                <a:ea typeface="Calibri" panose="020F0502020204030204" pitchFamily="34" charset="0"/>
                <a:cs typeface="Mangal" panose="02040503050203030202" pitchFamily="18" charset="0"/>
              </a:rPr>
              <a:t> 	</a:t>
            </a:r>
            <a:r>
              <a:rPr lang="en-US" sz="7200" b="1" dirty="0">
                <a:solidFill>
                  <a:schemeClr val="bg1"/>
                </a:solidFill>
                <a:latin typeface="Times New Roman" panose="02020603050405020304" pitchFamily="18" charset="0"/>
                <a:ea typeface="Calibri" panose="020F0502020204030204" pitchFamily="34" charset="0"/>
                <a:cs typeface="Mangal" panose="02040503050203030202" pitchFamily="18" charset="0"/>
              </a:rPr>
              <a:t>			                    DINESHKUMAR M</a:t>
            </a:r>
            <a:endParaRPr lang="en-IN" sz="7200" dirty="0">
              <a:solidFill>
                <a:schemeClr val="bg1"/>
              </a:solidFill>
              <a:latin typeface="Calibri" panose="020F0502020204030204" pitchFamily="34" charset="0"/>
              <a:ea typeface="Calibri" panose="020F0502020204030204" pitchFamily="34" charset="0"/>
              <a:cs typeface="Mangal" panose="02040503050203030202" pitchFamily="18" charset="0"/>
            </a:endParaRPr>
          </a:p>
          <a:p>
            <a:pPr marL="0" indent="0">
              <a:lnSpc>
                <a:spcPct val="100000"/>
              </a:lnSpc>
              <a:spcAft>
                <a:spcPts val="1000"/>
              </a:spcAft>
              <a:buNone/>
            </a:pPr>
            <a:r>
              <a:rPr lang="en-IN" sz="8000" b="1" dirty="0">
                <a:solidFill>
                  <a:schemeClr val="bg1"/>
                </a:solidFill>
                <a:latin typeface="+mj-lt"/>
              </a:rPr>
              <a:t>DR. P. R. JAYASHREE, M.Sc., M.Phil., M.B.A., Ph.D.</a:t>
            </a:r>
            <a:r>
              <a:rPr lang="en-US" sz="8000" b="1" dirty="0">
                <a:solidFill>
                  <a:schemeClr val="bg1"/>
                </a:solidFill>
                <a:latin typeface="+mj-lt"/>
                <a:ea typeface="Calibri" panose="020F0502020204030204" pitchFamily="34" charset="0"/>
                <a:cs typeface="Mangal" panose="02040503050203030202" pitchFamily="18" charset="0"/>
              </a:rPr>
              <a:t>	</a:t>
            </a:r>
            <a:r>
              <a:rPr lang="en-US" sz="7200" dirty="0">
                <a:solidFill>
                  <a:schemeClr val="bg1"/>
                </a:solidFill>
                <a:latin typeface="Times New Roman" panose="02020603050405020304" pitchFamily="18" charset="0"/>
                <a:ea typeface="Calibri" panose="020F0502020204030204" pitchFamily="34" charset="0"/>
                <a:cs typeface="Mangal" panose="02040503050203030202" pitchFamily="18" charset="0"/>
              </a:rPr>
              <a:t>		                               (Reg. No.2013212075003)</a:t>
            </a:r>
            <a:endParaRPr lang="en-IN" sz="7200" dirty="0">
              <a:solidFill>
                <a:schemeClr val="bg1"/>
              </a:solidFill>
              <a:latin typeface="Calibri" panose="020F0502020204030204" pitchFamily="34" charset="0"/>
              <a:ea typeface="Calibri" panose="020F0502020204030204" pitchFamily="34" charset="0"/>
              <a:cs typeface="Mangal" panose="02040503050203030202" pitchFamily="18" charset="0"/>
            </a:endParaRPr>
          </a:p>
          <a:p>
            <a:pPr marL="0" indent="0">
              <a:lnSpc>
                <a:spcPct val="100000"/>
              </a:lnSpc>
              <a:spcAft>
                <a:spcPts val="1000"/>
              </a:spcAft>
              <a:buFont typeface="Arial" panose="020B0604020202020204" pitchFamily="34" charset="0"/>
              <a:buNone/>
            </a:pPr>
            <a:r>
              <a:rPr lang="en-US" sz="8000" dirty="0">
                <a:solidFill>
                  <a:schemeClr val="bg1"/>
                </a:solidFill>
                <a:latin typeface="Times New Roman" panose="02020603050405020304" pitchFamily="18" charset="0"/>
                <a:ea typeface="Calibri" panose="020F0502020204030204" pitchFamily="34" charset="0"/>
                <a:cs typeface="Mangal" panose="02040503050203030202" pitchFamily="18" charset="0"/>
              </a:rPr>
              <a:t>Assistant Professor, Department of Statistics</a:t>
            </a:r>
            <a:endParaRPr lang="en-IN" sz="8000" dirty="0">
              <a:solidFill>
                <a:schemeClr val="bg1"/>
              </a:solidFill>
              <a:latin typeface="Calibri" panose="020F0502020204030204" pitchFamily="34" charset="0"/>
              <a:ea typeface="Calibri" panose="020F0502020204030204" pitchFamily="34" charset="0"/>
              <a:cs typeface="Mangal" panose="02040503050203030202" pitchFamily="18" charset="0"/>
            </a:endParaRPr>
          </a:p>
          <a:p>
            <a:pPr marL="0" indent="0" algn="ctr">
              <a:lnSpc>
                <a:spcPct val="100000"/>
              </a:lnSpc>
              <a:spcAft>
                <a:spcPts val="1000"/>
              </a:spcAft>
              <a:buFont typeface="Arial" panose="020B0604020202020204" pitchFamily="34" charset="0"/>
              <a:buNone/>
            </a:pPr>
            <a:r>
              <a:rPr lang="en-US" sz="1800" b="1" dirty="0">
                <a:solidFill>
                  <a:schemeClr val="bg1"/>
                </a:solidFill>
                <a:latin typeface="Times New Roman" panose="02020603050405020304" pitchFamily="18" charset="0"/>
                <a:ea typeface="Calibri" panose="020F0502020204030204" pitchFamily="34" charset="0"/>
                <a:cs typeface="Mangal" panose="02040503050203030202" pitchFamily="18" charset="0"/>
              </a:rPr>
              <a:t>									</a:t>
            </a:r>
            <a:endParaRPr lang="en-IN" sz="7200" dirty="0">
              <a:solidFill>
                <a:schemeClr val="bg1"/>
              </a:solidFill>
              <a:latin typeface="Calibri" panose="020F0502020204030204" pitchFamily="34" charset="0"/>
              <a:ea typeface="Calibri" panose="020F0502020204030204" pitchFamily="34" charset="0"/>
              <a:cs typeface="Mangal" panose="02040503050203030202" pitchFamily="18" charset="0"/>
            </a:endParaRPr>
          </a:p>
          <a:p>
            <a:pPr marL="3657600" lvl="8" indent="0" algn="ctr">
              <a:lnSpc>
                <a:spcPct val="100000"/>
              </a:lnSpc>
              <a:spcAft>
                <a:spcPts val="1000"/>
              </a:spcAft>
              <a:buFont typeface="Arial" panose="020B0604020202020204" pitchFamily="34" charset="0"/>
              <a:buNone/>
            </a:pPr>
            <a:r>
              <a:rPr lang="en-US" sz="7200" dirty="0">
                <a:solidFill>
                  <a:schemeClr val="bg1"/>
                </a:solidFill>
                <a:latin typeface="Times New Roman" panose="02020603050405020304" pitchFamily="18" charset="0"/>
                <a:ea typeface="Calibri" panose="020F0502020204030204" pitchFamily="34" charset="0"/>
                <a:cs typeface="Mangal" panose="02040503050203030202" pitchFamily="18" charset="0"/>
              </a:rPr>
              <a:t>					</a:t>
            </a:r>
            <a:endParaRPr lang="en-IN" dirty="0">
              <a:solidFill>
                <a:schemeClr val="bg1"/>
              </a:solidFill>
            </a:endParaRPr>
          </a:p>
        </p:txBody>
      </p:sp>
    </p:spTree>
    <p:extLst>
      <p:ext uri="{BB962C8B-B14F-4D97-AF65-F5344CB8AC3E}">
        <p14:creationId xmlns:p14="http://schemas.microsoft.com/office/powerpoint/2010/main" val="6916124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3370802-1F43-4896-B83E-8CF7FA73D543}"/>
              </a:ext>
            </a:extLst>
          </p:cNvPr>
          <p:cNvSpPr txBox="1"/>
          <p:nvPr/>
        </p:nvSpPr>
        <p:spPr>
          <a:xfrm>
            <a:off x="775253" y="588151"/>
            <a:ext cx="8926056" cy="5442516"/>
          </a:xfrm>
          <a:prstGeom prst="rect">
            <a:avLst/>
          </a:prstGeom>
          <a:noFill/>
        </p:spPr>
        <p:txBody>
          <a:bodyPr wrap="square" rtlCol="0">
            <a:spAutoFit/>
          </a:bodyPr>
          <a:lstStyle/>
          <a:p>
            <a:pPr marL="285750" lvl="0" indent="-285750">
              <a:lnSpc>
                <a:spcPct val="150000"/>
              </a:lnSpc>
              <a:buFont typeface="Wingdings" panose="05000000000000000000" pitchFamily="2" charset="2"/>
              <a:buChar char="v"/>
            </a:pPr>
            <a:r>
              <a:rPr lang="en-IN" dirty="0">
                <a:latin typeface="Arial" panose="020B0604020202020204" pitchFamily="34" charset="0"/>
                <a:cs typeface="Arial" panose="020B0604020202020204" pitchFamily="34" charset="0"/>
              </a:rPr>
              <a:t>38.4% of respondents are using </a:t>
            </a:r>
            <a:r>
              <a:rPr lang="en-IN" dirty="0" err="1">
                <a:latin typeface="Arial" panose="020B0604020202020204" pitchFamily="34" charset="0"/>
                <a:cs typeface="Arial" panose="020B0604020202020204" pitchFamily="34" charset="0"/>
              </a:rPr>
              <a:t>Meesho</a:t>
            </a:r>
            <a:r>
              <a:rPr lang="en-IN" dirty="0">
                <a:latin typeface="Arial" panose="020B0604020202020204" pitchFamily="34" charset="0"/>
                <a:cs typeface="Arial" panose="020B0604020202020204" pitchFamily="34" charset="0"/>
              </a:rPr>
              <a:t> for online shopping.</a:t>
            </a:r>
          </a:p>
          <a:p>
            <a:pPr marL="285750" lvl="0" indent="-285750">
              <a:lnSpc>
                <a:spcPct val="150000"/>
              </a:lnSpc>
              <a:buFont typeface="Wingdings" panose="05000000000000000000" pitchFamily="2" charset="2"/>
              <a:buChar char="v"/>
            </a:pPr>
            <a:r>
              <a:rPr lang="en-IN" dirty="0">
                <a:latin typeface="Arial" panose="020B0604020202020204" pitchFamily="34" charset="0"/>
                <a:cs typeface="Arial" panose="020B0604020202020204" pitchFamily="34" charset="0"/>
              </a:rPr>
              <a:t>16.8% of respondents are using Snapdeal for online shopping.</a:t>
            </a:r>
          </a:p>
          <a:p>
            <a:pPr marL="285750" lvl="0" indent="-285750">
              <a:lnSpc>
                <a:spcPct val="150000"/>
              </a:lnSpc>
              <a:buFont typeface="Wingdings" panose="05000000000000000000" pitchFamily="2" charset="2"/>
              <a:buChar char="v"/>
            </a:pPr>
            <a:r>
              <a:rPr lang="en-IN" dirty="0">
                <a:latin typeface="Arial" panose="020B0604020202020204" pitchFamily="34" charset="0"/>
                <a:cs typeface="Arial" panose="020B0604020202020204" pitchFamily="34" charset="0"/>
              </a:rPr>
              <a:t>21.6% of respondents are using </a:t>
            </a:r>
            <a:r>
              <a:rPr lang="en-IN" dirty="0" err="1">
                <a:latin typeface="Arial" panose="020B0604020202020204" pitchFamily="34" charset="0"/>
                <a:cs typeface="Arial" panose="020B0604020202020204" pitchFamily="34" charset="0"/>
              </a:rPr>
              <a:t>Ajios</a:t>
            </a:r>
            <a:r>
              <a:rPr lang="en-IN" dirty="0">
                <a:latin typeface="Arial" panose="020B0604020202020204" pitchFamily="34" charset="0"/>
                <a:cs typeface="Arial" panose="020B0604020202020204" pitchFamily="34" charset="0"/>
              </a:rPr>
              <a:t> for online shopping.</a:t>
            </a:r>
          </a:p>
          <a:p>
            <a:pPr marL="342900" indent="-342900">
              <a:lnSpc>
                <a:spcPct val="150000"/>
              </a:lnSpc>
              <a:buFont typeface="Wingdings" panose="05000000000000000000" pitchFamily="2" charset="2"/>
              <a:buChar char="v"/>
            </a:pPr>
            <a:r>
              <a:rPr lang="en-US" dirty="0">
                <a:latin typeface="Arial" panose="020B0604020202020204" pitchFamily="34" charset="0"/>
                <a:cs typeface="Arial" panose="020B0604020202020204" pitchFamily="34" charset="0"/>
              </a:rPr>
              <a:t>10.8% of respondents are using 1mg app for medicines through online shopping.</a:t>
            </a:r>
          </a:p>
          <a:p>
            <a:pPr marL="342900" indent="-342900">
              <a:lnSpc>
                <a:spcPct val="150000"/>
              </a:lnSpc>
              <a:buFont typeface="Wingdings" panose="05000000000000000000" pitchFamily="2" charset="2"/>
              <a:buChar char="v"/>
            </a:pPr>
            <a:r>
              <a:rPr lang="en-US" dirty="0">
                <a:latin typeface="Arial" panose="020B0604020202020204" pitchFamily="34" charset="0"/>
                <a:cs typeface="Arial" panose="020B0604020202020204" pitchFamily="34" charset="0"/>
              </a:rPr>
              <a:t>17.6% of respondents are using </a:t>
            </a:r>
            <a:r>
              <a:rPr lang="en-US" dirty="0" err="1">
                <a:latin typeface="Arial" panose="020B0604020202020204" pitchFamily="34" charset="0"/>
                <a:cs typeface="Arial" panose="020B0604020202020204" pitchFamily="34" charset="0"/>
              </a:rPr>
              <a:t>shopclues</a:t>
            </a:r>
            <a:r>
              <a:rPr lang="en-US" dirty="0">
                <a:latin typeface="Arial" panose="020B0604020202020204" pitchFamily="34" charset="0"/>
                <a:cs typeface="Arial" panose="020B0604020202020204" pitchFamily="34" charset="0"/>
              </a:rPr>
              <a:t> for online shopping. </a:t>
            </a:r>
          </a:p>
          <a:p>
            <a:pPr marL="342900" indent="-342900">
              <a:lnSpc>
                <a:spcPct val="150000"/>
              </a:lnSpc>
              <a:buFont typeface="Wingdings" panose="05000000000000000000" pitchFamily="2" charset="2"/>
              <a:buChar char="v"/>
            </a:pPr>
            <a:r>
              <a:rPr lang="en-US" dirty="0">
                <a:latin typeface="Arial" panose="020B0604020202020204" pitchFamily="34" charset="0"/>
                <a:cs typeface="Arial" panose="020B0604020202020204" pitchFamily="34" charset="0"/>
              </a:rPr>
              <a:t>17.6% of respondents are using </a:t>
            </a:r>
            <a:r>
              <a:rPr lang="en-US" dirty="0" err="1">
                <a:latin typeface="Arial" panose="020B0604020202020204" pitchFamily="34" charset="0"/>
                <a:cs typeface="Arial" panose="020B0604020202020204" pitchFamily="34" charset="0"/>
              </a:rPr>
              <a:t>nykaa</a:t>
            </a:r>
            <a:r>
              <a:rPr lang="en-US" dirty="0">
                <a:latin typeface="Arial" panose="020B0604020202020204" pitchFamily="34" charset="0"/>
                <a:cs typeface="Arial" panose="020B0604020202020204" pitchFamily="34" charset="0"/>
              </a:rPr>
              <a:t> for online shopping.</a:t>
            </a:r>
          </a:p>
          <a:p>
            <a:pPr marL="342900" indent="-342900">
              <a:lnSpc>
                <a:spcPct val="150000"/>
              </a:lnSpc>
              <a:buFont typeface="Wingdings" panose="05000000000000000000" pitchFamily="2" charset="2"/>
              <a:buChar char="v"/>
            </a:pPr>
            <a:r>
              <a:rPr lang="en-US" dirty="0">
                <a:latin typeface="Arial" panose="020B0604020202020204" pitchFamily="34" charset="0"/>
                <a:cs typeface="Arial" panose="020B0604020202020204" pitchFamily="34" charset="0"/>
              </a:rPr>
              <a:t>24.8 % of respondents buy books using online shopping.</a:t>
            </a:r>
          </a:p>
          <a:p>
            <a:pPr marL="342900" indent="-342900">
              <a:lnSpc>
                <a:spcPct val="150000"/>
              </a:lnSpc>
              <a:buFont typeface="Wingdings" panose="05000000000000000000" pitchFamily="2" charset="2"/>
              <a:buChar char="v"/>
            </a:pPr>
            <a:r>
              <a:rPr lang="en-US" dirty="0">
                <a:latin typeface="Arial" panose="020B0604020202020204" pitchFamily="34" charset="0"/>
                <a:cs typeface="Arial" panose="020B0604020202020204" pitchFamily="34" charset="0"/>
              </a:rPr>
              <a:t>76% of respondents buy electronic items using online shopping.</a:t>
            </a:r>
          </a:p>
          <a:p>
            <a:pPr marL="342900" indent="-342900">
              <a:lnSpc>
                <a:spcPct val="150000"/>
              </a:lnSpc>
              <a:buFont typeface="Wingdings" panose="05000000000000000000" pitchFamily="2" charset="2"/>
              <a:buChar char="v"/>
            </a:pPr>
            <a:r>
              <a:rPr lang="en-US" dirty="0">
                <a:latin typeface="Arial" panose="020B0604020202020204" pitchFamily="34" charset="0"/>
                <a:cs typeface="Arial" panose="020B0604020202020204" pitchFamily="34" charset="0"/>
              </a:rPr>
              <a:t>35.6 % of respondents buy groceries using online shopping.</a:t>
            </a:r>
          </a:p>
          <a:p>
            <a:pPr marL="342900" indent="-342900">
              <a:lnSpc>
                <a:spcPct val="150000"/>
              </a:lnSpc>
              <a:buFont typeface="Wingdings" panose="05000000000000000000" pitchFamily="2" charset="2"/>
              <a:buChar char="v"/>
            </a:pPr>
            <a:r>
              <a:rPr lang="en-US" dirty="0">
                <a:latin typeface="Arial" panose="020B0604020202020204" pitchFamily="34" charset="0"/>
                <a:cs typeface="Arial" panose="020B0604020202020204" pitchFamily="34" charset="0"/>
              </a:rPr>
              <a:t>64 % of respondents buy Apparels and cosmetics using online shopping.</a:t>
            </a:r>
          </a:p>
          <a:p>
            <a:pPr marL="342900" indent="-342900">
              <a:lnSpc>
                <a:spcPct val="150000"/>
              </a:lnSpc>
              <a:buFont typeface="Wingdings" panose="05000000000000000000" pitchFamily="2" charset="2"/>
              <a:buChar char="v"/>
            </a:pPr>
            <a:r>
              <a:rPr lang="en-US" dirty="0">
                <a:latin typeface="Arial" panose="020B0604020202020204" pitchFamily="34" charset="0"/>
                <a:cs typeface="Arial" panose="020B0604020202020204" pitchFamily="34" charset="0"/>
              </a:rPr>
              <a:t>21.6 % of respondents buy medicines using online shopping.</a:t>
            </a:r>
          </a:p>
          <a:p>
            <a:pPr lvl="0">
              <a:lnSpc>
                <a:spcPct val="150000"/>
              </a:lnSpc>
            </a:pPr>
            <a:endParaRPr lang="en-IN" dirty="0">
              <a:latin typeface="Arial" panose="020B0604020202020204" pitchFamily="34" charset="0"/>
              <a:cs typeface="Arial" panose="020B0604020202020204" pitchFamily="34" charset="0"/>
            </a:endParaRPr>
          </a:p>
          <a:p>
            <a:pPr>
              <a:lnSpc>
                <a:spcPct val="150000"/>
              </a:lnSpc>
            </a:pP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767374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Structural equation modelling</a:t>
            </a:r>
          </a:p>
        </p:txBody>
      </p:sp>
      <p:sp>
        <p:nvSpPr>
          <p:cNvPr id="3" name="Content Placeholder 2"/>
          <p:cNvSpPr>
            <a:spLocks noGrp="1"/>
          </p:cNvSpPr>
          <p:nvPr>
            <p:ph idx="1"/>
          </p:nvPr>
        </p:nvSpPr>
        <p:spPr/>
        <p:txBody>
          <a:bodyPr/>
          <a:lstStyle/>
          <a:p>
            <a:r>
              <a:rPr lang="en-IN" dirty="0">
                <a:latin typeface="Arial" panose="020B0604020202020204" pitchFamily="34" charset="0"/>
                <a:cs typeface="Arial" panose="020B0604020202020204" pitchFamily="34" charset="0"/>
              </a:rPr>
              <a:t>A multivariate statistical analysis technique that is used to analyse structural relationships.</a:t>
            </a:r>
          </a:p>
          <a:p>
            <a:r>
              <a:rPr lang="en-IN" dirty="0">
                <a:latin typeface="Arial" panose="020B0604020202020204" pitchFamily="34" charset="0"/>
                <a:cs typeface="Arial" panose="020B0604020202020204" pitchFamily="34" charset="0"/>
              </a:rPr>
              <a:t>This technique is the combination of factor analysis and multiple regression analysis</a:t>
            </a:r>
          </a:p>
          <a:p>
            <a:r>
              <a:rPr lang="en-IN" dirty="0">
                <a:latin typeface="Arial" panose="020B0604020202020204" pitchFamily="34" charset="0"/>
                <a:cs typeface="Arial" panose="020B0604020202020204" pitchFamily="34" charset="0"/>
              </a:rPr>
              <a:t> It is used to analyse the structural relationship between measured variables and latent variables.</a:t>
            </a:r>
          </a:p>
        </p:txBody>
      </p:sp>
    </p:spTree>
    <p:extLst>
      <p:ext uri="{BB962C8B-B14F-4D97-AF65-F5344CB8AC3E}">
        <p14:creationId xmlns:p14="http://schemas.microsoft.com/office/powerpoint/2010/main" val="26927815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C174514-4562-4D8D-B9E0-F2CBDF6C74D2}"/>
              </a:ext>
            </a:extLst>
          </p:cNvPr>
          <p:cNvSpPr txBox="1"/>
          <p:nvPr/>
        </p:nvSpPr>
        <p:spPr>
          <a:xfrm>
            <a:off x="833692" y="1538739"/>
            <a:ext cx="8486274" cy="3780522"/>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IN" dirty="0">
                <a:latin typeface="Arial" panose="020B0604020202020204" pitchFamily="34" charset="0"/>
                <a:cs typeface="Arial" panose="020B0604020202020204" pitchFamily="34" charset="0"/>
              </a:rPr>
              <a:t>Structural equation modelling was used to analyse the suitability of the model based upon the collected samples.</a:t>
            </a:r>
          </a:p>
          <a:p>
            <a:pPr marL="285750" indent="-285750">
              <a:lnSpc>
                <a:spcPct val="150000"/>
              </a:lnSpc>
              <a:buFont typeface="Wingdings" panose="05000000000000000000" pitchFamily="2" charset="2"/>
              <a:buChar char="Ø"/>
            </a:pPr>
            <a:r>
              <a:rPr lang="en-IN" dirty="0">
                <a:latin typeface="Arial" panose="020B0604020202020204" pitchFamily="34" charset="0"/>
                <a:cs typeface="Arial" panose="020B0604020202020204" pitchFamily="34" charset="0"/>
              </a:rPr>
              <a:t> Structural equations modelling (SEM) with Maximum Likelihood Estimation (MLE) are used for this analysis</a:t>
            </a:r>
          </a:p>
          <a:p>
            <a:pPr marL="285750" indent="-285750">
              <a:lnSpc>
                <a:spcPct val="150000"/>
              </a:lnSpc>
              <a:buFont typeface="Wingdings" panose="05000000000000000000" pitchFamily="2" charset="2"/>
              <a:buChar char="Ø"/>
            </a:pPr>
            <a:r>
              <a:rPr lang="en-IN" dirty="0">
                <a:latin typeface="Arial" panose="020B0604020202020204" pitchFamily="34" charset="0"/>
                <a:cs typeface="Arial" panose="020B0604020202020204" pitchFamily="34" charset="0"/>
              </a:rPr>
              <a:t> Measurement model to test the reliability and validity of the survey instrument was analysed first, and by using R the structural model was analysed. </a:t>
            </a:r>
          </a:p>
          <a:p>
            <a:pPr marL="285750" indent="-285750">
              <a:lnSpc>
                <a:spcPct val="150000"/>
              </a:lnSpc>
              <a:buFont typeface="Wingdings" panose="05000000000000000000" pitchFamily="2" charset="2"/>
              <a:buChar char="Ø"/>
            </a:pPr>
            <a:r>
              <a:rPr lang="en-IN" dirty="0">
                <a:latin typeface="Arial" panose="020B0604020202020204" pitchFamily="34" charset="0"/>
                <a:cs typeface="Arial" panose="020B0604020202020204" pitchFamily="34" charset="0"/>
              </a:rPr>
              <a:t>The structural equation model (SEM) is most useful when assessing the causal relationship between variables as well as verifying the compatibility of the model used(Peter, 2011).</a:t>
            </a:r>
          </a:p>
        </p:txBody>
      </p:sp>
      <p:sp>
        <p:nvSpPr>
          <p:cNvPr id="5" name="Title 1">
            <a:extLst>
              <a:ext uri="{FF2B5EF4-FFF2-40B4-BE49-F238E27FC236}">
                <a16:creationId xmlns:a16="http://schemas.microsoft.com/office/drawing/2014/main" id="{2FBADCBA-5D7E-402D-864C-1E086FFA43F4}"/>
              </a:ext>
            </a:extLst>
          </p:cNvPr>
          <p:cNvSpPr txBox="1">
            <a:spLocks/>
          </p:cNvSpPr>
          <p:nvPr/>
        </p:nvSpPr>
        <p:spPr>
          <a:xfrm>
            <a:off x="685801" y="685800"/>
            <a:ext cx="10396882" cy="1151965"/>
          </a:xfrm>
          <a:prstGeom prst="rect">
            <a:avLst/>
          </a:prstGeom>
        </p:spPr>
        <p:txBody>
          <a:bodyPr/>
          <a:lst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a:lstStyle>
          <a:p>
            <a:r>
              <a:rPr lang="en-IN"/>
              <a:t>Structural equation modelling</a:t>
            </a:r>
            <a:endParaRPr lang="en-IN" dirty="0"/>
          </a:p>
        </p:txBody>
      </p:sp>
    </p:spTree>
    <p:extLst>
      <p:ext uri="{BB962C8B-B14F-4D97-AF65-F5344CB8AC3E}">
        <p14:creationId xmlns:p14="http://schemas.microsoft.com/office/powerpoint/2010/main" val="9140553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70EBC1C-9B47-4EA3-8FC8-EE337782AACA}"/>
              </a:ext>
            </a:extLst>
          </p:cNvPr>
          <p:cNvSpPr txBox="1"/>
          <p:nvPr/>
        </p:nvSpPr>
        <p:spPr>
          <a:xfrm>
            <a:off x="1404594" y="631596"/>
            <a:ext cx="8568965" cy="369332"/>
          </a:xfrm>
          <a:prstGeom prst="rect">
            <a:avLst/>
          </a:prstGeom>
          <a:noFill/>
        </p:spPr>
        <p:txBody>
          <a:bodyPr wrap="square" rtlCol="0">
            <a:spAutoFit/>
          </a:bodyPr>
          <a:lstStyle/>
          <a:p>
            <a:r>
              <a:rPr lang="en-IN">
                <a:latin typeface="Arial" panose="020B0604020202020204" pitchFamily="34" charset="0"/>
                <a:cs typeface="Arial" panose="020B0604020202020204" pitchFamily="34" charset="0"/>
              </a:rPr>
              <a:t>Exploratory factor analysis</a:t>
            </a: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3A86EE25-026F-45BF-B871-897009BB8EA2}"/>
                  </a:ext>
                </a:extLst>
              </p:cNvPr>
              <p:cNvSpPr txBox="1"/>
              <p:nvPr/>
            </p:nvSpPr>
            <p:spPr>
              <a:xfrm>
                <a:off x="1216058" y="1159497"/>
                <a:ext cx="9304255" cy="2585323"/>
              </a:xfrm>
              <a:prstGeom prst="rect">
                <a:avLst/>
              </a:prstGeom>
              <a:noFill/>
            </p:spPr>
            <p:txBody>
              <a:bodyPr wrap="square" rtlCol="0">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Factor analysis is used to identify a smaller number of factors underlying larger number of observed variables.</a:t>
                </a:r>
              </a:p>
              <a:p>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Kaiser-Meyer-Olkin (KMO) and Bartlett’s Test. </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KMO ranges from 0 to 1, with higher values indicating greater suitability. Ideally, this value is to greater than 0.8.</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 Kaiser-Meyer-Olkin measure of sampling adequacy (MSA) IS 0.87 and Bartlett’s test of sphericity is significant [ Chi-square </a:t>
                </a:r>
                <a14:m>
                  <m:oMath xmlns:m="http://schemas.openxmlformats.org/officeDocument/2006/math">
                    <m:sSup>
                      <m:sSupPr>
                        <m:ctrlPr>
                          <a:rPr lang="en-IN" i="1">
                            <a:latin typeface="Cambria Math" panose="02040503050406030204" pitchFamily="18" charset="0"/>
                          </a:rPr>
                        </m:ctrlPr>
                      </m:sSupPr>
                      <m:e>
                        <m:r>
                          <a:rPr lang="en-IN" i="1">
                            <a:latin typeface="Cambria Math" panose="02040503050406030204" pitchFamily="18" charset="0"/>
                          </a:rPr>
                          <m:t>𝜒</m:t>
                        </m:r>
                      </m:e>
                      <m:sup>
                        <m:r>
                          <a:rPr lang="en-IN" i="1">
                            <a:latin typeface="Cambria Math" panose="02040503050406030204" pitchFamily="18" charset="0"/>
                          </a:rPr>
                          <m:t>2</m:t>
                        </m:r>
                      </m:sup>
                    </m:sSup>
                  </m:oMath>
                </a14:m>
                <a:r>
                  <a:rPr lang="en-IN" dirty="0">
                    <a:latin typeface="Arial" panose="020B0604020202020204" pitchFamily="34" charset="0"/>
                    <a:cs typeface="Arial" panose="020B0604020202020204" pitchFamily="34" charset="0"/>
                  </a:rPr>
                  <a:t>(300) = 5629.125, p&lt;0.001] and so the data is suitable to model the factor analysis</a:t>
                </a:r>
              </a:p>
              <a:p>
                <a:endParaRPr lang="en-IN" dirty="0">
                  <a:latin typeface="Arial" panose="020B0604020202020204" pitchFamily="34" charset="0"/>
                  <a:cs typeface="Arial" panose="020B0604020202020204" pitchFamily="34" charset="0"/>
                </a:endParaRPr>
              </a:p>
            </p:txBody>
          </p:sp>
        </mc:Choice>
        <mc:Fallback>
          <p:sp>
            <p:nvSpPr>
              <p:cNvPr id="3" name="TextBox 2">
                <a:extLst>
                  <a:ext uri="{FF2B5EF4-FFF2-40B4-BE49-F238E27FC236}">
                    <a16:creationId xmlns:a16="http://schemas.microsoft.com/office/drawing/2014/main" id="{3A86EE25-026F-45BF-B871-897009BB8EA2}"/>
                  </a:ext>
                </a:extLst>
              </p:cNvPr>
              <p:cNvSpPr txBox="1">
                <a:spLocks noRot="1" noChangeAspect="1" noMove="1" noResize="1" noEditPoints="1" noAdjustHandles="1" noChangeArrowheads="1" noChangeShapeType="1" noTextEdit="1"/>
              </p:cNvSpPr>
              <p:nvPr/>
            </p:nvSpPr>
            <p:spPr>
              <a:xfrm>
                <a:off x="1216058" y="1159497"/>
                <a:ext cx="9304255" cy="2585323"/>
              </a:xfrm>
              <a:prstGeom prst="rect">
                <a:avLst/>
              </a:prstGeom>
              <a:blipFill>
                <a:blip r:embed="rId2"/>
                <a:stretch>
                  <a:fillRect l="-393" t="-1179" r="-851"/>
                </a:stretch>
              </a:blipFill>
            </p:spPr>
            <p:txBody>
              <a:bodyPr/>
              <a:lstStyle/>
              <a:p>
                <a:r>
                  <a:rPr lang="en-IN">
                    <a:noFill/>
                  </a:rPr>
                  <a:t> </a:t>
                </a:r>
              </a:p>
            </p:txBody>
          </p:sp>
        </mc:Fallback>
      </mc:AlternateContent>
      <p:graphicFrame>
        <p:nvGraphicFramePr>
          <p:cNvPr id="5" name="Table 4">
            <a:extLst>
              <a:ext uri="{FF2B5EF4-FFF2-40B4-BE49-F238E27FC236}">
                <a16:creationId xmlns:a16="http://schemas.microsoft.com/office/drawing/2014/main" id="{40D24B4A-2BF3-4A26-AA30-F6E11E4FE63F}"/>
              </a:ext>
            </a:extLst>
          </p:cNvPr>
          <p:cNvGraphicFramePr>
            <a:graphicFrameLocks noGrp="1"/>
          </p:cNvGraphicFramePr>
          <p:nvPr>
            <p:extLst>
              <p:ext uri="{D42A27DB-BD31-4B8C-83A1-F6EECF244321}">
                <p14:modId xmlns:p14="http://schemas.microsoft.com/office/powerpoint/2010/main" val="71288886"/>
              </p:ext>
            </p:extLst>
          </p:nvPr>
        </p:nvGraphicFramePr>
        <p:xfrm>
          <a:off x="1574276" y="3429000"/>
          <a:ext cx="8295587" cy="2498104"/>
        </p:xfrm>
        <a:graphic>
          <a:graphicData uri="http://schemas.openxmlformats.org/drawingml/2006/table">
            <a:tbl>
              <a:tblPr firstRow="1" firstCol="1" bandRow="1">
                <a:tableStyleId>{5C22544A-7EE6-4342-B048-85BDC9FD1C3A}</a:tableStyleId>
              </a:tblPr>
              <a:tblGrid>
                <a:gridCol w="3353098">
                  <a:extLst>
                    <a:ext uri="{9D8B030D-6E8A-4147-A177-3AD203B41FA5}">
                      <a16:colId xmlns:a16="http://schemas.microsoft.com/office/drawing/2014/main" val="2392278918"/>
                    </a:ext>
                  </a:extLst>
                </a:gridCol>
                <a:gridCol w="3353098">
                  <a:extLst>
                    <a:ext uri="{9D8B030D-6E8A-4147-A177-3AD203B41FA5}">
                      <a16:colId xmlns:a16="http://schemas.microsoft.com/office/drawing/2014/main" val="1239158601"/>
                    </a:ext>
                  </a:extLst>
                </a:gridCol>
                <a:gridCol w="1589391">
                  <a:extLst>
                    <a:ext uri="{9D8B030D-6E8A-4147-A177-3AD203B41FA5}">
                      <a16:colId xmlns:a16="http://schemas.microsoft.com/office/drawing/2014/main" val="1415512929"/>
                    </a:ext>
                  </a:extLst>
                </a:gridCol>
              </a:tblGrid>
              <a:tr h="624526">
                <a:tc gridSpan="2">
                  <a:txBody>
                    <a:bodyPr/>
                    <a:lstStyle/>
                    <a:p>
                      <a:pPr algn="ctr">
                        <a:lnSpc>
                          <a:spcPct val="150000"/>
                        </a:lnSpc>
                        <a:spcAft>
                          <a:spcPts val="1000"/>
                        </a:spcAft>
                      </a:pPr>
                      <a:r>
                        <a:rPr lang="en-IN" sz="1400" dirty="0">
                          <a:effectLst/>
                          <a:latin typeface="Arial" panose="020B0604020202020204" pitchFamily="34" charset="0"/>
                          <a:cs typeface="Arial" panose="020B0604020202020204" pitchFamily="34" charset="0"/>
                        </a:rPr>
                        <a:t>Kaiser-Meyer-Olkin measure of sampling adequacy</a:t>
                      </a:r>
                      <a:endParaRPr lang="en-IN" sz="1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hMerge="1">
                  <a:txBody>
                    <a:bodyPr/>
                    <a:lstStyle/>
                    <a:p>
                      <a:endParaRPr lang="en-IN"/>
                    </a:p>
                  </a:txBody>
                  <a:tcPr/>
                </a:tc>
                <a:tc>
                  <a:txBody>
                    <a:bodyPr/>
                    <a:lstStyle/>
                    <a:p>
                      <a:pPr algn="ctr">
                        <a:lnSpc>
                          <a:spcPct val="150000"/>
                        </a:lnSpc>
                        <a:spcAft>
                          <a:spcPts val="1000"/>
                        </a:spcAft>
                      </a:pPr>
                      <a:r>
                        <a:rPr lang="en-IN" sz="1400">
                          <a:effectLst/>
                          <a:latin typeface="Arial" panose="020B0604020202020204" pitchFamily="34" charset="0"/>
                          <a:cs typeface="Arial" panose="020B0604020202020204" pitchFamily="34" charset="0"/>
                        </a:rPr>
                        <a:t>0.87</a:t>
                      </a:r>
                      <a:endParaRPr lang="en-IN" sz="14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05815998"/>
                  </a:ext>
                </a:extLst>
              </a:tr>
              <a:tr h="624526">
                <a:tc rowSpan="3">
                  <a:txBody>
                    <a:bodyPr/>
                    <a:lstStyle/>
                    <a:p>
                      <a:pPr algn="ctr">
                        <a:lnSpc>
                          <a:spcPct val="150000"/>
                        </a:lnSpc>
                        <a:spcAft>
                          <a:spcPts val="1000"/>
                        </a:spcAft>
                      </a:pPr>
                      <a:r>
                        <a:rPr lang="en-IN" sz="1400" dirty="0">
                          <a:effectLst/>
                          <a:latin typeface="Arial" panose="020B0604020202020204" pitchFamily="34" charset="0"/>
                          <a:cs typeface="Arial" panose="020B0604020202020204" pitchFamily="34" charset="0"/>
                        </a:rPr>
                        <a:t>Bartlett’s test of sphericity</a:t>
                      </a:r>
                      <a:endParaRPr lang="en-IN" sz="1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50000"/>
                        </a:lnSpc>
                        <a:spcAft>
                          <a:spcPts val="1000"/>
                        </a:spcAft>
                      </a:pPr>
                      <a:r>
                        <a:rPr lang="en-IN" sz="1400" dirty="0">
                          <a:effectLst/>
                          <a:latin typeface="Arial" panose="020B0604020202020204" pitchFamily="34" charset="0"/>
                          <a:cs typeface="Arial" panose="020B0604020202020204" pitchFamily="34" charset="0"/>
                        </a:rPr>
                        <a:t>Chi- square</a:t>
                      </a:r>
                      <a:endParaRPr lang="en-IN" sz="1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50000"/>
                        </a:lnSpc>
                        <a:spcAft>
                          <a:spcPts val="1000"/>
                        </a:spcAft>
                      </a:pPr>
                      <a:r>
                        <a:rPr lang="en-IN" sz="1400">
                          <a:effectLst/>
                          <a:latin typeface="Arial" panose="020B0604020202020204" pitchFamily="34" charset="0"/>
                          <a:cs typeface="Arial" panose="020B0604020202020204" pitchFamily="34" charset="0"/>
                        </a:rPr>
                        <a:t>5629.125</a:t>
                      </a:r>
                      <a:endParaRPr lang="en-IN" sz="14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471884073"/>
                  </a:ext>
                </a:extLst>
              </a:tr>
              <a:tr h="624526">
                <a:tc vMerge="1">
                  <a:txBody>
                    <a:bodyPr/>
                    <a:lstStyle/>
                    <a:p>
                      <a:endParaRPr lang="en-IN"/>
                    </a:p>
                  </a:txBody>
                  <a:tcPr/>
                </a:tc>
                <a:tc>
                  <a:txBody>
                    <a:bodyPr/>
                    <a:lstStyle/>
                    <a:p>
                      <a:pPr algn="ctr">
                        <a:lnSpc>
                          <a:spcPct val="150000"/>
                        </a:lnSpc>
                        <a:spcAft>
                          <a:spcPts val="1000"/>
                        </a:spcAft>
                      </a:pPr>
                      <a:r>
                        <a:rPr lang="en-IN" sz="1400" dirty="0">
                          <a:effectLst/>
                          <a:latin typeface="Arial" panose="020B0604020202020204" pitchFamily="34" charset="0"/>
                          <a:cs typeface="Arial" panose="020B0604020202020204" pitchFamily="34" charset="0"/>
                        </a:rPr>
                        <a:t>Degrees of freedom</a:t>
                      </a:r>
                      <a:endParaRPr lang="en-IN" sz="1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50000"/>
                        </a:lnSpc>
                        <a:spcAft>
                          <a:spcPts val="1000"/>
                        </a:spcAft>
                      </a:pPr>
                      <a:r>
                        <a:rPr lang="en-IN" sz="1400">
                          <a:effectLst/>
                          <a:latin typeface="Arial" panose="020B0604020202020204" pitchFamily="34" charset="0"/>
                          <a:cs typeface="Arial" panose="020B0604020202020204" pitchFamily="34" charset="0"/>
                        </a:rPr>
                        <a:t>300</a:t>
                      </a:r>
                      <a:endParaRPr lang="en-IN" sz="14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768547921"/>
                  </a:ext>
                </a:extLst>
              </a:tr>
              <a:tr h="624526">
                <a:tc vMerge="1">
                  <a:txBody>
                    <a:bodyPr/>
                    <a:lstStyle/>
                    <a:p>
                      <a:endParaRPr lang="en-IN"/>
                    </a:p>
                  </a:txBody>
                  <a:tcPr/>
                </a:tc>
                <a:tc>
                  <a:txBody>
                    <a:bodyPr/>
                    <a:lstStyle/>
                    <a:p>
                      <a:pPr algn="ctr">
                        <a:lnSpc>
                          <a:spcPct val="150000"/>
                        </a:lnSpc>
                        <a:spcAft>
                          <a:spcPts val="1000"/>
                        </a:spcAft>
                      </a:pPr>
                      <a:r>
                        <a:rPr lang="en-IN" sz="1400" dirty="0">
                          <a:effectLst/>
                          <a:latin typeface="Arial" panose="020B0604020202020204" pitchFamily="34" charset="0"/>
                          <a:cs typeface="Arial" panose="020B0604020202020204" pitchFamily="34" charset="0"/>
                        </a:rPr>
                        <a:t>significance</a:t>
                      </a:r>
                      <a:endParaRPr lang="en-IN" sz="1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50000"/>
                        </a:lnSpc>
                        <a:spcAft>
                          <a:spcPts val="1000"/>
                        </a:spcAft>
                      </a:pPr>
                      <a:r>
                        <a:rPr lang="en-IN" sz="1400" dirty="0">
                          <a:effectLst/>
                          <a:latin typeface="Arial" panose="020B0604020202020204" pitchFamily="34" charset="0"/>
                          <a:cs typeface="Arial" panose="020B0604020202020204" pitchFamily="34" charset="0"/>
                        </a:rPr>
                        <a:t>0.000</a:t>
                      </a:r>
                      <a:endParaRPr lang="en-IN" sz="1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122494279"/>
                  </a:ext>
                </a:extLst>
              </a:tr>
            </a:tbl>
          </a:graphicData>
        </a:graphic>
      </p:graphicFrame>
    </p:spTree>
    <p:extLst>
      <p:ext uri="{BB962C8B-B14F-4D97-AF65-F5344CB8AC3E}">
        <p14:creationId xmlns:p14="http://schemas.microsoft.com/office/powerpoint/2010/main" val="28867482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4B93BAA-1475-477B-91C4-CF9C6D21F822}"/>
              </a:ext>
            </a:extLst>
          </p:cNvPr>
          <p:cNvSpPr txBox="1"/>
          <p:nvPr/>
        </p:nvSpPr>
        <p:spPr>
          <a:xfrm>
            <a:off x="688157" y="367645"/>
            <a:ext cx="10755983" cy="6306532"/>
          </a:xfrm>
          <a:prstGeom prst="rect">
            <a:avLst/>
          </a:prstGeom>
          <a:noFill/>
        </p:spPr>
        <p:txBody>
          <a:bodyPr wrap="square" rtlCol="0">
            <a:spAutoFit/>
          </a:bodyPr>
          <a:lstStyle/>
          <a:p>
            <a:endParaRPr lang="en-IN" dirty="0"/>
          </a:p>
        </p:txBody>
      </p:sp>
      <p:graphicFrame>
        <p:nvGraphicFramePr>
          <p:cNvPr id="4" name="Table 3">
            <a:extLst>
              <a:ext uri="{FF2B5EF4-FFF2-40B4-BE49-F238E27FC236}">
                <a16:creationId xmlns:a16="http://schemas.microsoft.com/office/drawing/2014/main" id="{A587BB1E-226E-4F21-AB8D-60A8235D353F}"/>
              </a:ext>
            </a:extLst>
          </p:cNvPr>
          <p:cNvGraphicFramePr>
            <a:graphicFrameLocks noGrp="1"/>
          </p:cNvGraphicFramePr>
          <p:nvPr>
            <p:extLst>
              <p:ext uri="{D42A27DB-BD31-4B8C-83A1-F6EECF244321}">
                <p14:modId xmlns:p14="http://schemas.microsoft.com/office/powerpoint/2010/main" val="1814662588"/>
              </p:ext>
            </p:extLst>
          </p:nvPr>
        </p:nvGraphicFramePr>
        <p:xfrm>
          <a:off x="747860" y="848515"/>
          <a:ext cx="9288997" cy="4900827"/>
        </p:xfrm>
        <a:graphic>
          <a:graphicData uri="http://schemas.openxmlformats.org/drawingml/2006/table">
            <a:tbl>
              <a:tblPr firstRow="1" firstCol="1" bandRow="1">
                <a:tableStyleId>{5DA37D80-6434-44D0-A028-1B22A696006F}</a:tableStyleId>
              </a:tblPr>
              <a:tblGrid>
                <a:gridCol w="5969006">
                  <a:extLst>
                    <a:ext uri="{9D8B030D-6E8A-4147-A177-3AD203B41FA5}">
                      <a16:colId xmlns:a16="http://schemas.microsoft.com/office/drawing/2014/main" val="2217018424"/>
                    </a:ext>
                  </a:extLst>
                </a:gridCol>
                <a:gridCol w="664819">
                  <a:extLst>
                    <a:ext uri="{9D8B030D-6E8A-4147-A177-3AD203B41FA5}">
                      <a16:colId xmlns:a16="http://schemas.microsoft.com/office/drawing/2014/main" val="3782144033"/>
                    </a:ext>
                  </a:extLst>
                </a:gridCol>
                <a:gridCol w="664819">
                  <a:extLst>
                    <a:ext uri="{9D8B030D-6E8A-4147-A177-3AD203B41FA5}">
                      <a16:colId xmlns:a16="http://schemas.microsoft.com/office/drawing/2014/main" val="1189425625"/>
                    </a:ext>
                  </a:extLst>
                </a:gridCol>
                <a:gridCol w="664819">
                  <a:extLst>
                    <a:ext uri="{9D8B030D-6E8A-4147-A177-3AD203B41FA5}">
                      <a16:colId xmlns:a16="http://schemas.microsoft.com/office/drawing/2014/main" val="3823025071"/>
                    </a:ext>
                  </a:extLst>
                </a:gridCol>
                <a:gridCol w="664819">
                  <a:extLst>
                    <a:ext uri="{9D8B030D-6E8A-4147-A177-3AD203B41FA5}">
                      <a16:colId xmlns:a16="http://schemas.microsoft.com/office/drawing/2014/main" val="3744765474"/>
                    </a:ext>
                  </a:extLst>
                </a:gridCol>
                <a:gridCol w="660715">
                  <a:extLst>
                    <a:ext uri="{9D8B030D-6E8A-4147-A177-3AD203B41FA5}">
                      <a16:colId xmlns:a16="http://schemas.microsoft.com/office/drawing/2014/main" val="2815557290"/>
                    </a:ext>
                  </a:extLst>
                </a:gridCol>
              </a:tblGrid>
              <a:tr h="179507">
                <a:tc rowSpan="2">
                  <a:txBody>
                    <a:bodyPr/>
                    <a:lstStyle/>
                    <a:p>
                      <a:pPr algn="ctr">
                        <a:lnSpc>
                          <a:spcPct val="115000"/>
                        </a:lnSpc>
                        <a:spcAft>
                          <a:spcPts val="0"/>
                        </a:spcAft>
                      </a:pPr>
                      <a:r>
                        <a:rPr lang="en-IN" sz="1000" dirty="0">
                          <a:effectLst/>
                          <a:latin typeface="Arial" panose="020B0604020202020204" pitchFamily="34" charset="0"/>
                          <a:cs typeface="Arial" panose="020B0604020202020204" pitchFamily="34" charset="0"/>
                        </a:rPr>
                        <a:t>Customer loyalty </a:t>
                      </a:r>
                      <a:endParaRPr lang="en-IN" sz="1400" dirty="0">
                        <a:effectLst/>
                        <a:latin typeface="Arial" panose="020B0604020202020204" pitchFamily="34" charset="0"/>
                        <a:ea typeface="Calibri" panose="020F0502020204030204" pitchFamily="34" charset="0"/>
                        <a:cs typeface="Arial" panose="020B0604020202020204" pitchFamily="34" charset="0"/>
                      </a:endParaRPr>
                    </a:p>
                  </a:txBody>
                  <a:tcPr marL="66910" marR="66910" marT="0" marB="0" anchor="ctr"/>
                </a:tc>
                <a:tc gridSpan="5">
                  <a:txBody>
                    <a:bodyPr/>
                    <a:lstStyle/>
                    <a:p>
                      <a:pPr algn="ctr">
                        <a:lnSpc>
                          <a:spcPct val="115000"/>
                        </a:lnSpc>
                        <a:spcAft>
                          <a:spcPts val="0"/>
                        </a:spcAft>
                      </a:pPr>
                      <a:r>
                        <a:rPr lang="en-IN" sz="1000">
                          <a:effectLst/>
                          <a:latin typeface="Arial" panose="020B0604020202020204" pitchFamily="34" charset="0"/>
                          <a:cs typeface="Arial" panose="020B0604020202020204" pitchFamily="34" charset="0"/>
                        </a:rPr>
                        <a:t>component</a:t>
                      </a:r>
                      <a:endParaRPr lang="en-IN" sz="1400">
                        <a:effectLst/>
                        <a:latin typeface="Arial" panose="020B0604020202020204" pitchFamily="34" charset="0"/>
                        <a:ea typeface="Calibri" panose="020F0502020204030204" pitchFamily="34" charset="0"/>
                        <a:cs typeface="Arial" panose="020B0604020202020204" pitchFamily="34" charset="0"/>
                      </a:endParaRPr>
                    </a:p>
                  </a:txBody>
                  <a:tcPr marL="66910" marR="66910" marT="0" marB="0" anchor="ct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034360393"/>
                  </a:ext>
                </a:extLst>
              </a:tr>
              <a:tr h="179507">
                <a:tc vMerge="1">
                  <a:txBody>
                    <a:bodyPr/>
                    <a:lstStyle/>
                    <a:p>
                      <a:endParaRPr lang="en-IN"/>
                    </a:p>
                  </a:txBody>
                  <a:tcPr/>
                </a:tc>
                <a:tc>
                  <a:txBody>
                    <a:bodyPr/>
                    <a:lstStyle/>
                    <a:p>
                      <a:pPr algn="ctr">
                        <a:lnSpc>
                          <a:spcPct val="115000"/>
                        </a:lnSpc>
                        <a:spcAft>
                          <a:spcPts val="0"/>
                        </a:spcAft>
                      </a:pPr>
                      <a:r>
                        <a:rPr lang="en-IN" sz="1000">
                          <a:effectLst/>
                          <a:latin typeface="Arial" panose="020B0604020202020204" pitchFamily="34" charset="0"/>
                          <a:cs typeface="Arial" panose="020B0604020202020204" pitchFamily="34" charset="0"/>
                        </a:rPr>
                        <a:t>1</a:t>
                      </a:r>
                      <a:endParaRPr lang="en-IN" sz="1400">
                        <a:effectLst/>
                        <a:latin typeface="Arial" panose="020B0604020202020204" pitchFamily="34" charset="0"/>
                        <a:ea typeface="Calibri" panose="020F0502020204030204" pitchFamily="34" charset="0"/>
                        <a:cs typeface="Arial" panose="020B0604020202020204" pitchFamily="34" charset="0"/>
                      </a:endParaRPr>
                    </a:p>
                  </a:txBody>
                  <a:tcPr marL="66910" marR="66910" marT="0" marB="0" anchor="ctr"/>
                </a:tc>
                <a:tc>
                  <a:txBody>
                    <a:bodyPr/>
                    <a:lstStyle/>
                    <a:p>
                      <a:pPr algn="ctr">
                        <a:lnSpc>
                          <a:spcPct val="115000"/>
                        </a:lnSpc>
                        <a:spcAft>
                          <a:spcPts val="0"/>
                        </a:spcAft>
                      </a:pPr>
                      <a:r>
                        <a:rPr lang="en-IN" sz="1000">
                          <a:effectLst/>
                          <a:latin typeface="Arial" panose="020B0604020202020204" pitchFamily="34" charset="0"/>
                          <a:cs typeface="Arial" panose="020B0604020202020204" pitchFamily="34" charset="0"/>
                        </a:rPr>
                        <a:t>2</a:t>
                      </a:r>
                      <a:endParaRPr lang="en-IN" sz="1400">
                        <a:effectLst/>
                        <a:latin typeface="Arial" panose="020B0604020202020204" pitchFamily="34" charset="0"/>
                        <a:ea typeface="Calibri" panose="020F0502020204030204" pitchFamily="34" charset="0"/>
                        <a:cs typeface="Arial" panose="020B0604020202020204" pitchFamily="34" charset="0"/>
                      </a:endParaRPr>
                    </a:p>
                  </a:txBody>
                  <a:tcPr marL="66910" marR="66910" marT="0" marB="0" anchor="ctr"/>
                </a:tc>
                <a:tc>
                  <a:txBody>
                    <a:bodyPr/>
                    <a:lstStyle/>
                    <a:p>
                      <a:pPr algn="ctr">
                        <a:lnSpc>
                          <a:spcPct val="115000"/>
                        </a:lnSpc>
                        <a:spcAft>
                          <a:spcPts val="0"/>
                        </a:spcAft>
                      </a:pPr>
                      <a:r>
                        <a:rPr lang="en-IN" sz="1000">
                          <a:effectLst/>
                          <a:latin typeface="Arial" panose="020B0604020202020204" pitchFamily="34" charset="0"/>
                          <a:cs typeface="Arial" panose="020B0604020202020204" pitchFamily="34" charset="0"/>
                        </a:rPr>
                        <a:t>3</a:t>
                      </a:r>
                      <a:endParaRPr lang="en-IN" sz="1400">
                        <a:effectLst/>
                        <a:latin typeface="Arial" panose="020B0604020202020204" pitchFamily="34" charset="0"/>
                        <a:ea typeface="Calibri" panose="020F0502020204030204" pitchFamily="34" charset="0"/>
                        <a:cs typeface="Arial" panose="020B0604020202020204" pitchFamily="34" charset="0"/>
                      </a:endParaRPr>
                    </a:p>
                  </a:txBody>
                  <a:tcPr marL="66910" marR="66910" marT="0" marB="0" anchor="ctr"/>
                </a:tc>
                <a:tc>
                  <a:txBody>
                    <a:bodyPr/>
                    <a:lstStyle/>
                    <a:p>
                      <a:pPr algn="ctr">
                        <a:lnSpc>
                          <a:spcPct val="115000"/>
                        </a:lnSpc>
                        <a:spcAft>
                          <a:spcPts val="0"/>
                        </a:spcAft>
                      </a:pPr>
                      <a:r>
                        <a:rPr lang="en-IN" sz="1000">
                          <a:effectLst/>
                          <a:latin typeface="Arial" panose="020B0604020202020204" pitchFamily="34" charset="0"/>
                          <a:cs typeface="Arial" panose="020B0604020202020204" pitchFamily="34" charset="0"/>
                        </a:rPr>
                        <a:t>4</a:t>
                      </a:r>
                      <a:endParaRPr lang="en-IN" sz="1400">
                        <a:effectLst/>
                        <a:latin typeface="Arial" panose="020B0604020202020204" pitchFamily="34" charset="0"/>
                        <a:ea typeface="Calibri" panose="020F0502020204030204" pitchFamily="34" charset="0"/>
                        <a:cs typeface="Arial" panose="020B0604020202020204" pitchFamily="34" charset="0"/>
                      </a:endParaRPr>
                    </a:p>
                  </a:txBody>
                  <a:tcPr marL="66910" marR="66910" marT="0" marB="0" anchor="ctr"/>
                </a:tc>
                <a:tc>
                  <a:txBody>
                    <a:bodyPr/>
                    <a:lstStyle/>
                    <a:p>
                      <a:pPr algn="ctr">
                        <a:lnSpc>
                          <a:spcPct val="115000"/>
                        </a:lnSpc>
                        <a:spcAft>
                          <a:spcPts val="0"/>
                        </a:spcAft>
                      </a:pPr>
                      <a:r>
                        <a:rPr lang="en-IN" sz="1000">
                          <a:effectLst/>
                          <a:latin typeface="Arial" panose="020B0604020202020204" pitchFamily="34" charset="0"/>
                          <a:cs typeface="Arial" panose="020B0604020202020204" pitchFamily="34" charset="0"/>
                        </a:rPr>
                        <a:t>5</a:t>
                      </a:r>
                      <a:endParaRPr lang="en-IN" sz="1400">
                        <a:effectLst/>
                        <a:latin typeface="Arial" panose="020B0604020202020204" pitchFamily="34" charset="0"/>
                        <a:ea typeface="Calibri" panose="020F0502020204030204" pitchFamily="34" charset="0"/>
                        <a:cs typeface="Arial" panose="020B0604020202020204" pitchFamily="34" charset="0"/>
                      </a:endParaRPr>
                    </a:p>
                  </a:txBody>
                  <a:tcPr marL="66910" marR="66910" marT="0" marB="0" anchor="ctr"/>
                </a:tc>
                <a:extLst>
                  <a:ext uri="{0D108BD9-81ED-4DB2-BD59-A6C34878D82A}">
                    <a16:rowId xmlns:a16="http://schemas.microsoft.com/office/drawing/2014/main" val="1896970956"/>
                  </a:ext>
                </a:extLst>
              </a:tr>
              <a:tr h="233645">
                <a:tc>
                  <a:txBody>
                    <a:bodyPr/>
                    <a:lstStyle/>
                    <a:p>
                      <a:pPr algn="ctr">
                        <a:lnSpc>
                          <a:spcPct val="115000"/>
                        </a:lnSpc>
                        <a:spcAft>
                          <a:spcPts val="0"/>
                        </a:spcAft>
                      </a:pPr>
                      <a:r>
                        <a:rPr lang="en-IN" sz="1000" dirty="0">
                          <a:effectLst/>
                          <a:latin typeface="Arial" panose="020B0604020202020204" pitchFamily="34" charset="0"/>
                          <a:cs typeface="Arial" panose="020B0604020202020204" pitchFamily="34" charset="0"/>
                        </a:rPr>
                        <a:t>Product description</a:t>
                      </a:r>
                      <a:endParaRPr lang="en-IN" sz="1400" dirty="0">
                        <a:effectLst/>
                        <a:latin typeface="Arial" panose="020B0604020202020204" pitchFamily="34" charset="0"/>
                        <a:ea typeface="Calibri" panose="020F0502020204030204" pitchFamily="34" charset="0"/>
                        <a:cs typeface="Arial" panose="020B0604020202020204" pitchFamily="34" charset="0"/>
                      </a:endParaRPr>
                    </a:p>
                  </a:txBody>
                  <a:tcPr marL="66910" marR="66910" marT="0" marB="0" anchor="ctr"/>
                </a:tc>
                <a:tc>
                  <a:txBody>
                    <a:bodyPr/>
                    <a:lstStyle/>
                    <a:p>
                      <a:pPr algn="ctr">
                        <a:lnSpc>
                          <a:spcPct val="115000"/>
                        </a:lnSpc>
                        <a:spcAft>
                          <a:spcPts val="0"/>
                        </a:spcAft>
                      </a:pPr>
                      <a:r>
                        <a:rPr lang="en-IN" sz="1000">
                          <a:effectLst/>
                          <a:latin typeface="Arial" panose="020B0604020202020204" pitchFamily="34" charset="0"/>
                          <a:cs typeface="Arial" panose="020B0604020202020204" pitchFamily="34" charset="0"/>
                        </a:rPr>
                        <a:t>0.54</a:t>
                      </a:r>
                      <a:endParaRPr lang="en-IN" sz="1400">
                        <a:effectLst/>
                        <a:latin typeface="Arial" panose="020B0604020202020204" pitchFamily="34" charset="0"/>
                        <a:ea typeface="Calibri" panose="020F0502020204030204" pitchFamily="34" charset="0"/>
                        <a:cs typeface="Arial" panose="020B0604020202020204" pitchFamily="34" charset="0"/>
                      </a:endParaRPr>
                    </a:p>
                  </a:txBody>
                  <a:tcPr marL="66910" marR="66910" marT="0" marB="0" anchor="ctr"/>
                </a:tc>
                <a:tc>
                  <a:txBody>
                    <a:bodyPr/>
                    <a:lstStyle/>
                    <a:p>
                      <a:pPr algn="ctr">
                        <a:lnSpc>
                          <a:spcPct val="115000"/>
                        </a:lnSpc>
                        <a:spcAft>
                          <a:spcPts val="0"/>
                        </a:spcAft>
                      </a:pPr>
                      <a:r>
                        <a:rPr lang="en-IN" sz="1000">
                          <a:effectLst/>
                          <a:latin typeface="Arial" panose="020B0604020202020204" pitchFamily="34" charset="0"/>
                          <a:cs typeface="Arial" panose="020B0604020202020204" pitchFamily="34" charset="0"/>
                        </a:rPr>
                        <a:t> </a:t>
                      </a:r>
                      <a:endParaRPr lang="en-IN" sz="1400">
                        <a:effectLst/>
                        <a:latin typeface="Arial" panose="020B0604020202020204" pitchFamily="34" charset="0"/>
                        <a:ea typeface="Calibri" panose="020F0502020204030204" pitchFamily="34" charset="0"/>
                        <a:cs typeface="Arial" panose="020B0604020202020204" pitchFamily="34" charset="0"/>
                      </a:endParaRPr>
                    </a:p>
                  </a:txBody>
                  <a:tcPr marL="66910" marR="66910" marT="0" marB="0" anchor="ctr"/>
                </a:tc>
                <a:tc>
                  <a:txBody>
                    <a:bodyPr/>
                    <a:lstStyle/>
                    <a:p>
                      <a:pPr algn="ctr">
                        <a:lnSpc>
                          <a:spcPct val="115000"/>
                        </a:lnSpc>
                        <a:spcAft>
                          <a:spcPts val="0"/>
                        </a:spcAft>
                      </a:pPr>
                      <a:r>
                        <a:rPr lang="en-IN" sz="1000">
                          <a:effectLst/>
                          <a:latin typeface="Arial" panose="020B0604020202020204" pitchFamily="34" charset="0"/>
                          <a:cs typeface="Arial" panose="020B0604020202020204" pitchFamily="34" charset="0"/>
                        </a:rPr>
                        <a:t> </a:t>
                      </a:r>
                      <a:endParaRPr lang="en-IN" sz="1400">
                        <a:effectLst/>
                        <a:latin typeface="Arial" panose="020B0604020202020204" pitchFamily="34" charset="0"/>
                        <a:ea typeface="Calibri" panose="020F0502020204030204" pitchFamily="34" charset="0"/>
                        <a:cs typeface="Arial" panose="020B0604020202020204" pitchFamily="34" charset="0"/>
                      </a:endParaRPr>
                    </a:p>
                  </a:txBody>
                  <a:tcPr marL="66910" marR="66910" marT="0" marB="0" anchor="ctr"/>
                </a:tc>
                <a:tc>
                  <a:txBody>
                    <a:bodyPr/>
                    <a:lstStyle/>
                    <a:p>
                      <a:pPr algn="ctr">
                        <a:lnSpc>
                          <a:spcPct val="115000"/>
                        </a:lnSpc>
                        <a:spcAft>
                          <a:spcPts val="0"/>
                        </a:spcAft>
                      </a:pPr>
                      <a:r>
                        <a:rPr lang="en-IN" sz="1000">
                          <a:effectLst/>
                          <a:latin typeface="Arial" panose="020B0604020202020204" pitchFamily="34" charset="0"/>
                          <a:cs typeface="Arial" panose="020B0604020202020204" pitchFamily="34" charset="0"/>
                        </a:rPr>
                        <a:t> </a:t>
                      </a:r>
                      <a:endParaRPr lang="en-IN" sz="1400">
                        <a:effectLst/>
                        <a:latin typeface="Arial" panose="020B0604020202020204" pitchFamily="34" charset="0"/>
                        <a:ea typeface="Calibri" panose="020F0502020204030204" pitchFamily="34" charset="0"/>
                        <a:cs typeface="Arial" panose="020B0604020202020204" pitchFamily="34" charset="0"/>
                      </a:endParaRPr>
                    </a:p>
                  </a:txBody>
                  <a:tcPr marL="66910" marR="66910" marT="0" marB="0" anchor="ctr"/>
                </a:tc>
                <a:tc>
                  <a:txBody>
                    <a:bodyPr/>
                    <a:lstStyle/>
                    <a:p>
                      <a:pPr algn="ctr">
                        <a:lnSpc>
                          <a:spcPct val="115000"/>
                        </a:lnSpc>
                        <a:spcAft>
                          <a:spcPts val="0"/>
                        </a:spcAft>
                      </a:pPr>
                      <a:r>
                        <a:rPr lang="en-IN" sz="1000">
                          <a:effectLst/>
                          <a:latin typeface="Arial" panose="020B0604020202020204" pitchFamily="34" charset="0"/>
                          <a:cs typeface="Arial" panose="020B0604020202020204" pitchFamily="34" charset="0"/>
                        </a:rPr>
                        <a:t> </a:t>
                      </a:r>
                      <a:endParaRPr lang="en-IN" sz="1400">
                        <a:effectLst/>
                        <a:latin typeface="Arial" panose="020B0604020202020204" pitchFamily="34" charset="0"/>
                        <a:ea typeface="Calibri" panose="020F0502020204030204" pitchFamily="34" charset="0"/>
                        <a:cs typeface="Arial" panose="020B0604020202020204" pitchFamily="34" charset="0"/>
                      </a:endParaRPr>
                    </a:p>
                  </a:txBody>
                  <a:tcPr marL="66910" marR="66910" marT="0" marB="0" anchor="ctr"/>
                </a:tc>
                <a:extLst>
                  <a:ext uri="{0D108BD9-81ED-4DB2-BD59-A6C34878D82A}">
                    <a16:rowId xmlns:a16="http://schemas.microsoft.com/office/drawing/2014/main" val="26430283"/>
                  </a:ext>
                </a:extLst>
              </a:tr>
              <a:tr h="179507">
                <a:tc>
                  <a:txBody>
                    <a:bodyPr/>
                    <a:lstStyle/>
                    <a:p>
                      <a:pPr algn="ctr">
                        <a:lnSpc>
                          <a:spcPct val="115000"/>
                        </a:lnSpc>
                        <a:spcAft>
                          <a:spcPts val="0"/>
                        </a:spcAft>
                      </a:pPr>
                      <a:r>
                        <a:rPr lang="en-IN" sz="1000">
                          <a:effectLst/>
                          <a:latin typeface="Arial" panose="020B0604020202020204" pitchFamily="34" charset="0"/>
                          <a:cs typeface="Arial" panose="020B0604020202020204" pitchFamily="34" charset="0"/>
                        </a:rPr>
                        <a:t>Product reviews</a:t>
                      </a:r>
                      <a:endParaRPr lang="en-IN" sz="1400">
                        <a:effectLst/>
                        <a:latin typeface="Arial" panose="020B0604020202020204" pitchFamily="34" charset="0"/>
                        <a:ea typeface="Calibri" panose="020F0502020204030204" pitchFamily="34" charset="0"/>
                        <a:cs typeface="Arial" panose="020B0604020202020204" pitchFamily="34" charset="0"/>
                      </a:endParaRPr>
                    </a:p>
                  </a:txBody>
                  <a:tcPr marL="66910" marR="66910" marT="0" marB="0" anchor="ctr"/>
                </a:tc>
                <a:tc>
                  <a:txBody>
                    <a:bodyPr/>
                    <a:lstStyle/>
                    <a:p>
                      <a:pPr algn="ctr">
                        <a:lnSpc>
                          <a:spcPct val="115000"/>
                        </a:lnSpc>
                        <a:spcAft>
                          <a:spcPts val="0"/>
                        </a:spcAft>
                      </a:pPr>
                      <a:r>
                        <a:rPr lang="en-IN" sz="1000">
                          <a:effectLst/>
                          <a:latin typeface="Arial" panose="020B0604020202020204" pitchFamily="34" charset="0"/>
                          <a:cs typeface="Arial" panose="020B0604020202020204" pitchFamily="34" charset="0"/>
                        </a:rPr>
                        <a:t>0.65</a:t>
                      </a:r>
                      <a:endParaRPr lang="en-IN" sz="1400">
                        <a:effectLst/>
                        <a:latin typeface="Arial" panose="020B0604020202020204" pitchFamily="34" charset="0"/>
                        <a:ea typeface="Calibri" panose="020F0502020204030204" pitchFamily="34" charset="0"/>
                        <a:cs typeface="Arial" panose="020B0604020202020204" pitchFamily="34" charset="0"/>
                      </a:endParaRPr>
                    </a:p>
                  </a:txBody>
                  <a:tcPr marL="66910" marR="66910" marT="0" marB="0" anchor="ctr"/>
                </a:tc>
                <a:tc>
                  <a:txBody>
                    <a:bodyPr/>
                    <a:lstStyle/>
                    <a:p>
                      <a:pPr algn="ctr">
                        <a:lnSpc>
                          <a:spcPct val="115000"/>
                        </a:lnSpc>
                        <a:spcAft>
                          <a:spcPts val="0"/>
                        </a:spcAft>
                      </a:pPr>
                      <a:r>
                        <a:rPr lang="en-IN" sz="1000">
                          <a:effectLst/>
                          <a:latin typeface="Arial" panose="020B0604020202020204" pitchFamily="34" charset="0"/>
                          <a:cs typeface="Arial" panose="020B0604020202020204" pitchFamily="34" charset="0"/>
                        </a:rPr>
                        <a:t> </a:t>
                      </a:r>
                      <a:endParaRPr lang="en-IN" sz="1400">
                        <a:effectLst/>
                        <a:latin typeface="Arial" panose="020B0604020202020204" pitchFamily="34" charset="0"/>
                        <a:ea typeface="Calibri" panose="020F0502020204030204" pitchFamily="34" charset="0"/>
                        <a:cs typeface="Arial" panose="020B0604020202020204" pitchFamily="34" charset="0"/>
                      </a:endParaRPr>
                    </a:p>
                  </a:txBody>
                  <a:tcPr marL="66910" marR="66910" marT="0" marB="0" anchor="ctr"/>
                </a:tc>
                <a:tc>
                  <a:txBody>
                    <a:bodyPr/>
                    <a:lstStyle/>
                    <a:p>
                      <a:pPr algn="ctr">
                        <a:lnSpc>
                          <a:spcPct val="115000"/>
                        </a:lnSpc>
                        <a:spcAft>
                          <a:spcPts val="0"/>
                        </a:spcAft>
                      </a:pPr>
                      <a:r>
                        <a:rPr lang="en-IN" sz="1000">
                          <a:effectLst/>
                          <a:latin typeface="Arial" panose="020B0604020202020204" pitchFamily="34" charset="0"/>
                          <a:cs typeface="Arial" panose="020B0604020202020204" pitchFamily="34" charset="0"/>
                        </a:rPr>
                        <a:t> </a:t>
                      </a:r>
                      <a:endParaRPr lang="en-IN" sz="1400">
                        <a:effectLst/>
                        <a:latin typeface="Arial" panose="020B0604020202020204" pitchFamily="34" charset="0"/>
                        <a:ea typeface="Calibri" panose="020F0502020204030204" pitchFamily="34" charset="0"/>
                        <a:cs typeface="Arial" panose="020B0604020202020204" pitchFamily="34" charset="0"/>
                      </a:endParaRPr>
                    </a:p>
                  </a:txBody>
                  <a:tcPr marL="66910" marR="66910" marT="0" marB="0" anchor="ctr"/>
                </a:tc>
                <a:tc>
                  <a:txBody>
                    <a:bodyPr/>
                    <a:lstStyle/>
                    <a:p>
                      <a:pPr algn="ctr">
                        <a:lnSpc>
                          <a:spcPct val="115000"/>
                        </a:lnSpc>
                        <a:spcAft>
                          <a:spcPts val="0"/>
                        </a:spcAft>
                      </a:pPr>
                      <a:r>
                        <a:rPr lang="en-IN" sz="1000">
                          <a:effectLst/>
                          <a:latin typeface="Arial" panose="020B0604020202020204" pitchFamily="34" charset="0"/>
                          <a:cs typeface="Arial" panose="020B0604020202020204" pitchFamily="34" charset="0"/>
                        </a:rPr>
                        <a:t> </a:t>
                      </a:r>
                      <a:endParaRPr lang="en-IN" sz="1400">
                        <a:effectLst/>
                        <a:latin typeface="Arial" panose="020B0604020202020204" pitchFamily="34" charset="0"/>
                        <a:ea typeface="Calibri" panose="020F0502020204030204" pitchFamily="34" charset="0"/>
                        <a:cs typeface="Arial" panose="020B0604020202020204" pitchFamily="34" charset="0"/>
                      </a:endParaRPr>
                    </a:p>
                  </a:txBody>
                  <a:tcPr marL="66910" marR="66910" marT="0" marB="0" anchor="ctr"/>
                </a:tc>
                <a:tc>
                  <a:txBody>
                    <a:bodyPr/>
                    <a:lstStyle/>
                    <a:p>
                      <a:pPr algn="ctr">
                        <a:lnSpc>
                          <a:spcPct val="115000"/>
                        </a:lnSpc>
                        <a:spcAft>
                          <a:spcPts val="0"/>
                        </a:spcAft>
                      </a:pPr>
                      <a:r>
                        <a:rPr lang="en-IN" sz="1000">
                          <a:effectLst/>
                          <a:latin typeface="Arial" panose="020B0604020202020204" pitchFamily="34" charset="0"/>
                          <a:cs typeface="Arial" panose="020B0604020202020204" pitchFamily="34" charset="0"/>
                        </a:rPr>
                        <a:t> </a:t>
                      </a:r>
                      <a:endParaRPr lang="en-IN" sz="1400">
                        <a:effectLst/>
                        <a:latin typeface="Arial" panose="020B0604020202020204" pitchFamily="34" charset="0"/>
                        <a:ea typeface="Calibri" panose="020F0502020204030204" pitchFamily="34" charset="0"/>
                        <a:cs typeface="Arial" panose="020B0604020202020204" pitchFamily="34" charset="0"/>
                      </a:endParaRPr>
                    </a:p>
                  </a:txBody>
                  <a:tcPr marL="66910" marR="66910" marT="0" marB="0" anchor="ctr"/>
                </a:tc>
                <a:extLst>
                  <a:ext uri="{0D108BD9-81ED-4DB2-BD59-A6C34878D82A}">
                    <a16:rowId xmlns:a16="http://schemas.microsoft.com/office/drawing/2014/main" val="999942168"/>
                  </a:ext>
                </a:extLst>
              </a:tr>
              <a:tr h="179507">
                <a:tc>
                  <a:txBody>
                    <a:bodyPr/>
                    <a:lstStyle/>
                    <a:p>
                      <a:pPr algn="ctr">
                        <a:lnSpc>
                          <a:spcPct val="115000"/>
                        </a:lnSpc>
                        <a:spcAft>
                          <a:spcPts val="0"/>
                        </a:spcAft>
                      </a:pPr>
                      <a:r>
                        <a:rPr lang="en-IN" sz="1000">
                          <a:effectLst/>
                          <a:latin typeface="Arial" panose="020B0604020202020204" pitchFamily="34" charset="0"/>
                          <a:cs typeface="Arial" panose="020B0604020202020204" pitchFamily="34" charset="0"/>
                        </a:rPr>
                        <a:t>Product image</a:t>
                      </a:r>
                      <a:endParaRPr lang="en-IN" sz="1400">
                        <a:effectLst/>
                        <a:latin typeface="Arial" panose="020B0604020202020204" pitchFamily="34" charset="0"/>
                        <a:ea typeface="Calibri" panose="020F0502020204030204" pitchFamily="34" charset="0"/>
                        <a:cs typeface="Arial" panose="020B0604020202020204" pitchFamily="34" charset="0"/>
                      </a:endParaRPr>
                    </a:p>
                  </a:txBody>
                  <a:tcPr marL="66910" marR="66910" marT="0" marB="0" anchor="ctr"/>
                </a:tc>
                <a:tc>
                  <a:txBody>
                    <a:bodyPr/>
                    <a:lstStyle/>
                    <a:p>
                      <a:pPr algn="ctr">
                        <a:lnSpc>
                          <a:spcPct val="115000"/>
                        </a:lnSpc>
                        <a:spcAft>
                          <a:spcPts val="0"/>
                        </a:spcAft>
                      </a:pPr>
                      <a:r>
                        <a:rPr lang="en-IN" sz="1000">
                          <a:effectLst/>
                          <a:latin typeface="Arial" panose="020B0604020202020204" pitchFamily="34" charset="0"/>
                          <a:cs typeface="Arial" panose="020B0604020202020204" pitchFamily="34" charset="0"/>
                        </a:rPr>
                        <a:t>0.67</a:t>
                      </a:r>
                      <a:endParaRPr lang="en-IN" sz="1400">
                        <a:effectLst/>
                        <a:latin typeface="Arial" panose="020B0604020202020204" pitchFamily="34" charset="0"/>
                        <a:ea typeface="Calibri" panose="020F0502020204030204" pitchFamily="34" charset="0"/>
                        <a:cs typeface="Arial" panose="020B0604020202020204" pitchFamily="34" charset="0"/>
                      </a:endParaRPr>
                    </a:p>
                  </a:txBody>
                  <a:tcPr marL="66910" marR="66910" marT="0" marB="0" anchor="ctr"/>
                </a:tc>
                <a:tc>
                  <a:txBody>
                    <a:bodyPr/>
                    <a:lstStyle/>
                    <a:p>
                      <a:pPr algn="ctr">
                        <a:lnSpc>
                          <a:spcPct val="115000"/>
                        </a:lnSpc>
                        <a:spcAft>
                          <a:spcPts val="0"/>
                        </a:spcAft>
                      </a:pPr>
                      <a:r>
                        <a:rPr lang="en-IN" sz="1000">
                          <a:effectLst/>
                          <a:latin typeface="Arial" panose="020B0604020202020204" pitchFamily="34" charset="0"/>
                          <a:cs typeface="Arial" panose="020B0604020202020204" pitchFamily="34" charset="0"/>
                        </a:rPr>
                        <a:t> </a:t>
                      </a:r>
                      <a:endParaRPr lang="en-IN" sz="1400">
                        <a:effectLst/>
                        <a:latin typeface="Arial" panose="020B0604020202020204" pitchFamily="34" charset="0"/>
                        <a:ea typeface="Calibri" panose="020F0502020204030204" pitchFamily="34" charset="0"/>
                        <a:cs typeface="Arial" panose="020B0604020202020204" pitchFamily="34" charset="0"/>
                      </a:endParaRPr>
                    </a:p>
                  </a:txBody>
                  <a:tcPr marL="66910" marR="66910" marT="0" marB="0" anchor="ctr"/>
                </a:tc>
                <a:tc>
                  <a:txBody>
                    <a:bodyPr/>
                    <a:lstStyle/>
                    <a:p>
                      <a:pPr algn="ctr">
                        <a:lnSpc>
                          <a:spcPct val="115000"/>
                        </a:lnSpc>
                        <a:spcAft>
                          <a:spcPts val="0"/>
                        </a:spcAft>
                      </a:pPr>
                      <a:r>
                        <a:rPr lang="en-IN" sz="1000">
                          <a:effectLst/>
                          <a:latin typeface="Arial" panose="020B0604020202020204" pitchFamily="34" charset="0"/>
                          <a:cs typeface="Arial" panose="020B0604020202020204" pitchFamily="34" charset="0"/>
                        </a:rPr>
                        <a:t> </a:t>
                      </a:r>
                      <a:endParaRPr lang="en-IN" sz="1400">
                        <a:effectLst/>
                        <a:latin typeface="Arial" panose="020B0604020202020204" pitchFamily="34" charset="0"/>
                        <a:ea typeface="Calibri" panose="020F0502020204030204" pitchFamily="34" charset="0"/>
                        <a:cs typeface="Arial" panose="020B0604020202020204" pitchFamily="34" charset="0"/>
                      </a:endParaRPr>
                    </a:p>
                  </a:txBody>
                  <a:tcPr marL="66910" marR="66910" marT="0" marB="0" anchor="ctr"/>
                </a:tc>
                <a:tc>
                  <a:txBody>
                    <a:bodyPr/>
                    <a:lstStyle/>
                    <a:p>
                      <a:pPr algn="ctr">
                        <a:lnSpc>
                          <a:spcPct val="115000"/>
                        </a:lnSpc>
                        <a:spcAft>
                          <a:spcPts val="0"/>
                        </a:spcAft>
                      </a:pPr>
                      <a:r>
                        <a:rPr lang="en-IN" sz="1000">
                          <a:effectLst/>
                          <a:latin typeface="Arial" panose="020B0604020202020204" pitchFamily="34" charset="0"/>
                          <a:cs typeface="Arial" panose="020B0604020202020204" pitchFamily="34" charset="0"/>
                        </a:rPr>
                        <a:t> </a:t>
                      </a:r>
                      <a:endParaRPr lang="en-IN" sz="1400">
                        <a:effectLst/>
                        <a:latin typeface="Arial" panose="020B0604020202020204" pitchFamily="34" charset="0"/>
                        <a:ea typeface="Calibri" panose="020F0502020204030204" pitchFamily="34" charset="0"/>
                        <a:cs typeface="Arial" panose="020B0604020202020204" pitchFamily="34" charset="0"/>
                      </a:endParaRPr>
                    </a:p>
                  </a:txBody>
                  <a:tcPr marL="66910" marR="66910" marT="0" marB="0" anchor="ctr"/>
                </a:tc>
                <a:tc>
                  <a:txBody>
                    <a:bodyPr/>
                    <a:lstStyle/>
                    <a:p>
                      <a:pPr algn="ctr">
                        <a:lnSpc>
                          <a:spcPct val="115000"/>
                        </a:lnSpc>
                        <a:spcAft>
                          <a:spcPts val="0"/>
                        </a:spcAft>
                      </a:pPr>
                      <a:r>
                        <a:rPr lang="en-IN" sz="1000">
                          <a:effectLst/>
                          <a:latin typeface="Arial" panose="020B0604020202020204" pitchFamily="34" charset="0"/>
                          <a:cs typeface="Arial" panose="020B0604020202020204" pitchFamily="34" charset="0"/>
                        </a:rPr>
                        <a:t> </a:t>
                      </a:r>
                      <a:endParaRPr lang="en-IN" sz="1400">
                        <a:effectLst/>
                        <a:latin typeface="Arial" panose="020B0604020202020204" pitchFamily="34" charset="0"/>
                        <a:ea typeface="Calibri" panose="020F0502020204030204" pitchFamily="34" charset="0"/>
                        <a:cs typeface="Arial" panose="020B0604020202020204" pitchFamily="34" charset="0"/>
                      </a:endParaRPr>
                    </a:p>
                  </a:txBody>
                  <a:tcPr marL="66910" marR="66910" marT="0" marB="0" anchor="ctr"/>
                </a:tc>
                <a:extLst>
                  <a:ext uri="{0D108BD9-81ED-4DB2-BD59-A6C34878D82A}">
                    <a16:rowId xmlns:a16="http://schemas.microsoft.com/office/drawing/2014/main" val="2906254727"/>
                  </a:ext>
                </a:extLst>
              </a:tr>
              <a:tr h="179507">
                <a:tc>
                  <a:txBody>
                    <a:bodyPr/>
                    <a:lstStyle/>
                    <a:p>
                      <a:pPr algn="ctr">
                        <a:lnSpc>
                          <a:spcPct val="115000"/>
                        </a:lnSpc>
                        <a:spcAft>
                          <a:spcPts val="0"/>
                        </a:spcAft>
                      </a:pPr>
                      <a:r>
                        <a:rPr lang="en-IN" sz="1000">
                          <a:effectLst/>
                          <a:latin typeface="Arial" panose="020B0604020202020204" pitchFamily="34" charset="0"/>
                          <a:cs typeface="Arial" panose="020B0604020202020204" pitchFamily="34" charset="0"/>
                        </a:rPr>
                        <a:t>Product range</a:t>
                      </a:r>
                      <a:endParaRPr lang="en-IN" sz="1400">
                        <a:effectLst/>
                        <a:latin typeface="Arial" panose="020B0604020202020204" pitchFamily="34" charset="0"/>
                        <a:ea typeface="Calibri" panose="020F0502020204030204" pitchFamily="34" charset="0"/>
                        <a:cs typeface="Arial" panose="020B0604020202020204" pitchFamily="34" charset="0"/>
                      </a:endParaRPr>
                    </a:p>
                  </a:txBody>
                  <a:tcPr marL="66910" marR="66910" marT="0" marB="0" anchor="ctr"/>
                </a:tc>
                <a:tc>
                  <a:txBody>
                    <a:bodyPr/>
                    <a:lstStyle/>
                    <a:p>
                      <a:pPr algn="ctr">
                        <a:lnSpc>
                          <a:spcPct val="115000"/>
                        </a:lnSpc>
                        <a:spcAft>
                          <a:spcPts val="0"/>
                        </a:spcAft>
                      </a:pPr>
                      <a:r>
                        <a:rPr lang="en-IN" sz="1000">
                          <a:effectLst/>
                          <a:latin typeface="Arial" panose="020B0604020202020204" pitchFamily="34" charset="0"/>
                          <a:cs typeface="Arial" panose="020B0604020202020204" pitchFamily="34" charset="0"/>
                        </a:rPr>
                        <a:t>0.69</a:t>
                      </a:r>
                      <a:endParaRPr lang="en-IN" sz="1400">
                        <a:effectLst/>
                        <a:latin typeface="Arial" panose="020B0604020202020204" pitchFamily="34" charset="0"/>
                        <a:ea typeface="Calibri" panose="020F0502020204030204" pitchFamily="34" charset="0"/>
                        <a:cs typeface="Arial" panose="020B0604020202020204" pitchFamily="34" charset="0"/>
                      </a:endParaRPr>
                    </a:p>
                  </a:txBody>
                  <a:tcPr marL="66910" marR="66910" marT="0" marB="0" anchor="ctr"/>
                </a:tc>
                <a:tc>
                  <a:txBody>
                    <a:bodyPr/>
                    <a:lstStyle/>
                    <a:p>
                      <a:pPr algn="ctr">
                        <a:lnSpc>
                          <a:spcPct val="115000"/>
                        </a:lnSpc>
                        <a:spcAft>
                          <a:spcPts val="0"/>
                        </a:spcAft>
                      </a:pPr>
                      <a:r>
                        <a:rPr lang="en-IN" sz="1000">
                          <a:effectLst/>
                          <a:latin typeface="Arial" panose="020B0604020202020204" pitchFamily="34" charset="0"/>
                          <a:cs typeface="Arial" panose="020B0604020202020204" pitchFamily="34" charset="0"/>
                        </a:rPr>
                        <a:t> </a:t>
                      </a:r>
                      <a:endParaRPr lang="en-IN" sz="1400">
                        <a:effectLst/>
                        <a:latin typeface="Arial" panose="020B0604020202020204" pitchFamily="34" charset="0"/>
                        <a:ea typeface="Calibri" panose="020F0502020204030204" pitchFamily="34" charset="0"/>
                        <a:cs typeface="Arial" panose="020B0604020202020204" pitchFamily="34" charset="0"/>
                      </a:endParaRPr>
                    </a:p>
                  </a:txBody>
                  <a:tcPr marL="66910" marR="66910" marT="0" marB="0" anchor="ctr"/>
                </a:tc>
                <a:tc>
                  <a:txBody>
                    <a:bodyPr/>
                    <a:lstStyle/>
                    <a:p>
                      <a:pPr algn="ctr">
                        <a:lnSpc>
                          <a:spcPct val="115000"/>
                        </a:lnSpc>
                        <a:spcAft>
                          <a:spcPts val="0"/>
                        </a:spcAft>
                      </a:pPr>
                      <a:r>
                        <a:rPr lang="en-IN" sz="1000">
                          <a:effectLst/>
                          <a:latin typeface="Arial" panose="020B0604020202020204" pitchFamily="34" charset="0"/>
                          <a:cs typeface="Arial" panose="020B0604020202020204" pitchFamily="34" charset="0"/>
                        </a:rPr>
                        <a:t> </a:t>
                      </a:r>
                      <a:endParaRPr lang="en-IN" sz="1400">
                        <a:effectLst/>
                        <a:latin typeface="Arial" panose="020B0604020202020204" pitchFamily="34" charset="0"/>
                        <a:ea typeface="Calibri" panose="020F0502020204030204" pitchFamily="34" charset="0"/>
                        <a:cs typeface="Arial" panose="020B0604020202020204" pitchFamily="34" charset="0"/>
                      </a:endParaRPr>
                    </a:p>
                  </a:txBody>
                  <a:tcPr marL="66910" marR="66910" marT="0" marB="0" anchor="ctr"/>
                </a:tc>
                <a:tc>
                  <a:txBody>
                    <a:bodyPr/>
                    <a:lstStyle/>
                    <a:p>
                      <a:pPr algn="ctr">
                        <a:lnSpc>
                          <a:spcPct val="115000"/>
                        </a:lnSpc>
                        <a:spcAft>
                          <a:spcPts val="0"/>
                        </a:spcAft>
                      </a:pPr>
                      <a:r>
                        <a:rPr lang="en-IN" sz="1000">
                          <a:effectLst/>
                          <a:latin typeface="Arial" panose="020B0604020202020204" pitchFamily="34" charset="0"/>
                          <a:cs typeface="Arial" panose="020B0604020202020204" pitchFamily="34" charset="0"/>
                        </a:rPr>
                        <a:t> </a:t>
                      </a:r>
                      <a:endParaRPr lang="en-IN" sz="1400">
                        <a:effectLst/>
                        <a:latin typeface="Arial" panose="020B0604020202020204" pitchFamily="34" charset="0"/>
                        <a:ea typeface="Calibri" panose="020F0502020204030204" pitchFamily="34" charset="0"/>
                        <a:cs typeface="Arial" panose="020B0604020202020204" pitchFamily="34" charset="0"/>
                      </a:endParaRPr>
                    </a:p>
                  </a:txBody>
                  <a:tcPr marL="66910" marR="66910" marT="0" marB="0" anchor="ctr"/>
                </a:tc>
                <a:tc>
                  <a:txBody>
                    <a:bodyPr/>
                    <a:lstStyle/>
                    <a:p>
                      <a:pPr algn="ctr">
                        <a:lnSpc>
                          <a:spcPct val="115000"/>
                        </a:lnSpc>
                        <a:spcAft>
                          <a:spcPts val="0"/>
                        </a:spcAft>
                      </a:pPr>
                      <a:r>
                        <a:rPr lang="en-IN" sz="1000">
                          <a:effectLst/>
                          <a:latin typeface="Arial" panose="020B0604020202020204" pitchFamily="34" charset="0"/>
                          <a:cs typeface="Arial" panose="020B0604020202020204" pitchFamily="34" charset="0"/>
                        </a:rPr>
                        <a:t> </a:t>
                      </a:r>
                      <a:endParaRPr lang="en-IN" sz="1400">
                        <a:effectLst/>
                        <a:latin typeface="Arial" panose="020B0604020202020204" pitchFamily="34" charset="0"/>
                        <a:ea typeface="Calibri" panose="020F0502020204030204" pitchFamily="34" charset="0"/>
                        <a:cs typeface="Arial" panose="020B0604020202020204" pitchFamily="34" charset="0"/>
                      </a:endParaRPr>
                    </a:p>
                  </a:txBody>
                  <a:tcPr marL="66910" marR="66910" marT="0" marB="0" anchor="ctr"/>
                </a:tc>
                <a:extLst>
                  <a:ext uri="{0D108BD9-81ED-4DB2-BD59-A6C34878D82A}">
                    <a16:rowId xmlns:a16="http://schemas.microsoft.com/office/drawing/2014/main" val="2551855007"/>
                  </a:ext>
                </a:extLst>
              </a:tr>
              <a:tr h="179507">
                <a:tc>
                  <a:txBody>
                    <a:bodyPr/>
                    <a:lstStyle/>
                    <a:p>
                      <a:pPr algn="ctr">
                        <a:lnSpc>
                          <a:spcPct val="115000"/>
                        </a:lnSpc>
                        <a:spcAft>
                          <a:spcPts val="0"/>
                        </a:spcAft>
                      </a:pPr>
                      <a:r>
                        <a:rPr lang="en-IN" sz="1000" dirty="0">
                          <a:effectLst/>
                          <a:latin typeface="Arial" panose="020B0604020202020204" pitchFamily="34" charset="0"/>
                          <a:cs typeface="Arial" panose="020B0604020202020204" pitchFamily="34" charset="0"/>
                        </a:rPr>
                        <a:t>Product price</a:t>
                      </a:r>
                      <a:endParaRPr lang="en-IN" sz="1400" dirty="0">
                        <a:effectLst/>
                        <a:latin typeface="Arial" panose="020B0604020202020204" pitchFamily="34" charset="0"/>
                        <a:ea typeface="Calibri" panose="020F0502020204030204" pitchFamily="34" charset="0"/>
                        <a:cs typeface="Arial" panose="020B0604020202020204" pitchFamily="34" charset="0"/>
                      </a:endParaRPr>
                    </a:p>
                  </a:txBody>
                  <a:tcPr marL="66910" marR="66910" marT="0" marB="0" anchor="ctr"/>
                </a:tc>
                <a:tc>
                  <a:txBody>
                    <a:bodyPr/>
                    <a:lstStyle/>
                    <a:p>
                      <a:pPr algn="ctr">
                        <a:lnSpc>
                          <a:spcPct val="115000"/>
                        </a:lnSpc>
                        <a:spcAft>
                          <a:spcPts val="0"/>
                        </a:spcAft>
                      </a:pPr>
                      <a:r>
                        <a:rPr lang="en-IN" sz="1000">
                          <a:effectLst/>
                          <a:latin typeface="Arial" panose="020B0604020202020204" pitchFamily="34" charset="0"/>
                          <a:cs typeface="Arial" panose="020B0604020202020204" pitchFamily="34" charset="0"/>
                        </a:rPr>
                        <a:t>0.69</a:t>
                      </a:r>
                      <a:endParaRPr lang="en-IN" sz="1400">
                        <a:effectLst/>
                        <a:latin typeface="Arial" panose="020B0604020202020204" pitchFamily="34" charset="0"/>
                        <a:ea typeface="Calibri" panose="020F0502020204030204" pitchFamily="34" charset="0"/>
                        <a:cs typeface="Arial" panose="020B0604020202020204" pitchFamily="34" charset="0"/>
                      </a:endParaRPr>
                    </a:p>
                  </a:txBody>
                  <a:tcPr marL="66910" marR="66910" marT="0" marB="0" anchor="ctr"/>
                </a:tc>
                <a:tc>
                  <a:txBody>
                    <a:bodyPr/>
                    <a:lstStyle/>
                    <a:p>
                      <a:pPr algn="ctr">
                        <a:lnSpc>
                          <a:spcPct val="115000"/>
                        </a:lnSpc>
                        <a:spcAft>
                          <a:spcPts val="0"/>
                        </a:spcAft>
                      </a:pPr>
                      <a:r>
                        <a:rPr lang="en-IN" sz="1000">
                          <a:effectLst/>
                          <a:latin typeface="Arial" panose="020B0604020202020204" pitchFamily="34" charset="0"/>
                          <a:cs typeface="Arial" panose="020B0604020202020204" pitchFamily="34" charset="0"/>
                        </a:rPr>
                        <a:t> </a:t>
                      </a:r>
                      <a:endParaRPr lang="en-IN" sz="1400">
                        <a:effectLst/>
                        <a:latin typeface="Arial" panose="020B0604020202020204" pitchFamily="34" charset="0"/>
                        <a:ea typeface="Calibri" panose="020F0502020204030204" pitchFamily="34" charset="0"/>
                        <a:cs typeface="Arial" panose="020B0604020202020204" pitchFamily="34" charset="0"/>
                      </a:endParaRPr>
                    </a:p>
                  </a:txBody>
                  <a:tcPr marL="66910" marR="66910" marT="0" marB="0" anchor="ctr"/>
                </a:tc>
                <a:tc>
                  <a:txBody>
                    <a:bodyPr/>
                    <a:lstStyle/>
                    <a:p>
                      <a:pPr algn="ctr">
                        <a:lnSpc>
                          <a:spcPct val="115000"/>
                        </a:lnSpc>
                        <a:spcAft>
                          <a:spcPts val="0"/>
                        </a:spcAft>
                      </a:pPr>
                      <a:r>
                        <a:rPr lang="en-IN" sz="1000">
                          <a:effectLst/>
                          <a:latin typeface="Arial" panose="020B0604020202020204" pitchFamily="34" charset="0"/>
                          <a:cs typeface="Arial" panose="020B0604020202020204" pitchFamily="34" charset="0"/>
                        </a:rPr>
                        <a:t> </a:t>
                      </a:r>
                      <a:endParaRPr lang="en-IN" sz="1400">
                        <a:effectLst/>
                        <a:latin typeface="Arial" panose="020B0604020202020204" pitchFamily="34" charset="0"/>
                        <a:ea typeface="Calibri" panose="020F0502020204030204" pitchFamily="34" charset="0"/>
                        <a:cs typeface="Arial" panose="020B0604020202020204" pitchFamily="34" charset="0"/>
                      </a:endParaRPr>
                    </a:p>
                  </a:txBody>
                  <a:tcPr marL="66910" marR="66910" marT="0" marB="0" anchor="ctr"/>
                </a:tc>
                <a:tc>
                  <a:txBody>
                    <a:bodyPr/>
                    <a:lstStyle/>
                    <a:p>
                      <a:pPr algn="ctr">
                        <a:lnSpc>
                          <a:spcPct val="115000"/>
                        </a:lnSpc>
                        <a:spcAft>
                          <a:spcPts val="0"/>
                        </a:spcAft>
                      </a:pPr>
                      <a:r>
                        <a:rPr lang="en-IN" sz="1000">
                          <a:effectLst/>
                          <a:latin typeface="Arial" panose="020B0604020202020204" pitchFamily="34" charset="0"/>
                          <a:cs typeface="Arial" panose="020B0604020202020204" pitchFamily="34" charset="0"/>
                        </a:rPr>
                        <a:t> </a:t>
                      </a:r>
                      <a:endParaRPr lang="en-IN" sz="1400">
                        <a:effectLst/>
                        <a:latin typeface="Arial" panose="020B0604020202020204" pitchFamily="34" charset="0"/>
                        <a:ea typeface="Calibri" panose="020F0502020204030204" pitchFamily="34" charset="0"/>
                        <a:cs typeface="Arial" panose="020B0604020202020204" pitchFamily="34" charset="0"/>
                      </a:endParaRPr>
                    </a:p>
                  </a:txBody>
                  <a:tcPr marL="66910" marR="66910" marT="0" marB="0" anchor="ctr"/>
                </a:tc>
                <a:tc>
                  <a:txBody>
                    <a:bodyPr/>
                    <a:lstStyle/>
                    <a:p>
                      <a:pPr algn="ctr">
                        <a:lnSpc>
                          <a:spcPct val="115000"/>
                        </a:lnSpc>
                        <a:spcAft>
                          <a:spcPts val="0"/>
                        </a:spcAft>
                      </a:pPr>
                      <a:r>
                        <a:rPr lang="en-IN" sz="1000">
                          <a:effectLst/>
                          <a:latin typeface="Arial" panose="020B0604020202020204" pitchFamily="34" charset="0"/>
                          <a:cs typeface="Arial" panose="020B0604020202020204" pitchFamily="34" charset="0"/>
                        </a:rPr>
                        <a:t> </a:t>
                      </a:r>
                      <a:endParaRPr lang="en-IN" sz="1400">
                        <a:effectLst/>
                        <a:latin typeface="Arial" panose="020B0604020202020204" pitchFamily="34" charset="0"/>
                        <a:ea typeface="Calibri" panose="020F0502020204030204" pitchFamily="34" charset="0"/>
                        <a:cs typeface="Arial" panose="020B0604020202020204" pitchFamily="34" charset="0"/>
                      </a:endParaRPr>
                    </a:p>
                  </a:txBody>
                  <a:tcPr marL="66910" marR="66910" marT="0" marB="0" anchor="ctr"/>
                </a:tc>
                <a:extLst>
                  <a:ext uri="{0D108BD9-81ED-4DB2-BD59-A6C34878D82A}">
                    <a16:rowId xmlns:a16="http://schemas.microsoft.com/office/drawing/2014/main" val="1810195481"/>
                  </a:ext>
                </a:extLst>
              </a:tr>
              <a:tr h="179507">
                <a:tc>
                  <a:txBody>
                    <a:bodyPr/>
                    <a:lstStyle/>
                    <a:p>
                      <a:pPr algn="ctr">
                        <a:lnSpc>
                          <a:spcPct val="115000"/>
                        </a:lnSpc>
                        <a:spcAft>
                          <a:spcPts val="0"/>
                        </a:spcAft>
                      </a:pPr>
                      <a:r>
                        <a:rPr lang="en-IN" sz="1000">
                          <a:effectLst/>
                          <a:latin typeface="Arial" panose="020B0604020202020204" pitchFamily="34" charset="0"/>
                          <a:cs typeface="Arial" panose="020B0604020202020204" pitchFamily="34" charset="0"/>
                        </a:rPr>
                        <a:t>Shipping cost</a:t>
                      </a:r>
                      <a:endParaRPr lang="en-IN" sz="1400">
                        <a:effectLst/>
                        <a:latin typeface="Arial" panose="020B0604020202020204" pitchFamily="34" charset="0"/>
                        <a:ea typeface="Calibri" panose="020F0502020204030204" pitchFamily="34" charset="0"/>
                        <a:cs typeface="Arial" panose="020B0604020202020204" pitchFamily="34" charset="0"/>
                      </a:endParaRPr>
                    </a:p>
                  </a:txBody>
                  <a:tcPr marL="66910" marR="66910" marT="0" marB="0" anchor="ctr"/>
                </a:tc>
                <a:tc>
                  <a:txBody>
                    <a:bodyPr/>
                    <a:lstStyle/>
                    <a:p>
                      <a:pPr algn="ctr">
                        <a:lnSpc>
                          <a:spcPct val="115000"/>
                        </a:lnSpc>
                        <a:spcAft>
                          <a:spcPts val="0"/>
                        </a:spcAft>
                      </a:pPr>
                      <a:r>
                        <a:rPr lang="en-IN" sz="1000">
                          <a:effectLst/>
                          <a:latin typeface="Arial" panose="020B0604020202020204" pitchFamily="34" charset="0"/>
                          <a:cs typeface="Arial" panose="020B0604020202020204" pitchFamily="34" charset="0"/>
                        </a:rPr>
                        <a:t>0.66</a:t>
                      </a:r>
                      <a:endParaRPr lang="en-IN" sz="1400">
                        <a:effectLst/>
                        <a:latin typeface="Arial" panose="020B0604020202020204" pitchFamily="34" charset="0"/>
                        <a:ea typeface="Calibri" panose="020F0502020204030204" pitchFamily="34" charset="0"/>
                        <a:cs typeface="Arial" panose="020B0604020202020204" pitchFamily="34" charset="0"/>
                      </a:endParaRPr>
                    </a:p>
                  </a:txBody>
                  <a:tcPr marL="66910" marR="66910" marT="0" marB="0" anchor="ctr"/>
                </a:tc>
                <a:tc>
                  <a:txBody>
                    <a:bodyPr/>
                    <a:lstStyle/>
                    <a:p>
                      <a:pPr algn="ctr">
                        <a:lnSpc>
                          <a:spcPct val="115000"/>
                        </a:lnSpc>
                        <a:spcAft>
                          <a:spcPts val="0"/>
                        </a:spcAft>
                      </a:pPr>
                      <a:r>
                        <a:rPr lang="en-IN" sz="1000">
                          <a:effectLst/>
                          <a:latin typeface="Arial" panose="020B0604020202020204" pitchFamily="34" charset="0"/>
                          <a:cs typeface="Arial" panose="020B0604020202020204" pitchFamily="34" charset="0"/>
                        </a:rPr>
                        <a:t> </a:t>
                      </a:r>
                      <a:endParaRPr lang="en-IN" sz="1400">
                        <a:effectLst/>
                        <a:latin typeface="Arial" panose="020B0604020202020204" pitchFamily="34" charset="0"/>
                        <a:ea typeface="Calibri" panose="020F0502020204030204" pitchFamily="34" charset="0"/>
                        <a:cs typeface="Arial" panose="020B0604020202020204" pitchFamily="34" charset="0"/>
                      </a:endParaRPr>
                    </a:p>
                  </a:txBody>
                  <a:tcPr marL="66910" marR="66910" marT="0" marB="0" anchor="ctr"/>
                </a:tc>
                <a:tc>
                  <a:txBody>
                    <a:bodyPr/>
                    <a:lstStyle/>
                    <a:p>
                      <a:pPr algn="ctr">
                        <a:lnSpc>
                          <a:spcPct val="115000"/>
                        </a:lnSpc>
                        <a:spcAft>
                          <a:spcPts val="0"/>
                        </a:spcAft>
                      </a:pPr>
                      <a:r>
                        <a:rPr lang="en-IN" sz="1000">
                          <a:effectLst/>
                          <a:latin typeface="Arial" panose="020B0604020202020204" pitchFamily="34" charset="0"/>
                          <a:cs typeface="Arial" panose="020B0604020202020204" pitchFamily="34" charset="0"/>
                        </a:rPr>
                        <a:t> </a:t>
                      </a:r>
                      <a:endParaRPr lang="en-IN" sz="1400">
                        <a:effectLst/>
                        <a:latin typeface="Arial" panose="020B0604020202020204" pitchFamily="34" charset="0"/>
                        <a:ea typeface="Calibri" panose="020F0502020204030204" pitchFamily="34" charset="0"/>
                        <a:cs typeface="Arial" panose="020B0604020202020204" pitchFamily="34" charset="0"/>
                      </a:endParaRPr>
                    </a:p>
                  </a:txBody>
                  <a:tcPr marL="66910" marR="66910" marT="0" marB="0" anchor="ctr"/>
                </a:tc>
                <a:tc>
                  <a:txBody>
                    <a:bodyPr/>
                    <a:lstStyle/>
                    <a:p>
                      <a:pPr algn="ctr">
                        <a:lnSpc>
                          <a:spcPct val="115000"/>
                        </a:lnSpc>
                        <a:spcAft>
                          <a:spcPts val="0"/>
                        </a:spcAft>
                      </a:pPr>
                      <a:r>
                        <a:rPr lang="en-IN" sz="1000">
                          <a:effectLst/>
                          <a:latin typeface="Arial" panose="020B0604020202020204" pitchFamily="34" charset="0"/>
                          <a:cs typeface="Arial" panose="020B0604020202020204" pitchFamily="34" charset="0"/>
                        </a:rPr>
                        <a:t> </a:t>
                      </a:r>
                      <a:endParaRPr lang="en-IN" sz="1400">
                        <a:effectLst/>
                        <a:latin typeface="Arial" panose="020B0604020202020204" pitchFamily="34" charset="0"/>
                        <a:ea typeface="Calibri" panose="020F0502020204030204" pitchFamily="34" charset="0"/>
                        <a:cs typeface="Arial" panose="020B0604020202020204" pitchFamily="34" charset="0"/>
                      </a:endParaRPr>
                    </a:p>
                  </a:txBody>
                  <a:tcPr marL="66910" marR="66910" marT="0" marB="0" anchor="ctr"/>
                </a:tc>
                <a:tc>
                  <a:txBody>
                    <a:bodyPr/>
                    <a:lstStyle/>
                    <a:p>
                      <a:pPr algn="ctr">
                        <a:lnSpc>
                          <a:spcPct val="115000"/>
                        </a:lnSpc>
                        <a:spcAft>
                          <a:spcPts val="0"/>
                        </a:spcAft>
                      </a:pPr>
                      <a:r>
                        <a:rPr lang="en-IN" sz="1000">
                          <a:effectLst/>
                          <a:latin typeface="Arial" panose="020B0604020202020204" pitchFamily="34" charset="0"/>
                          <a:cs typeface="Arial" panose="020B0604020202020204" pitchFamily="34" charset="0"/>
                        </a:rPr>
                        <a:t> </a:t>
                      </a:r>
                      <a:endParaRPr lang="en-IN" sz="1400">
                        <a:effectLst/>
                        <a:latin typeface="Arial" panose="020B0604020202020204" pitchFamily="34" charset="0"/>
                        <a:ea typeface="Calibri" panose="020F0502020204030204" pitchFamily="34" charset="0"/>
                        <a:cs typeface="Arial" panose="020B0604020202020204" pitchFamily="34" charset="0"/>
                      </a:endParaRPr>
                    </a:p>
                  </a:txBody>
                  <a:tcPr marL="66910" marR="66910" marT="0" marB="0" anchor="ctr"/>
                </a:tc>
                <a:extLst>
                  <a:ext uri="{0D108BD9-81ED-4DB2-BD59-A6C34878D82A}">
                    <a16:rowId xmlns:a16="http://schemas.microsoft.com/office/drawing/2014/main" val="2859832885"/>
                  </a:ext>
                </a:extLst>
              </a:tr>
              <a:tr h="179507">
                <a:tc>
                  <a:txBody>
                    <a:bodyPr/>
                    <a:lstStyle/>
                    <a:p>
                      <a:pPr algn="ctr">
                        <a:lnSpc>
                          <a:spcPct val="115000"/>
                        </a:lnSpc>
                        <a:spcAft>
                          <a:spcPts val="0"/>
                        </a:spcAft>
                      </a:pPr>
                      <a:r>
                        <a:rPr lang="en-IN" sz="1000">
                          <a:effectLst/>
                          <a:latin typeface="Arial" panose="020B0604020202020204" pitchFamily="34" charset="0"/>
                          <a:cs typeface="Arial" panose="020B0604020202020204" pitchFamily="34" charset="0"/>
                        </a:rPr>
                        <a:t>Discount</a:t>
                      </a:r>
                      <a:endParaRPr lang="en-IN" sz="1400">
                        <a:effectLst/>
                        <a:latin typeface="Arial" panose="020B0604020202020204" pitchFamily="34" charset="0"/>
                        <a:ea typeface="Calibri" panose="020F0502020204030204" pitchFamily="34" charset="0"/>
                        <a:cs typeface="Arial" panose="020B0604020202020204" pitchFamily="34" charset="0"/>
                      </a:endParaRPr>
                    </a:p>
                  </a:txBody>
                  <a:tcPr marL="66910" marR="66910" marT="0" marB="0" anchor="ctr"/>
                </a:tc>
                <a:tc>
                  <a:txBody>
                    <a:bodyPr/>
                    <a:lstStyle/>
                    <a:p>
                      <a:pPr algn="ctr">
                        <a:lnSpc>
                          <a:spcPct val="115000"/>
                        </a:lnSpc>
                        <a:spcAft>
                          <a:spcPts val="0"/>
                        </a:spcAft>
                      </a:pPr>
                      <a:r>
                        <a:rPr lang="en-IN" sz="1000">
                          <a:effectLst/>
                          <a:latin typeface="Arial" panose="020B0604020202020204" pitchFamily="34" charset="0"/>
                          <a:cs typeface="Arial" panose="020B0604020202020204" pitchFamily="34" charset="0"/>
                        </a:rPr>
                        <a:t>0.61</a:t>
                      </a:r>
                      <a:endParaRPr lang="en-IN" sz="1400">
                        <a:effectLst/>
                        <a:latin typeface="Arial" panose="020B0604020202020204" pitchFamily="34" charset="0"/>
                        <a:ea typeface="Calibri" panose="020F0502020204030204" pitchFamily="34" charset="0"/>
                        <a:cs typeface="Arial" panose="020B0604020202020204" pitchFamily="34" charset="0"/>
                      </a:endParaRPr>
                    </a:p>
                  </a:txBody>
                  <a:tcPr marL="66910" marR="66910" marT="0" marB="0" anchor="ctr"/>
                </a:tc>
                <a:tc>
                  <a:txBody>
                    <a:bodyPr/>
                    <a:lstStyle/>
                    <a:p>
                      <a:pPr algn="ctr">
                        <a:lnSpc>
                          <a:spcPct val="115000"/>
                        </a:lnSpc>
                        <a:spcAft>
                          <a:spcPts val="0"/>
                        </a:spcAft>
                      </a:pPr>
                      <a:r>
                        <a:rPr lang="en-IN" sz="1000">
                          <a:effectLst/>
                          <a:latin typeface="Arial" panose="020B0604020202020204" pitchFamily="34" charset="0"/>
                          <a:cs typeface="Arial" panose="020B0604020202020204" pitchFamily="34" charset="0"/>
                        </a:rPr>
                        <a:t> </a:t>
                      </a:r>
                      <a:endParaRPr lang="en-IN" sz="1400">
                        <a:effectLst/>
                        <a:latin typeface="Arial" panose="020B0604020202020204" pitchFamily="34" charset="0"/>
                        <a:ea typeface="Calibri" panose="020F0502020204030204" pitchFamily="34" charset="0"/>
                        <a:cs typeface="Arial" panose="020B0604020202020204" pitchFamily="34" charset="0"/>
                      </a:endParaRPr>
                    </a:p>
                  </a:txBody>
                  <a:tcPr marL="66910" marR="66910" marT="0" marB="0" anchor="ctr"/>
                </a:tc>
                <a:tc>
                  <a:txBody>
                    <a:bodyPr/>
                    <a:lstStyle/>
                    <a:p>
                      <a:pPr algn="ctr">
                        <a:lnSpc>
                          <a:spcPct val="115000"/>
                        </a:lnSpc>
                        <a:spcAft>
                          <a:spcPts val="0"/>
                        </a:spcAft>
                      </a:pPr>
                      <a:r>
                        <a:rPr lang="en-IN" sz="1000">
                          <a:effectLst/>
                          <a:latin typeface="Arial" panose="020B0604020202020204" pitchFamily="34" charset="0"/>
                          <a:cs typeface="Arial" panose="020B0604020202020204" pitchFamily="34" charset="0"/>
                        </a:rPr>
                        <a:t> </a:t>
                      </a:r>
                      <a:endParaRPr lang="en-IN" sz="1400">
                        <a:effectLst/>
                        <a:latin typeface="Arial" panose="020B0604020202020204" pitchFamily="34" charset="0"/>
                        <a:ea typeface="Calibri" panose="020F0502020204030204" pitchFamily="34" charset="0"/>
                        <a:cs typeface="Arial" panose="020B0604020202020204" pitchFamily="34" charset="0"/>
                      </a:endParaRPr>
                    </a:p>
                  </a:txBody>
                  <a:tcPr marL="66910" marR="66910" marT="0" marB="0" anchor="ctr"/>
                </a:tc>
                <a:tc>
                  <a:txBody>
                    <a:bodyPr/>
                    <a:lstStyle/>
                    <a:p>
                      <a:pPr algn="ctr">
                        <a:lnSpc>
                          <a:spcPct val="115000"/>
                        </a:lnSpc>
                        <a:spcAft>
                          <a:spcPts val="0"/>
                        </a:spcAft>
                      </a:pPr>
                      <a:r>
                        <a:rPr lang="en-IN" sz="1000">
                          <a:effectLst/>
                          <a:latin typeface="Arial" panose="020B0604020202020204" pitchFamily="34" charset="0"/>
                          <a:cs typeface="Arial" panose="020B0604020202020204" pitchFamily="34" charset="0"/>
                        </a:rPr>
                        <a:t> </a:t>
                      </a:r>
                      <a:endParaRPr lang="en-IN" sz="1400">
                        <a:effectLst/>
                        <a:latin typeface="Arial" panose="020B0604020202020204" pitchFamily="34" charset="0"/>
                        <a:ea typeface="Calibri" panose="020F0502020204030204" pitchFamily="34" charset="0"/>
                        <a:cs typeface="Arial" panose="020B0604020202020204" pitchFamily="34" charset="0"/>
                      </a:endParaRPr>
                    </a:p>
                  </a:txBody>
                  <a:tcPr marL="66910" marR="66910" marT="0" marB="0" anchor="ctr"/>
                </a:tc>
                <a:tc>
                  <a:txBody>
                    <a:bodyPr/>
                    <a:lstStyle/>
                    <a:p>
                      <a:pPr algn="ctr">
                        <a:lnSpc>
                          <a:spcPct val="115000"/>
                        </a:lnSpc>
                        <a:spcAft>
                          <a:spcPts val="0"/>
                        </a:spcAft>
                      </a:pPr>
                      <a:r>
                        <a:rPr lang="en-IN" sz="1000">
                          <a:effectLst/>
                          <a:latin typeface="Arial" panose="020B0604020202020204" pitchFamily="34" charset="0"/>
                          <a:cs typeface="Arial" panose="020B0604020202020204" pitchFamily="34" charset="0"/>
                        </a:rPr>
                        <a:t> </a:t>
                      </a:r>
                      <a:endParaRPr lang="en-IN" sz="1400">
                        <a:effectLst/>
                        <a:latin typeface="Arial" panose="020B0604020202020204" pitchFamily="34" charset="0"/>
                        <a:ea typeface="Calibri" panose="020F0502020204030204" pitchFamily="34" charset="0"/>
                        <a:cs typeface="Arial" panose="020B0604020202020204" pitchFamily="34" charset="0"/>
                      </a:endParaRPr>
                    </a:p>
                  </a:txBody>
                  <a:tcPr marL="66910" marR="66910" marT="0" marB="0" anchor="ctr"/>
                </a:tc>
                <a:extLst>
                  <a:ext uri="{0D108BD9-81ED-4DB2-BD59-A6C34878D82A}">
                    <a16:rowId xmlns:a16="http://schemas.microsoft.com/office/drawing/2014/main" val="158815891"/>
                  </a:ext>
                </a:extLst>
              </a:tr>
              <a:tr h="179507">
                <a:tc>
                  <a:txBody>
                    <a:bodyPr/>
                    <a:lstStyle/>
                    <a:p>
                      <a:pPr algn="ctr">
                        <a:lnSpc>
                          <a:spcPct val="115000"/>
                        </a:lnSpc>
                        <a:spcAft>
                          <a:spcPts val="0"/>
                        </a:spcAft>
                      </a:pPr>
                      <a:r>
                        <a:rPr lang="en-IN" sz="1000">
                          <a:effectLst/>
                          <a:latin typeface="Arial" panose="020B0604020202020204" pitchFamily="34" charset="0"/>
                          <a:cs typeface="Arial" panose="020B0604020202020204" pitchFamily="34" charset="0"/>
                        </a:rPr>
                        <a:t>Delivery time</a:t>
                      </a:r>
                      <a:endParaRPr lang="en-IN" sz="1400">
                        <a:effectLst/>
                        <a:latin typeface="Arial" panose="020B0604020202020204" pitchFamily="34" charset="0"/>
                        <a:ea typeface="Calibri" panose="020F0502020204030204" pitchFamily="34" charset="0"/>
                        <a:cs typeface="Arial" panose="020B0604020202020204" pitchFamily="34" charset="0"/>
                      </a:endParaRPr>
                    </a:p>
                  </a:txBody>
                  <a:tcPr marL="66910" marR="66910" marT="0" marB="0" anchor="ctr"/>
                </a:tc>
                <a:tc>
                  <a:txBody>
                    <a:bodyPr/>
                    <a:lstStyle/>
                    <a:p>
                      <a:pPr algn="ctr">
                        <a:lnSpc>
                          <a:spcPct val="115000"/>
                        </a:lnSpc>
                        <a:spcAft>
                          <a:spcPts val="0"/>
                        </a:spcAft>
                      </a:pPr>
                      <a:r>
                        <a:rPr lang="en-IN" sz="1000">
                          <a:effectLst/>
                          <a:latin typeface="Arial" panose="020B0604020202020204" pitchFamily="34" charset="0"/>
                          <a:cs typeface="Arial" panose="020B0604020202020204" pitchFamily="34" charset="0"/>
                        </a:rPr>
                        <a:t>0.63</a:t>
                      </a:r>
                      <a:endParaRPr lang="en-IN" sz="1400">
                        <a:effectLst/>
                        <a:latin typeface="Arial" panose="020B0604020202020204" pitchFamily="34" charset="0"/>
                        <a:ea typeface="Calibri" panose="020F0502020204030204" pitchFamily="34" charset="0"/>
                        <a:cs typeface="Arial" panose="020B0604020202020204" pitchFamily="34" charset="0"/>
                      </a:endParaRPr>
                    </a:p>
                  </a:txBody>
                  <a:tcPr marL="66910" marR="66910" marT="0" marB="0" anchor="ctr"/>
                </a:tc>
                <a:tc>
                  <a:txBody>
                    <a:bodyPr/>
                    <a:lstStyle/>
                    <a:p>
                      <a:pPr algn="ctr">
                        <a:lnSpc>
                          <a:spcPct val="115000"/>
                        </a:lnSpc>
                        <a:spcAft>
                          <a:spcPts val="0"/>
                        </a:spcAft>
                      </a:pPr>
                      <a:r>
                        <a:rPr lang="en-IN" sz="1000">
                          <a:effectLst/>
                          <a:latin typeface="Arial" panose="020B0604020202020204" pitchFamily="34" charset="0"/>
                          <a:cs typeface="Arial" panose="020B0604020202020204" pitchFamily="34" charset="0"/>
                        </a:rPr>
                        <a:t> </a:t>
                      </a:r>
                      <a:endParaRPr lang="en-IN" sz="1400">
                        <a:effectLst/>
                        <a:latin typeface="Arial" panose="020B0604020202020204" pitchFamily="34" charset="0"/>
                        <a:ea typeface="Calibri" panose="020F0502020204030204" pitchFamily="34" charset="0"/>
                        <a:cs typeface="Arial" panose="020B0604020202020204" pitchFamily="34" charset="0"/>
                      </a:endParaRPr>
                    </a:p>
                  </a:txBody>
                  <a:tcPr marL="66910" marR="66910" marT="0" marB="0" anchor="ctr"/>
                </a:tc>
                <a:tc>
                  <a:txBody>
                    <a:bodyPr/>
                    <a:lstStyle/>
                    <a:p>
                      <a:pPr algn="ctr">
                        <a:lnSpc>
                          <a:spcPct val="115000"/>
                        </a:lnSpc>
                        <a:spcAft>
                          <a:spcPts val="0"/>
                        </a:spcAft>
                      </a:pPr>
                      <a:r>
                        <a:rPr lang="en-IN" sz="1000">
                          <a:effectLst/>
                          <a:latin typeface="Arial" panose="020B0604020202020204" pitchFamily="34" charset="0"/>
                          <a:cs typeface="Arial" panose="020B0604020202020204" pitchFamily="34" charset="0"/>
                        </a:rPr>
                        <a:t> </a:t>
                      </a:r>
                      <a:endParaRPr lang="en-IN" sz="1400">
                        <a:effectLst/>
                        <a:latin typeface="Arial" panose="020B0604020202020204" pitchFamily="34" charset="0"/>
                        <a:ea typeface="Calibri" panose="020F0502020204030204" pitchFamily="34" charset="0"/>
                        <a:cs typeface="Arial" panose="020B0604020202020204" pitchFamily="34" charset="0"/>
                      </a:endParaRPr>
                    </a:p>
                  </a:txBody>
                  <a:tcPr marL="66910" marR="66910" marT="0" marB="0" anchor="ctr"/>
                </a:tc>
                <a:tc>
                  <a:txBody>
                    <a:bodyPr/>
                    <a:lstStyle/>
                    <a:p>
                      <a:pPr algn="ctr">
                        <a:lnSpc>
                          <a:spcPct val="115000"/>
                        </a:lnSpc>
                        <a:spcAft>
                          <a:spcPts val="0"/>
                        </a:spcAft>
                      </a:pPr>
                      <a:r>
                        <a:rPr lang="en-IN" sz="1000">
                          <a:effectLst/>
                          <a:latin typeface="Arial" panose="020B0604020202020204" pitchFamily="34" charset="0"/>
                          <a:cs typeface="Arial" panose="020B0604020202020204" pitchFamily="34" charset="0"/>
                        </a:rPr>
                        <a:t> </a:t>
                      </a:r>
                      <a:endParaRPr lang="en-IN" sz="1400">
                        <a:effectLst/>
                        <a:latin typeface="Arial" panose="020B0604020202020204" pitchFamily="34" charset="0"/>
                        <a:ea typeface="Calibri" panose="020F0502020204030204" pitchFamily="34" charset="0"/>
                        <a:cs typeface="Arial" panose="020B0604020202020204" pitchFamily="34" charset="0"/>
                      </a:endParaRPr>
                    </a:p>
                  </a:txBody>
                  <a:tcPr marL="66910" marR="66910" marT="0" marB="0" anchor="ctr"/>
                </a:tc>
                <a:tc>
                  <a:txBody>
                    <a:bodyPr/>
                    <a:lstStyle/>
                    <a:p>
                      <a:pPr algn="ctr">
                        <a:lnSpc>
                          <a:spcPct val="115000"/>
                        </a:lnSpc>
                        <a:spcAft>
                          <a:spcPts val="0"/>
                        </a:spcAft>
                      </a:pPr>
                      <a:r>
                        <a:rPr lang="en-IN" sz="1000">
                          <a:effectLst/>
                          <a:latin typeface="Arial" panose="020B0604020202020204" pitchFamily="34" charset="0"/>
                          <a:cs typeface="Arial" panose="020B0604020202020204" pitchFamily="34" charset="0"/>
                        </a:rPr>
                        <a:t> </a:t>
                      </a:r>
                      <a:endParaRPr lang="en-IN" sz="1400">
                        <a:effectLst/>
                        <a:latin typeface="Arial" panose="020B0604020202020204" pitchFamily="34" charset="0"/>
                        <a:ea typeface="Calibri" panose="020F0502020204030204" pitchFamily="34" charset="0"/>
                        <a:cs typeface="Arial" panose="020B0604020202020204" pitchFamily="34" charset="0"/>
                      </a:endParaRPr>
                    </a:p>
                  </a:txBody>
                  <a:tcPr marL="66910" marR="66910" marT="0" marB="0" anchor="ctr"/>
                </a:tc>
                <a:extLst>
                  <a:ext uri="{0D108BD9-81ED-4DB2-BD59-A6C34878D82A}">
                    <a16:rowId xmlns:a16="http://schemas.microsoft.com/office/drawing/2014/main" val="1629110480"/>
                  </a:ext>
                </a:extLst>
              </a:tr>
              <a:tr h="179507">
                <a:tc>
                  <a:txBody>
                    <a:bodyPr/>
                    <a:lstStyle/>
                    <a:p>
                      <a:pPr algn="ctr">
                        <a:lnSpc>
                          <a:spcPct val="115000"/>
                        </a:lnSpc>
                        <a:spcAft>
                          <a:spcPts val="0"/>
                        </a:spcAft>
                      </a:pPr>
                      <a:r>
                        <a:rPr lang="en-IN" sz="1000" dirty="0">
                          <a:effectLst/>
                          <a:latin typeface="Arial" panose="020B0604020202020204" pitchFamily="34" charset="0"/>
                          <a:cs typeface="Arial" panose="020B0604020202020204" pitchFamily="34" charset="0"/>
                        </a:rPr>
                        <a:t>Exchange policy</a:t>
                      </a:r>
                      <a:endParaRPr lang="en-IN" sz="1400" dirty="0">
                        <a:effectLst/>
                        <a:latin typeface="Arial" panose="020B0604020202020204" pitchFamily="34" charset="0"/>
                        <a:ea typeface="Calibri" panose="020F0502020204030204" pitchFamily="34" charset="0"/>
                        <a:cs typeface="Arial" panose="020B0604020202020204" pitchFamily="34" charset="0"/>
                      </a:endParaRPr>
                    </a:p>
                  </a:txBody>
                  <a:tcPr marL="66910" marR="66910" marT="0" marB="0" anchor="ctr"/>
                </a:tc>
                <a:tc>
                  <a:txBody>
                    <a:bodyPr/>
                    <a:lstStyle/>
                    <a:p>
                      <a:pPr algn="ctr">
                        <a:lnSpc>
                          <a:spcPct val="115000"/>
                        </a:lnSpc>
                        <a:spcAft>
                          <a:spcPts val="0"/>
                        </a:spcAft>
                      </a:pPr>
                      <a:r>
                        <a:rPr lang="en-IN" sz="1000">
                          <a:effectLst/>
                          <a:latin typeface="Arial" panose="020B0604020202020204" pitchFamily="34" charset="0"/>
                          <a:cs typeface="Arial" panose="020B0604020202020204" pitchFamily="34" charset="0"/>
                        </a:rPr>
                        <a:t>0.56</a:t>
                      </a:r>
                      <a:endParaRPr lang="en-IN" sz="1400">
                        <a:effectLst/>
                        <a:latin typeface="Arial" panose="020B0604020202020204" pitchFamily="34" charset="0"/>
                        <a:ea typeface="Calibri" panose="020F0502020204030204" pitchFamily="34" charset="0"/>
                        <a:cs typeface="Arial" panose="020B0604020202020204" pitchFamily="34" charset="0"/>
                      </a:endParaRPr>
                    </a:p>
                  </a:txBody>
                  <a:tcPr marL="66910" marR="66910" marT="0" marB="0" anchor="ctr"/>
                </a:tc>
                <a:tc>
                  <a:txBody>
                    <a:bodyPr/>
                    <a:lstStyle/>
                    <a:p>
                      <a:pPr algn="ctr">
                        <a:lnSpc>
                          <a:spcPct val="115000"/>
                        </a:lnSpc>
                        <a:spcAft>
                          <a:spcPts val="0"/>
                        </a:spcAft>
                      </a:pPr>
                      <a:r>
                        <a:rPr lang="en-IN" sz="1000">
                          <a:effectLst/>
                          <a:latin typeface="Arial" panose="020B0604020202020204" pitchFamily="34" charset="0"/>
                          <a:cs typeface="Arial" panose="020B0604020202020204" pitchFamily="34" charset="0"/>
                        </a:rPr>
                        <a:t> </a:t>
                      </a:r>
                      <a:endParaRPr lang="en-IN" sz="1400">
                        <a:effectLst/>
                        <a:latin typeface="Arial" panose="020B0604020202020204" pitchFamily="34" charset="0"/>
                        <a:ea typeface="Calibri" panose="020F0502020204030204" pitchFamily="34" charset="0"/>
                        <a:cs typeface="Arial" panose="020B0604020202020204" pitchFamily="34" charset="0"/>
                      </a:endParaRPr>
                    </a:p>
                  </a:txBody>
                  <a:tcPr marL="66910" marR="66910" marT="0" marB="0" anchor="ctr"/>
                </a:tc>
                <a:tc>
                  <a:txBody>
                    <a:bodyPr/>
                    <a:lstStyle/>
                    <a:p>
                      <a:pPr algn="ctr">
                        <a:lnSpc>
                          <a:spcPct val="115000"/>
                        </a:lnSpc>
                        <a:spcAft>
                          <a:spcPts val="0"/>
                        </a:spcAft>
                      </a:pPr>
                      <a:r>
                        <a:rPr lang="en-IN" sz="1000">
                          <a:effectLst/>
                          <a:latin typeface="Arial" panose="020B0604020202020204" pitchFamily="34" charset="0"/>
                          <a:cs typeface="Arial" panose="020B0604020202020204" pitchFamily="34" charset="0"/>
                        </a:rPr>
                        <a:t> </a:t>
                      </a:r>
                      <a:endParaRPr lang="en-IN" sz="1400">
                        <a:effectLst/>
                        <a:latin typeface="Arial" panose="020B0604020202020204" pitchFamily="34" charset="0"/>
                        <a:ea typeface="Calibri" panose="020F0502020204030204" pitchFamily="34" charset="0"/>
                        <a:cs typeface="Arial" panose="020B0604020202020204" pitchFamily="34" charset="0"/>
                      </a:endParaRPr>
                    </a:p>
                  </a:txBody>
                  <a:tcPr marL="66910" marR="66910" marT="0" marB="0" anchor="ctr"/>
                </a:tc>
                <a:tc>
                  <a:txBody>
                    <a:bodyPr/>
                    <a:lstStyle/>
                    <a:p>
                      <a:pPr algn="ctr">
                        <a:lnSpc>
                          <a:spcPct val="115000"/>
                        </a:lnSpc>
                        <a:spcAft>
                          <a:spcPts val="0"/>
                        </a:spcAft>
                      </a:pPr>
                      <a:r>
                        <a:rPr lang="en-IN" sz="1000">
                          <a:effectLst/>
                          <a:latin typeface="Arial" panose="020B0604020202020204" pitchFamily="34" charset="0"/>
                          <a:cs typeface="Arial" panose="020B0604020202020204" pitchFamily="34" charset="0"/>
                        </a:rPr>
                        <a:t> </a:t>
                      </a:r>
                      <a:endParaRPr lang="en-IN" sz="1400">
                        <a:effectLst/>
                        <a:latin typeface="Arial" panose="020B0604020202020204" pitchFamily="34" charset="0"/>
                        <a:ea typeface="Calibri" panose="020F0502020204030204" pitchFamily="34" charset="0"/>
                        <a:cs typeface="Arial" panose="020B0604020202020204" pitchFamily="34" charset="0"/>
                      </a:endParaRPr>
                    </a:p>
                  </a:txBody>
                  <a:tcPr marL="66910" marR="66910" marT="0" marB="0" anchor="ctr"/>
                </a:tc>
                <a:tc>
                  <a:txBody>
                    <a:bodyPr/>
                    <a:lstStyle/>
                    <a:p>
                      <a:pPr algn="ctr">
                        <a:lnSpc>
                          <a:spcPct val="115000"/>
                        </a:lnSpc>
                        <a:spcAft>
                          <a:spcPts val="0"/>
                        </a:spcAft>
                      </a:pPr>
                      <a:r>
                        <a:rPr lang="en-IN" sz="1000">
                          <a:effectLst/>
                          <a:latin typeface="Arial" panose="020B0604020202020204" pitchFamily="34" charset="0"/>
                          <a:cs typeface="Arial" panose="020B0604020202020204" pitchFamily="34" charset="0"/>
                        </a:rPr>
                        <a:t> </a:t>
                      </a:r>
                      <a:endParaRPr lang="en-IN" sz="1400">
                        <a:effectLst/>
                        <a:latin typeface="Arial" panose="020B0604020202020204" pitchFamily="34" charset="0"/>
                        <a:ea typeface="Calibri" panose="020F0502020204030204" pitchFamily="34" charset="0"/>
                        <a:cs typeface="Arial" panose="020B0604020202020204" pitchFamily="34" charset="0"/>
                      </a:endParaRPr>
                    </a:p>
                  </a:txBody>
                  <a:tcPr marL="66910" marR="66910" marT="0" marB="0" anchor="ctr"/>
                </a:tc>
                <a:extLst>
                  <a:ext uri="{0D108BD9-81ED-4DB2-BD59-A6C34878D82A}">
                    <a16:rowId xmlns:a16="http://schemas.microsoft.com/office/drawing/2014/main" val="848358822"/>
                  </a:ext>
                </a:extLst>
              </a:tr>
              <a:tr h="179507">
                <a:tc>
                  <a:txBody>
                    <a:bodyPr/>
                    <a:lstStyle/>
                    <a:p>
                      <a:pPr algn="ctr">
                        <a:lnSpc>
                          <a:spcPct val="115000"/>
                        </a:lnSpc>
                        <a:spcAft>
                          <a:spcPts val="0"/>
                        </a:spcAft>
                      </a:pPr>
                      <a:r>
                        <a:rPr lang="en-IN" sz="1000">
                          <a:effectLst/>
                          <a:latin typeface="Arial" panose="020B0604020202020204" pitchFamily="34" charset="0"/>
                          <a:cs typeface="Arial" panose="020B0604020202020204" pitchFamily="34" charset="0"/>
                        </a:rPr>
                        <a:t>Customer care</a:t>
                      </a:r>
                      <a:endParaRPr lang="en-IN" sz="1400">
                        <a:effectLst/>
                        <a:latin typeface="Arial" panose="020B0604020202020204" pitchFamily="34" charset="0"/>
                        <a:ea typeface="Calibri" panose="020F0502020204030204" pitchFamily="34" charset="0"/>
                        <a:cs typeface="Arial" panose="020B0604020202020204" pitchFamily="34" charset="0"/>
                      </a:endParaRPr>
                    </a:p>
                  </a:txBody>
                  <a:tcPr marL="66910" marR="66910" marT="0" marB="0" anchor="ctr"/>
                </a:tc>
                <a:tc>
                  <a:txBody>
                    <a:bodyPr/>
                    <a:lstStyle/>
                    <a:p>
                      <a:pPr algn="ctr">
                        <a:lnSpc>
                          <a:spcPct val="115000"/>
                        </a:lnSpc>
                        <a:spcAft>
                          <a:spcPts val="0"/>
                        </a:spcAft>
                      </a:pPr>
                      <a:r>
                        <a:rPr lang="en-IN" sz="1000">
                          <a:effectLst/>
                          <a:latin typeface="Arial" panose="020B0604020202020204" pitchFamily="34" charset="0"/>
                          <a:cs typeface="Arial" panose="020B0604020202020204" pitchFamily="34" charset="0"/>
                        </a:rPr>
                        <a:t>0.64</a:t>
                      </a:r>
                      <a:endParaRPr lang="en-IN" sz="1400">
                        <a:effectLst/>
                        <a:latin typeface="Arial" panose="020B0604020202020204" pitchFamily="34" charset="0"/>
                        <a:ea typeface="Calibri" panose="020F0502020204030204" pitchFamily="34" charset="0"/>
                        <a:cs typeface="Arial" panose="020B0604020202020204" pitchFamily="34" charset="0"/>
                      </a:endParaRPr>
                    </a:p>
                  </a:txBody>
                  <a:tcPr marL="66910" marR="66910" marT="0" marB="0" anchor="ctr"/>
                </a:tc>
                <a:tc>
                  <a:txBody>
                    <a:bodyPr/>
                    <a:lstStyle/>
                    <a:p>
                      <a:pPr algn="ctr">
                        <a:lnSpc>
                          <a:spcPct val="115000"/>
                        </a:lnSpc>
                        <a:spcAft>
                          <a:spcPts val="0"/>
                        </a:spcAft>
                      </a:pPr>
                      <a:r>
                        <a:rPr lang="en-IN" sz="1000">
                          <a:effectLst/>
                          <a:latin typeface="Arial" panose="020B0604020202020204" pitchFamily="34" charset="0"/>
                          <a:cs typeface="Arial" panose="020B0604020202020204" pitchFamily="34" charset="0"/>
                        </a:rPr>
                        <a:t> </a:t>
                      </a:r>
                      <a:endParaRPr lang="en-IN" sz="1400">
                        <a:effectLst/>
                        <a:latin typeface="Arial" panose="020B0604020202020204" pitchFamily="34" charset="0"/>
                        <a:ea typeface="Calibri" panose="020F0502020204030204" pitchFamily="34" charset="0"/>
                        <a:cs typeface="Arial" panose="020B0604020202020204" pitchFamily="34" charset="0"/>
                      </a:endParaRPr>
                    </a:p>
                  </a:txBody>
                  <a:tcPr marL="66910" marR="66910" marT="0" marB="0" anchor="ctr"/>
                </a:tc>
                <a:tc>
                  <a:txBody>
                    <a:bodyPr/>
                    <a:lstStyle/>
                    <a:p>
                      <a:pPr algn="ctr">
                        <a:lnSpc>
                          <a:spcPct val="115000"/>
                        </a:lnSpc>
                        <a:spcAft>
                          <a:spcPts val="0"/>
                        </a:spcAft>
                      </a:pPr>
                      <a:r>
                        <a:rPr lang="en-IN" sz="1000">
                          <a:effectLst/>
                          <a:latin typeface="Arial" panose="020B0604020202020204" pitchFamily="34" charset="0"/>
                          <a:cs typeface="Arial" panose="020B0604020202020204" pitchFamily="34" charset="0"/>
                        </a:rPr>
                        <a:t> </a:t>
                      </a:r>
                      <a:endParaRPr lang="en-IN" sz="1400">
                        <a:effectLst/>
                        <a:latin typeface="Arial" panose="020B0604020202020204" pitchFamily="34" charset="0"/>
                        <a:ea typeface="Calibri" panose="020F0502020204030204" pitchFamily="34" charset="0"/>
                        <a:cs typeface="Arial" panose="020B0604020202020204" pitchFamily="34" charset="0"/>
                      </a:endParaRPr>
                    </a:p>
                  </a:txBody>
                  <a:tcPr marL="66910" marR="66910" marT="0" marB="0" anchor="ctr"/>
                </a:tc>
                <a:tc>
                  <a:txBody>
                    <a:bodyPr/>
                    <a:lstStyle/>
                    <a:p>
                      <a:pPr algn="ctr">
                        <a:lnSpc>
                          <a:spcPct val="115000"/>
                        </a:lnSpc>
                        <a:spcAft>
                          <a:spcPts val="0"/>
                        </a:spcAft>
                      </a:pPr>
                      <a:r>
                        <a:rPr lang="en-IN" sz="1000">
                          <a:effectLst/>
                          <a:latin typeface="Arial" panose="020B0604020202020204" pitchFamily="34" charset="0"/>
                          <a:cs typeface="Arial" panose="020B0604020202020204" pitchFamily="34" charset="0"/>
                        </a:rPr>
                        <a:t> </a:t>
                      </a:r>
                      <a:endParaRPr lang="en-IN" sz="1400">
                        <a:effectLst/>
                        <a:latin typeface="Arial" panose="020B0604020202020204" pitchFamily="34" charset="0"/>
                        <a:ea typeface="Calibri" panose="020F0502020204030204" pitchFamily="34" charset="0"/>
                        <a:cs typeface="Arial" panose="020B0604020202020204" pitchFamily="34" charset="0"/>
                      </a:endParaRPr>
                    </a:p>
                  </a:txBody>
                  <a:tcPr marL="66910" marR="66910" marT="0" marB="0" anchor="ctr"/>
                </a:tc>
                <a:tc>
                  <a:txBody>
                    <a:bodyPr/>
                    <a:lstStyle/>
                    <a:p>
                      <a:pPr algn="ctr">
                        <a:lnSpc>
                          <a:spcPct val="115000"/>
                        </a:lnSpc>
                        <a:spcAft>
                          <a:spcPts val="0"/>
                        </a:spcAft>
                      </a:pPr>
                      <a:r>
                        <a:rPr lang="en-IN" sz="1000">
                          <a:effectLst/>
                          <a:latin typeface="Arial" panose="020B0604020202020204" pitchFamily="34" charset="0"/>
                          <a:cs typeface="Arial" panose="020B0604020202020204" pitchFamily="34" charset="0"/>
                        </a:rPr>
                        <a:t> </a:t>
                      </a:r>
                      <a:endParaRPr lang="en-IN" sz="1400">
                        <a:effectLst/>
                        <a:latin typeface="Arial" panose="020B0604020202020204" pitchFamily="34" charset="0"/>
                        <a:ea typeface="Calibri" panose="020F0502020204030204" pitchFamily="34" charset="0"/>
                        <a:cs typeface="Arial" panose="020B0604020202020204" pitchFamily="34" charset="0"/>
                      </a:endParaRPr>
                    </a:p>
                  </a:txBody>
                  <a:tcPr marL="66910" marR="66910" marT="0" marB="0" anchor="ctr"/>
                </a:tc>
                <a:extLst>
                  <a:ext uri="{0D108BD9-81ED-4DB2-BD59-A6C34878D82A}">
                    <a16:rowId xmlns:a16="http://schemas.microsoft.com/office/drawing/2014/main" val="4252954639"/>
                  </a:ext>
                </a:extLst>
              </a:tr>
              <a:tr h="179507">
                <a:tc>
                  <a:txBody>
                    <a:bodyPr/>
                    <a:lstStyle/>
                    <a:p>
                      <a:pPr algn="ctr">
                        <a:lnSpc>
                          <a:spcPct val="115000"/>
                        </a:lnSpc>
                        <a:spcAft>
                          <a:spcPts val="0"/>
                        </a:spcAft>
                      </a:pPr>
                      <a:r>
                        <a:rPr lang="en-IN" sz="1000">
                          <a:effectLst/>
                          <a:latin typeface="Arial" panose="020B0604020202020204" pitchFamily="34" charset="0"/>
                          <a:cs typeface="Arial" panose="020B0604020202020204" pitchFamily="34" charset="0"/>
                        </a:rPr>
                        <a:t>Security of Payment method</a:t>
                      </a:r>
                      <a:endParaRPr lang="en-IN" sz="1400">
                        <a:effectLst/>
                        <a:latin typeface="Arial" panose="020B0604020202020204" pitchFamily="34" charset="0"/>
                        <a:ea typeface="Calibri" panose="020F0502020204030204" pitchFamily="34" charset="0"/>
                        <a:cs typeface="Arial" panose="020B0604020202020204" pitchFamily="34" charset="0"/>
                      </a:endParaRPr>
                    </a:p>
                  </a:txBody>
                  <a:tcPr marL="66910" marR="66910" marT="0" marB="0" anchor="ctr"/>
                </a:tc>
                <a:tc>
                  <a:txBody>
                    <a:bodyPr/>
                    <a:lstStyle/>
                    <a:p>
                      <a:pPr algn="ctr">
                        <a:lnSpc>
                          <a:spcPct val="115000"/>
                        </a:lnSpc>
                        <a:spcAft>
                          <a:spcPts val="0"/>
                        </a:spcAft>
                      </a:pPr>
                      <a:r>
                        <a:rPr lang="en-IN" sz="1000">
                          <a:effectLst/>
                          <a:latin typeface="Arial" panose="020B0604020202020204" pitchFamily="34" charset="0"/>
                          <a:cs typeface="Arial" panose="020B0604020202020204" pitchFamily="34" charset="0"/>
                        </a:rPr>
                        <a:t>0.66</a:t>
                      </a:r>
                      <a:endParaRPr lang="en-IN" sz="1400">
                        <a:effectLst/>
                        <a:latin typeface="Arial" panose="020B0604020202020204" pitchFamily="34" charset="0"/>
                        <a:ea typeface="Calibri" panose="020F0502020204030204" pitchFamily="34" charset="0"/>
                        <a:cs typeface="Arial" panose="020B0604020202020204" pitchFamily="34" charset="0"/>
                      </a:endParaRPr>
                    </a:p>
                  </a:txBody>
                  <a:tcPr marL="66910" marR="66910" marT="0" marB="0" anchor="ctr"/>
                </a:tc>
                <a:tc>
                  <a:txBody>
                    <a:bodyPr/>
                    <a:lstStyle/>
                    <a:p>
                      <a:pPr algn="ctr">
                        <a:lnSpc>
                          <a:spcPct val="115000"/>
                        </a:lnSpc>
                        <a:spcAft>
                          <a:spcPts val="0"/>
                        </a:spcAft>
                      </a:pPr>
                      <a:r>
                        <a:rPr lang="en-IN" sz="1000">
                          <a:effectLst/>
                          <a:latin typeface="Arial" panose="020B0604020202020204" pitchFamily="34" charset="0"/>
                          <a:cs typeface="Arial" panose="020B0604020202020204" pitchFamily="34" charset="0"/>
                        </a:rPr>
                        <a:t> </a:t>
                      </a:r>
                      <a:endParaRPr lang="en-IN" sz="1400">
                        <a:effectLst/>
                        <a:latin typeface="Arial" panose="020B0604020202020204" pitchFamily="34" charset="0"/>
                        <a:ea typeface="Calibri" panose="020F0502020204030204" pitchFamily="34" charset="0"/>
                        <a:cs typeface="Arial" panose="020B0604020202020204" pitchFamily="34" charset="0"/>
                      </a:endParaRPr>
                    </a:p>
                  </a:txBody>
                  <a:tcPr marL="66910" marR="66910" marT="0" marB="0" anchor="ctr"/>
                </a:tc>
                <a:tc>
                  <a:txBody>
                    <a:bodyPr/>
                    <a:lstStyle/>
                    <a:p>
                      <a:pPr algn="ctr">
                        <a:lnSpc>
                          <a:spcPct val="115000"/>
                        </a:lnSpc>
                        <a:spcAft>
                          <a:spcPts val="0"/>
                        </a:spcAft>
                      </a:pPr>
                      <a:r>
                        <a:rPr lang="en-IN" sz="1000">
                          <a:effectLst/>
                          <a:latin typeface="Arial" panose="020B0604020202020204" pitchFamily="34" charset="0"/>
                          <a:cs typeface="Arial" panose="020B0604020202020204" pitchFamily="34" charset="0"/>
                        </a:rPr>
                        <a:t> </a:t>
                      </a:r>
                      <a:endParaRPr lang="en-IN" sz="1400">
                        <a:effectLst/>
                        <a:latin typeface="Arial" panose="020B0604020202020204" pitchFamily="34" charset="0"/>
                        <a:ea typeface="Calibri" panose="020F0502020204030204" pitchFamily="34" charset="0"/>
                        <a:cs typeface="Arial" panose="020B0604020202020204" pitchFamily="34" charset="0"/>
                      </a:endParaRPr>
                    </a:p>
                  </a:txBody>
                  <a:tcPr marL="66910" marR="66910" marT="0" marB="0" anchor="ctr"/>
                </a:tc>
                <a:tc>
                  <a:txBody>
                    <a:bodyPr/>
                    <a:lstStyle/>
                    <a:p>
                      <a:pPr algn="ctr">
                        <a:lnSpc>
                          <a:spcPct val="115000"/>
                        </a:lnSpc>
                        <a:spcAft>
                          <a:spcPts val="0"/>
                        </a:spcAft>
                      </a:pPr>
                      <a:r>
                        <a:rPr lang="en-IN" sz="1000">
                          <a:effectLst/>
                          <a:latin typeface="Arial" panose="020B0604020202020204" pitchFamily="34" charset="0"/>
                          <a:cs typeface="Arial" panose="020B0604020202020204" pitchFamily="34" charset="0"/>
                        </a:rPr>
                        <a:t> </a:t>
                      </a:r>
                      <a:endParaRPr lang="en-IN" sz="1400">
                        <a:effectLst/>
                        <a:latin typeface="Arial" panose="020B0604020202020204" pitchFamily="34" charset="0"/>
                        <a:ea typeface="Calibri" panose="020F0502020204030204" pitchFamily="34" charset="0"/>
                        <a:cs typeface="Arial" panose="020B0604020202020204" pitchFamily="34" charset="0"/>
                      </a:endParaRPr>
                    </a:p>
                  </a:txBody>
                  <a:tcPr marL="66910" marR="66910" marT="0" marB="0" anchor="ctr"/>
                </a:tc>
                <a:tc>
                  <a:txBody>
                    <a:bodyPr/>
                    <a:lstStyle/>
                    <a:p>
                      <a:pPr algn="ctr">
                        <a:lnSpc>
                          <a:spcPct val="115000"/>
                        </a:lnSpc>
                        <a:spcAft>
                          <a:spcPts val="0"/>
                        </a:spcAft>
                      </a:pPr>
                      <a:r>
                        <a:rPr lang="en-IN" sz="1000">
                          <a:effectLst/>
                          <a:latin typeface="Arial" panose="020B0604020202020204" pitchFamily="34" charset="0"/>
                          <a:cs typeface="Arial" panose="020B0604020202020204" pitchFamily="34" charset="0"/>
                        </a:rPr>
                        <a:t> </a:t>
                      </a:r>
                      <a:endParaRPr lang="en-IN" sz="1400">
                        <a:effectLst/>
                        <a:latin typeface="Arial" panose="020B0604020202020204" pitchFamily="34" charset="0"/>
                        <a:ea typeface="Calibri" panose="020F0502020204030204" pitchFamily="34" charset="0"/>
                        <a:cs typeface="Arial" panose="020B0604020202020204" pitchFamily="34" charset="0"/>
                      </a:endParaRPr>
                    </a:p>
                  </a:txBody>
                  <a:tcPr marL="66910" marR="66910" marT="0" marB="0" anchor="ctr"/>
                </a:tc>
                <a:extLst>
                  <a:ext uri="{0D108BD9-81ED-4DB2-BD59-A6C34878D82A}">
                    <a16:rowId xmlns:a16="http://schemas.microsoft.com/office/drawing/2014/main" val="2660627699"/>
                  </a:ext>
                </a:extLst>
              </a:tr>
              <a:tr h="179507">
                <a:tc>
                  <a:txBody>
                    <a:bodyPr/>
                    <a:lstStyle/>
                    <a:p>
                      <a:pPr algn="ctr">
                        <a:lnSpc>
                          <a:spcPct val="115000"/>
                        </a:lnSpc>
                        <a:spcAft>
                          <a:spcPts val="0"/>
                        </a:spcAft>
                      </a:pPr>
                      <a:r>
                        <a:rPr lang="en-IN" sz="1000">
                          <a:effectLst/>
                          <a:latin typeface="Arial" panose="020B0604020202020204" pitchFamily="34" charset="0"/>
                          <a:cs typeface="Arial" panose="020B0604020202020204" pitchFamily="34" charset="0"/>
                        </a:rPr>
                        <a:t>Ease of navigation</a:t>
                      </a:r>
                      <a:endParaRPr lang="en-IN" sz="1400">
                        <a:effectLst/>
                        <a:latin typeface="Arial" panose="020B0604020202020204" pitchFamily="34" charset="0"/>
                        <a:ea typeface="Calibri" panose="020F0502020204030204" pitchFamily="34" charset="0"/>
                        <a:cs typeface="Arial" panose="020B0604020202020204" pitchFamily="34" charset="0"/>
                      </a:endParaRPr>
                    </a:p>
                  </a:txBody>
                  <a:tcPr marL="66910" marR="66910" marT="0" marB="0" anchor="ctr"/>
                </a:tc>
                <a:tc>
                  <a:txBody>
                    <a:bodyPr/>
                    <a:lstStyle/>
                    <a:p>
                      <a:pPr algn="ctr">
                        <a:lnSpc>
                          <a:spcPct val="115000"/>
                        </a:lnSpc>
                        <a:spcAft>
                          <a:spcPts val="0"/>
                        </a:spcAft>
                      </a:pPr>
                      <a:r>
                        <a:rPr lang="en-IN" sz="1000">
                          <a:effectLst/>
                          <a:latin typeface="Arial" panose="020B0604020202020204" pitchFamily="34" charset="0"/>
                          <a:cs typeface="Arial" panose="020B0604020202020204" pitchFamily="34" charset="0"/>
                        </a:rPr>
                        <a:t>0.46</a:t>
                      </a:r>
                      <a:endParaRPr lang="en-IN" sz="1400">
                        <a:effectLst/>
                        <a:latin typeface="Arial" panose="020B0604020202020204" pitchFamily="34" charset="0"/>
                        <a:ea typeface="Calibri" panose="020F0502020204030204" pitchFamily="34" charset="0"/>
                        <a:cs typeface="Arial" panose="020B0604020202020204" pitchFamily="34" charset="0"/>
                      </a:endParaRPr>
                    </a:p>
                  </a:txBody>
                  <a:tcPr marL="66910" marR="66910" marT="0" marB="0" anchor="ctr"/>
                </a:tc>
                <a:tc>
                  <a:txBody>
                    <a:bodyPr/>
                    <a:lstStyle/>
                    <a:p>
                      <a:pPr algn="ctr">
                        <a:lnSpc>
                          <a:spcPct val="115000"/>
                        </a:lnSpc>
                        <a:spcAft>
                          <a:spcPts val="0"/>
                        </a:spcAft>
                      </a:pPr>
                      <a:r>
                        <a:rPr lang="en-IN" sz="1000">
                          <a:effectLst/>
                          <a:latin typeface="Arial" panose="020B0604020202020204" pitchFamily="34" charset="0"/>
                          <a:cs typeface="Arial" panose="020B0604020202020204" pitchFamily="34" charset="0"/>
                        </a:rPr>
                        <a:t> </a:t>
                      </a:r>
                      <a:endParaRPr lang="en-IN" sz="1400">
                        <a:effectLst/>
                        <a:latin typeface="Arial" panose="020B0604020202020204" pitchFamily="34" charset="0"/>
                        <a:ea typeface="Calibri" panose="020F0502020204030204" pitchFamily="34" charset="0"/>
                        <a:cs typeface="Arial" panose="020B0604020202020204" pitchFamily="34" charset="0"/>
                      </a:endParaRPr>
                    </a:p>
                  </a:txBody>
                  <a:tcPr marL="66910" marR="66910" marT="0" marB="0" anchor="ctr"/>
                </a:tc>
                <a:tc>
                  <a:txBody>
                    <a:bodyPr/>
                    <a:lstStyle/>
                    <a:p>
                      <a:pPr algn="ctr">
                        <a:lnSpc>
                          <a:spcPct val="115000"/>
                        </a:lnSpc>
                        <a:spcAft>
                          <a:spcPts val="0"/>
                        </a:spcAft>
                      </a:pPr>
                      <a:r>
                        <a:rPr lang="en-IN" sz="1000">
                          <a:effectLst/>
                          <a:latin typeface="Arial" panose="020B0604020202020204" pitchFamily="34" charset="0"/>
                          <a:cs typeface="Arial" panose="020B0604020202020204" pitchFamily="34" charset="0"/>
                        </a:rPr>
                        <a:t> </a:t>
                      </a:r>
                      <a:endParaRPr lang="en-IN" sz="1400">
                        <a:effectLst/>
                        <a:latin typeface="Arial" panose="020B0604020202020204" pitchFamily="34" charset="0"/>
                        <a:ea typeface="Calibri" panose="020F0502020204030204" pitchFamily="34" charset="0"/>
                        <a:cs typeface="Arial" panose="020B0604020202020204" pitchFamily="34" charset="0"/>
                      </a:endParaRPr>
                    </a:p>
                  </a:txBody>
                  <a:tcPr marL="66910" marR="66910" marT="0" marB="0" anchor="ctr"/>
                </a:tc>
                <a:tc>
                  <a:txBody>
                    <a:bodyPr/>
                    <a:lstStyle/>
                    <a:p>
                      <a:pPr algn="ctr">
                        <a:lnSpc>
                          <a:spcPct val="115000"/>
                        </a:lnSpc>
                        <a:spcAft>
                          <a:spcPts val="0"/>
                        </a:spcAft>
                      </a:pPr>
                      <a:r>
                        <a:rPr lang="en-IN" sz="1000">
                          <a:effectLst/>
                          <a:latin typeface="Arial" panose="020B0604020202020204" pitchFamily="34" charset="0"/>
                          <a:cs typeface="Arial" panose="020B0604020202020204" pitchFamily="34" charset="0"/>
                        </a:rPr>
                        <a:t> </a:t>
                      </a:r>
                      <a:endParaRPr lang="en-IN" sz="1400">
                        <a:effectLst/>
                        <a:latin typeface="Arial" panose="020B0604020202020204" pitchFamily="34" charset="0"/>
                        <a:ea typeface="Calibri" panose="020F0502020204030204" pitchFamily="34" charset="0"/>
                        <a:cs typeface="Arial" panose="020B0604020202020204" pitchFamily="34" charset="0"/>
                      </a:endParaRPr>
                    </a:p>
                  </a:txBody>
                  <a:tcPr marL="66910" marR="66910" marT="0" marB="0" anchor="ctr"/>
                </a:tc>
                <a:tc>
                  <a:txBody>
                    <a:bodyPr/>
                    <a:lstStyle/>
                    <a:p>
                      <a:pPr algn="ctr">
                        <a:lnSpc>
                          <a:spcPct val="115000"/>
                        </a:lnSpc>
                        <a:spcAft>
                          <a:spcPts val="0"/>
                        </a:spcAft>
                      </a:pPr>
                      <a:r>
                        <a:rPr lang="en-IN" sz="1000">
                          <a:effectLst/>
                          <a:latin typeface="Arial" panose="020B0604020202020204" pitchFamily="34" charset="0"/>
                          <a:cs typeface="Arial" panose="020B0604020202020204" pitchFamily="34" charset="0"/>
                        </a:rPr>
                        <a:t> </a:t>
                      </a:r>
                      <a:endParaRPr lang="en-IN" sz="1400">
                        <a:effectLst/>
                        <a:latin typeface="Arial" panose="020B0604020202020204" pitchFamily="34" charset="0"/>
                        <a:ea typeface="Calibri" panose="020F0502020204030204" pitchFamily="34" charset="0"/>
                        <a:cs typeface="Arial" panose="020B0604020202020204" pitchFamily="34" charset="0"/>
                      </a:endParaRPr>
                    </a:p>
                  </a:txBody>
                  <a:tcPr marL="66910" marR="66910" marT="0" marB="0" anchor="ctr"/>
                </a:tc>
                <a:extLst>
                  <a:ext uri="{0D108BD9-81ED-4DB2-BD59-A6C34878D82A}">
                    <a16:rowId xmlns:a16="http://schemas.microsoft.com/office/drawing/2014/main" val="161336353"/>
                  </a:ext>
                </a:extLst>
              </a:tr>
              <a:tr h="179507">
                <a:tc>
                  <a:txBody>
                    <a:bodyPr/>
                    <a:lstStyle/>
                    <a:p>
                      <a:pPr algn="ctr">
                        <a:lnSpc>
                          <a:spcPct val="115000"/>
                        </a:lnSpc>
                        <a:spcAft>
                          <a:spcPts val="0"/>
                        </a:spcAft>
                      </a:pPr>
                      <a:r>
                        <a:rPr lang="en-IN" sz="1000">
                          <a:effectLst/>
                          <a:latin typeface="Arial" panose="020B0604020202020204" pitchFamily="34" charset="0"/>
                          <a:cs typeface="Arial" panose="020B0604020202020204" pitchFamily="34" charset="0"/>
                        </a:rPr>
                        <a:t>Page load</a:t>
                      </a:r>
                      <a:endParaRPr lang="en-IN" sz="1400">
                        <a:effectLst/>
                        <a:latin typeface="Arial" panose="020B0604020202020204" pitchFamily="34" charset="0"/>
                        <a:ea typeface="Calibri" panose="020F0502020204030204" pitchFamily="34" charset="0"/>
                        <a:cs typeface="Arial" panose="020B0604020202020204" pitchFamily="34" charset="0"/>
                      </a:endParaRPr>
                    </a:p>
                  </a:txBody>
                  <a:tcPr marL="66910" marR="66910" marT="0" marB="0" anchor="ctr"/>
                </a:tc>
                <a:tc>
                  <a:txBody>
                    <a:bodyPr/>
                    <a:lstStyle/>
                    <a:p>
                      <a:pPr algn="ctr">
                        <a:lnSpc>
                          <a:spcPct val="115000"/>
                        </a:lnSpc>
                        <a:spcAft>
                          <a:spcPts val="0"/>
                        </a:spcAft>
                      </a:pPr>
                      <a:r>
                        <a:rPr lang="en-IN" sz="1000">
                          <a:effectLst/>
                          <a:latin typeface="Arial" panose="020B0604020202020204" pitchFamily="34" charset="0"/>
                          <a:cs typeface="Arial" panose="020B0604020202020204" pitchFamily="34" charset="0"/>
                        </a:rPr>
                        <a:t> </a:t>
                      </a:r>
                      <a:endParaRPr lang="en-IN" sz="1400">
                        <a:effectLst/>
                        <a:latin typeface="Arial" panose="020B0604020202020204" pitchFamily="34" charset="0"/>
                        <a:ea typeface="Calibri" panose="020F0502020204030204" pitchFamily="34" charset="0"/>
                        <a:cs typeface="Arial" panose="020B0604020202020204" pitchFamily="34" charset="0"/>
                      </a:endParaRPr>
                    </a:p>
                  </a:txBody>
                  <a:tcPr marL="66910" marR="66910" marT="0" marB="0" anchor="ctr"/>
                </a:tc>
                <a:tc>
                  <a:txBody>
                    <a:bodyPr/>
                    <a:lstStyle/>
                    <a:p>
                      <a:pPr algn="ctr">
                        <a:lnSpc>
                          <a:spcPct val="115000"/>
                        </a:lnSpc>
                        <a:spcAft>
                          <a:spcPts val="0"/>
                        </a:spcAft>
                      </a:pPr>
                      <a:r>
                        <a:rPr lang="en-IN" sz="1000">
                          <a:effectLst/>
                          <a:latin typeface="Arial" panose="020B0604020202020204" pitchFamily="34" charset="0"/>
                          <a:cs typeface="Arial" panose="020B0604020202020204" pitchFamily="34" charset="0"/>
                        </a:rPr>
                        <a:t>0.85</a:t>
                      </a:r>
                      <a:endParaRPr lang="en-IN" sz="1400">
                        <a:effectLst/>
                        <a:latin typeface="Arial" panose="020B0604020202020204" pitchFamily="34" charset="0"/>
                        <a:ea typeface="Calibri" panose="020F0502020204030204" pitchFamily="34" charset="0"/>
                        <a:cs typeface="Arial" panose="020B0604020202020204" pitchFamily="34" charset="0"/>
                      </a:endParaRPr>
                    </a:p>
                  </a:txBody>
                  <a:tcPr marL="66910" marR="66910" marT="0" marB="0" anchor="ctr"/>
                </a:tc>
                <a:tc>
                  <a:txBody>
                    <a:bodyPr/>
                    <a:lstStyle/>
                    <a:p>
                      <a:pPr algn="ctr">
                        <a:lnSpc>
                          <a:spcPct val="115000"/>
                        </a:lnSpc>
                        <a:spcAft>
                          <a:spcPts val="0"/>
                        </a:spcAft>
                      </a:pPr>
                      <a:r>
                        <a:rPr lang="en-IN" sz="1000">
                          <a:effectLst/>
                          <a:latin typeface="Arial" panose="020B0604020202020204" pitchFamily="34" charset="0"/>
                          <a:cs typeface="Arial" panose="020B0604020202020204" pitchFamily="34" charset="0"/>
                        </a:rPr>
                        <a:t> </a:t>
                      </a:r>
                      <a:endParaRPr lang="en-IN" sz="1400">
                        <a:effectLst/>
                        <a:latin typeface="Arial" panose="020B0604020202020204" pitchFamily="34" charset="0"/>
                        <a:ea typeface="Calibri" panose="020F0502020204030204" pitchFamily="34" charset="0"/>
                        <a:cs typeface="Arial" panose="020B0604020202020204" pitchFamily="34" charset="0"/>
                      </a:endParaRPr>
                    </a:p>
                  </a:txBody>
                  <a:tcPr marL="66910" marR="66910" marT="0" marB="0" anchor="ctr"/>
                </a:tc>
                <a:tc>
                  <a:txBody>
                    <a:bodyPr/>
                    <a:lstStyle/>
                    <a:p>
                      <a:pPr algn="ctr">
                        <a:lnSpc>
                          <a:spcPct val="115000"/>
                        </a:lnSpc>
                        <a:spcAft>
                          <a:spcPts val="0"/>
                        </a:spcAft>
                      </a:pPr>
                      <a:r>
                        <a:rPr lang="en-IN" sz="1000">
                          <a:effectLst/>
                          <a:latin typeface="Arial" panose="020B0604020202020204" pitchFamily="34" charset="0"/>
                          <a:cs typeface="Arial" panose="020B0604020202020204" pitchFamily="34" charset="0"/>
                        </a:rPr>
                        <a:t> </a:t>
                      </a:r>
                      <a:endParaRPr lang="en-IN" sz="1400">
                        <a:effectLst/>
                        <a:latin typeface="Arial" panose="020B0604020202020204" pitchFamily="34" charset="0"/>
                        <a:ea typeface="Calibri" panose="020F0502020204030204" pitchFamily="34" charset="0"/>
                        <a:cs typeface="Arial" panose="020B0604020202020204" pitchFamily="34" charset="0"/>
                      </a:endParaRPr>
                    </a:p>
                  </a:txBody>
                  <a:tcPr marL="66910" marR="66910" marT="0" marB="0" anchor="ctr"/>
                </a:tc>
                <a:tc>
                  <a:txBody>
                    <a:bodyPr/>
                    <a:lstStyle/>
                    <a:p>
                      <a:pPr algn="ctr">
                        <a:lnSpc>
                          <a:spcPct val="115000"/>
                        </a:lnSpc>
                        <a:spcAft>
                          <a:spcPts val="0"/>
                        </a:spcAft>
                      </a:pPr>
                      <a:r>
                        <a:rPr lang="en-IN" sz="1000">
                          <a:effectLst/>
                          <a:latin typeface="Arial" panose="020B0604020202020204" pitchFamily="34" charset="0"/>
                          <a:cs typeface="Arial" panose="020B0604020202020204" pitchFamily="34" charset="0"/>
                        </a:rPr>
                        <a:t> </a:t>
                      </a:r>
                      <a:endParaRPr lang="en-IN" sz="1400">
                        <a:effectLst/>
                        <a:latin typeface="Arial" panose="020B0604020202020204" pitchFamily="34" charset="0"/>
                        <a:ea typeface="Calibri" panose="020F0502020204030204" pitchFamily="34" charset="0"/>
                        <a:cs typeface="Arial" panose="020B0604020202020204" pitchFamily="34" charset="0"/>
                      </a:endParaRPr>
                    </a:p>
                  </a:txBody>
                  <a:tcPr marL="66910" marR="66910" marT="0" marB="0" anchor="ctr"/>
                </a:tc>
                <a:extLst>
                  <a:ext uri="{0D108BD9-81ED-4DB2-BD59-A6C34878D82A}">
                    <a16:rowId xmlns:a16="http://schemas.microsoft.com/office/drawing/2014/main" val="426195355"/>
                  </a:ext>
                </a:extLst>
              </a:tr>
              <a:tr h="179507">
                <a:tc>
                  <a:txBody>
                    <a:bodyPr/>
                    <a:lstStyle/>
                    <a:p>
                      <a:pPr algn="ctr">
                        <a:lnSpc>
                          <a:spcPct val="115000"/>
                        </a:lnSpc>
                        <a:spcAft>
                          <a:spcPts val="0"/>
                        </a:spcAft>
                      </a:pPr>
                      <a:r>
                        <a:rPr lang="en-IN" sz="1000">
                          <a:effectLst/>
                          <a:latin typeface="Arial" panose="020B0604020202020204" pitchFamily="34" charset="0"/>
                          <a:cs typeface="Arial" panose="020B0604020202020204" pitchFamily="34" charset="0"/>
                        </a:rPr>
                        <a:t>Payment options</a:t>
                      </a:r>
                      <a:endParaRPr lang="en-IN" sz="1400">
                        <a:effectLst/>
                        <a:latin typeface="Arial" panose="020B0604020202020204" pitchFamily="34" charset="0"/>
                        <a:ea typeface="Calibri" panose="020F0502020204030204" pitchFamily="34" charset="0"/>
                        <a:cs typeface="Arial" panose="020B0604020202020204" pitchFamily="34" charset="0"/>
                      </a:endParaRPr>
                    </a:p>
                  </a:txBody>
                  <a:tcPr marL="66910" marR="66910" marT="0" marB="0" anchor="ctr"/>
                </a:tc>
                <a:tc>
                  <a:txBody>
                    <a:bodyPr/>
                    <a:lstStyle/>
                    <a:p>
                      <a:pPr algn="ctr">
                        <a:lnSpc>
                          <a:spcPct val="115000"/>
                        </a:lnSpc>
                        <a:spcAft>
                          <a:spcPts val="0"/>
                        </a:spcAft>
                      </a:pPr>
                      <a:r>
                        <a:rPr lang="en-IN" sz="1000">
                          <a:effectLst/>
                          <a:latin typeface="Arial" panose="020B0604020202020204" pitchFamily="34" charset="0"/>
                          <a:cs typeface="Arial" panose="020B0604020202020204" pitchFamily="34" charset="0"/>
                        </a:rPr>
                        <a:t> </a:t>
                      </a:r>
                      <a:endParaRPr lang="en-IN" sz="1400">
                        <a:effectLst/>
                        <a:latin typeface="Arial" panose="020B0604020202020204" pitchFamily="34" charset="0"/>
                        <a:ea typeface="Calibri" panose="020F0502020204030204" pitchFamily="34" charset="0"/>
                        <a:cs typeface="Arial" panose="020B0604020202020204" pitchFamily="34" charset="0"/>
                      </a:endParaRPr>
                    </a:p>
                  </a:txBody>
                  <a:tcPr marL="66910" marR="66910" marT="0" marB="0" anchor="ctr"/>
                </a:tc>
                <a:tc>
                  <a:txBody>
                    <a:bodyPr/>
                    <a:lstStyle/>
                    <a:p>
                      <a:pPr algn="ctr">
                        <a:lnSpc>
                          <a:spcPct val="115000"/>
                        </a:lnSpc>
                        <a:spcAft>
                          <a:spcPts val="0"/>
                        </a:spcAft>
                      </a:pPr>
                      <a:r>
                        <a:rPr lang="en-IN" sz="1000">
                          <a:effectLst/>
                          <a:latin typeface="Arial" panose="020B0604020202020204" pitchFamily="34" charset="0"/>
                          <a:cs typeface="Arial" panose="020B0604020202020204" pitchFamily="34" charset="0"/>
                        </a:rPr>
                        <a:t>0.88</a:t>
                      </a:r>
                      <a:endParaRPr lang="en-IN" sz="1400">
                        <a:effectLst/>
                        <a:latin typeface="Arial" panose="020B0604020202020204" pitchFamily="34" charset="0"/>
                        <a:ea typeface="Calibri" panose="020F0502020204030204" pitchFamily="34" charset="0"/>
                        <a:cs typeface="Arial" panose="020B0604020202020204" pitchFamily="34" charset="0"/>
                      </a:endParaRPr>
                    </a:p>
                  </a:txBody>
                  <a:tcPr marL="66910" marR="66910" marT="0" marB="0" anchor="ctr"/>
                </a:tc>
                <a:tc>
                  <a:txBody>
                    <a:bodyPr/>
                    <a:lstStyle/>
                    <a:p>
                      <a:pPr algn="ctr">
                        <a:lnSpc>
                          <a:spcPct val="115000"/>
                        </a:lnSpc>
                        <a:spcAft>
                          <a:spcPts val="0"/>
                        </a:spcAft>
                      </a:pPr>
                      <a:r>
                        <a:rPr lang="en-IN" sz="1000">
                          <a:effectLst/>
                          <a:latin typeface="Arial" panose="020B0604020202020204" pitchFamily="34" charset="0"/>
                          <a:cs typeface="Arial" panose="020B0604020202020204" pitchFamily="34" charset="0"/>
                        </a:rPr>
                        <a:t> </a:t>
                      </a:r>
                      <a:endParaRPr lang="en-IN" sz="1400">
                        <a:effectLst/>
                        <a:latin typeface="Arial" panose="020B0604020202020204" pitchFamily="34" charset="0"/>
                        <a:ea typeface="Calibri" panose="020F0502020204030204" pitchFamily="34" charset="0"/>
                        <a:cs typeface="Arial" panose="020B0604020202020204" pitchFamily="34" charset="0"/>
                      </a:endParaRPr>
                    </a:p>
                  </a:txBody>
                  <a:tcPr marL="66910" marR="66910" marT="0" marB="0" anchor="ctr"/>
                </a:tc>
                <a:tc>
                  <a:txBody>
                    <a:bodyPr/>
                    <a:lstStyle/>
                    <a:p>
                      <a:pPr algn="ctr">
                        <a:lnSpc>
                          <a:spcPct val="115000"/>
                        </a:lnSpc>
                        <a:spcAft>
                          <a:spcPts val="0"/>
                        </a:spcAft>
                      </a:pPr>
                      <a:r>
                        <a:rPr lang="en-IN" sz="1000">
                          <a:effectLst/>
                          <a:latin typeface="Arial" panose="020B0604020202020204" pitchFamily="34" charset="0"/>
                          <a:cs typeface="Arial" panose="020B0604020202020204" pitchFamily="34" charset="0"/>
                        </a:rPr>
                        <a:t> </a:t>
                      </a:r>
                      <a:endParaRPr lang="en-IN" sz="1400">
                        <a:effectLst/>
                        <a:latin typeface="Arial" panose="020B0604020202020204" pitchFamily="34" charset="0"/>
                        <a:ea typeface="Calibri" panose="020F0502020204030204" pitchFamily="34" charset="0"/>
                        <a:cs typeface="Arial" panose="020B0604020202020204" pitchFamily="34" charset="0"/>
                      </a:endParaRPr>
                    </a:p>
                  </a:txBody>
                  <a:tcPr marL="66910" marR="66910" marT="0" marB="0" anchor="ctr"/>
                </a:tc>
                <a:tc>
                  <a:txBody>
                    <a:bodyPr/>
                    <a:lstStyle/>
                    <a:p>
                      <a:pPr algn="ctr">
                        <a:lnSpc>
                          <a:spcPct val="115000"/>
                        </a:lnSpc>
                        <a:spcAft>
                          <a:spcPts val="0"/>
                        </a:spcAft>
                      </a:pPr>
                      <a:r>
                        <a:rPr lang="en-IN" sz="1000">
                          <a:effectLst/>
                          <a:latin typeface="Arial" panose="020B0604020202020204" pitchFamily="34" charset="0"/>
                          <a:cs typeface="Arial" panose="020B0604020202020204" pitchFamily="34" charset="0"/>
                        </a:rPr>
                        <a:t> </a:t>
                      </a:r>
                      <a:endParaRPr lang="en-IN" sz="1400">
                        <a:effectLst/>
                        <a:latin typeface="Arial" panose="020B0604020202020204" pitchFamily="34" charset="0"/>
                        <a:ea typeface="Calibri" panose="020F0502020204030204" pitchFamily="34" charset="0"/>
                        <a:cs typeface="Arial" panose="020B0604020202020204" pitchFamily="34" charset="0"/>
                      </a:endParaRPr>
                    </a:p>
                  </a:txBody>
                  <a:tcPr marL="66910" marR="66910" marT="0" marB="0" anchor="ctr"/>
                </a:tc>
                <a:extLst>
                  <a:ext uri="{0D108BD9-81ED-4DB2-BD59-A6C34878D82A}">
                    <a16:rowId xmlns:a16="http://schemas.microsoft.com/office/drawing/2014/main" val="1028085642"/>
                  </a:ext>
                </a:extLst>
              </a:tr>
              <a:tr h="179507">
                <a:tc>
                  <a:txBody>
                    <a:bodyPr/>
                    <a:lstStyle/>
                    <a:p>
                      <a:pPr algn="ctr">
                        <a:lnSpc>
                          <a:spcPct val="115000"/>
                        </a:lnSpc>
                        <a:spcAft>
                          <a:spcPts val="0"/>
                        </a:spcAft>
                      </a:pPr>
                      <a:r>
                        <a:rPr lang="en-IN" sz="1000">
                          <a:effectLst/>
                          <a:latin typeface="Arial" panose="020B0604020202020204" pitchFamily="34" charset="0"/>
                          <a:cs typeface="Arial" panose="020B0604020202020204" pitchFamily="34" charset="0"/>
                        </a:rPr>
                        <a:t>Check out process</a:t>
                      </a:r>
                      <a:endParaRPr lang="en-IN" sz="1400">
                        <a:effectLst/>
                        <a:latin typeface="Arial" panose="020B0604020202020204" pitchFamily="34" charset="0"/>
                        <a:ea typeface="Calibri" panose="020F0502020204030204" pitchFamily="34" charset="0"/>
                        <a:cs typeface="Arial" panose="020B0604020202020204" pitchFamily="34" charset="0"/>
                      </a:endParaRPr>
                    </a:p>
                  </a:txBody>
                  <a:tcPr marL="66910" marR="66910" marT="0" marB="0" anchor="ctr"/>
                </a:tc>
                <a:tc>
                  <a:txBody>
                    <a:bodyPr/>
                    <a:lstStyle/>
                    <a:p>
                      <a:pPr algn="ctr">
                        <a:lnSpc>
                          <a:spcPct val="115000"/>
                        </a:lnSpc>
                        <a:spcAft>
                          <a:spcPts val="0"/>
                        </a:spcAft>
                      </a:pPr>
                      <a:r>
                        <a:rPr lang="en-IN" sz="1000">
                          <a:effectLst/>
                          <a:latin typeface="Arial" panose="020B0604020202020204" pitchFamily="34" charset="0"/>
                          <a:cs typeface="Arial" panose="020B0604020202020204" pitchFamily="34" charset="0"/>
                        </a:rPr>
                        <a:t> </a:t>
                      </a:r>
                      <a:endParaRPr lang="en-IN" sz="1400">
                        <a:effectLst/>
                        <a:latin typeface="Arial" panose="020B0604020202020204" pitchFamily="34" charset="0"/>
                        <a:ea typeface="Calibri" panose="020F0502020204030204" pitchFamily="34" charset="0"/>
                        <a:cs typeface="Arial" panose="020B0604020202020204" pitchFamily="34" charset="0"/>
                      </a:endParaRPr>
                    </a:p>
                  </a:txBody>
                  <a:tcPr marL="66910" marR="66910" marT="0" marB="0" anchor="ctr"/>
                </a:tc>
                <a:tc>
                  <a:txBody>
                    <a:bodyPr/>
                    <a:lstStyle/>
                    <a:p>
                      <a:pPr algn="ctr">
                        <a:lnSpc>
                          <a:spcPct val="115000"/>
                        </a:lnSpc>
                        <a:spcAft>
                          <a:spcPts val="0"/>
                        </a:spcAft>
                      </a:pPr>
                      <a:r>
                        <a:rPr lang="en-IN" sz="1000">
                          <a:effectLst/>
                          <a:latin typeface="Arial" panose="020B0604020202020204" pitchFamily="34" charset="0"/>
                          <a:cs typeface="Arial" panose="020B0604020202020204" pitchFamily="34" charset="0"/>
                        </a:rPr>
                        <a:t>0.85</a:t>
                      </a:r>
                      <a:endParaRPr lang="en-IN" sz="1400">
                        <a:effectLst/>
                        <a:latin typeface="Arial" panose="020B0604020202020204" pitchFamily="34" charset="0"/>
                        <a:ea typeface="Calibri" panose="020F0502020204030204" pitchFamily="34" charset="0"/>
                        <a:cs typeface="Arial" panose="020B0604020202020204" pitchFamily="34" charset="0"/>
                      </a:endParaRPr>
                    </a:p>
                  </a:txBody>
                  <a:tcPr marL="66910" marR="66910" marT="0" marB="0" anchor="ctr"/>
                </a:tc>
                <a:tc>
                  <a:txBody>
                    <a:bodyPr/>
                    <a:lstStyle/>
                    <a:p>
                      <a:pPr algn="ctr">
                        <a:lnSpc>
                          <a:spcPct val="115000"/>
                        </a:lnSpc>
                        <a:spcAft>
                          <a:spcPts val="0"/>
                        </a:spcAft>
                      </a:pPr>
                      <a:r>
                        <a:rPr lang="en-IN" sz="1000">
                          <a:effectLst/>
                          <a:latin typeface="Arial" panose="020B0604020202020204" pitchFamily="34" charset="0"/>
                          <a:cs typeface="Arial" panose="020B0604020202020204" pitchFamily="34" charset="0"/>
                        </a:rPr>
                        <a:t> </a:t>
                      </a:r>
                      <a:endParaRPr lang="en-IN" sz="1400">
                        <a:effectLst/>
                        <a:latin typeface="Arial" panose="020B0604020202020204" pitchFamily="34" charset="0"/>
                        <a:ea typeface="Calibri" panose="020F0502020204030204" pitchFamily="34" charset="0"/>
                        <a:cs typeface="Arial" panose="020B0604020202020204" pitchFamily="34" charset="0"/>
                      </a:endParaRPr>
                    </a:p>
                  </a:txBody>
                  <a:tcPr marL="66910" marR="66910" marT="0" marB="0" anchor="ctr"/>
                </a:tc>
                <a:tc>
                  <a:txBody>
                    <a:bodyPr/>
                    <a:lstStyle/>
                    <a:p>
                      <a:pPr algn="ctr">
                        <a:lnSpc>
                          <a:spcPct val="115000"/>
                        </a:lnSpc>
                        <a:spcAft>
                          <a:spcPts val="0"/>
                        </a:spcAft>
                      </a:pPr>
                      <a:r>
                        <a:rPr lang="en-IN" sz="1000">
                          <a:effectLst/>
                          <a:latin typeface="Arial" panose="020B0604020202020204" pitchFamily="34" charset="0"/>
                          <a:cs typeface="Arial" panose="020B0604020202020204" pitchFamily="34" charset="0"/>
                        </a:rPr>
                        <a:t> </a:t>
                      </a:r>
                      <a:endParaRPr lang="en-IN" sz="1400">
                        <a:effectLst/>
                        <a:latin typeface="Arial" panose="020B0604020202020204" pitchFamily="34" charset="0"/>
                        <a:ea typeface="Calibri" panose="020F0502020204030204" pitchFamily="34" charset="0"/>
                        <a:cs typeface="Arial" panose="020B0604020202020204" pitchFamily="34" charset="0"/>
                      </a:endParaRPr>
                    </a:p>
                  </a:txBody>
                  <a:tcPr marL="66910" marR="66910" marT="0" marB="0" anchor="ctr"/>
                </a:tc>
                <a:tc>
                  <a:txBody>
                    <a:bodyPr/>
                    <a:lstStyle/>
                    <a:p>
                      <a:pPr algn="ctr">
                        <a:lnSpc>
                          <a:spcPct val="115000"/>
                        </a:lnSpc>
                        <a:spcAft>
                          <a:spcPts val="0"/>
                        </a:spcAft>
                      </a:pPr>
                      <a:r>
                        <a:rPr lang="en-IN" sz="1000">
                          <a:effectLst/>
                          <a:latin typeface="Arial" panose="020B0604020202020204" pitchFamily="34" charset="0"/>
                          <a:cs typeface="Arial" panose="020B0604020202020204" pitchFamily="34" charset="0"/>
                        </a:rPr>
                        <a:t> </a:t>
                      </a:r>
                      <a:endParaRPr lang="en-IN" sz="1400">
                        <a:effectLst/>
                        <a:latin typeface="Arial" panose="020B0604020202020204" pitchFamily="34" charset="0"/>
                        <a:ea typeface="Calibri" panose="020F0502020204030204" pitchFamily="34" charset="0"/>
                        <a:cs typeface="Arial" panose="020B0604020202020204" pitchFamily="34" charset="0"/>
                      </a:endParaRPr>
                    </a:p>
                  </a:txBody>
                  <a:tcPr marL="66910" marR="66910" marT="0" marB="0" anchor="ctr"/>
                </a:tc>
                <a:extLst>
                  <a:ext uri="{0D108BD9-81ED-4DB2-BD59-A6C34878D82A}">
                    <a16:rowId xmlns:a16="http://schemas.microsoft.com/office/drawing/2014/main" val="870360463"/>
                  </a:ext>
                </a:extLst>
              </a:tr>
              <a:tr h="179507">
                <a:tc>
                  <a:txBody>
                    <a:bodyPr/>
                    <a:lstStyle/>
                    <a:p>
                      <a:pPr algn="ctr">
                        <a:lnSpc>
                          <a:spcPct val="115000"/>
                        </a:lnSpc>
                        <a:spcAft>
                          <a:spcPts val="0"/>
                        </a:spcAft>
                      </a:pPr>
                      <a:r>
                        <a:rPr lang="en-IN" sz="1000">
                          <a:effectLst/>
                          <a:latin typeface="Arial" panose="020B0604020202020204" pitchFamily="34" charset="0"/>
                          <a:cs typeface="Arial" panose="020B0604020202020204" pitchFamily="34" charset="0"/>
                        </a:rPr>
                        <a:t>Filter options </a:t>
                      </a:r>
                      <a:endParaRPr lang="en-IN" sz="1400">
                        <a:effectLst/>
                        <a:latin typeface="Arial" panose="020B0604020202020204" pitchFamily="34" charset="0"/>
                        <a:ea typeface="Calibri" panose="020F0502020204030204" pitchFamily="34" charset="0"/>
                        <a:cs typeface="Arial" panose="020B0604020202020204" pitchFamily="34" charset="0"/>
                      </a:endParaRPr>
                    </a:p>
                  </a:txBody>
                  <a:tcPr marL="66910" marR="66910" marT="0" marB="0" anchor="ctr"/>
                </a:tc>
                <a:tc>
                  <a:txBody>
                    <a:bodyPr/>
                    <a:lstStyle/>
                    <a:p>
                      <a:pPr algn="ctr">
                        <a:lnSpc>
                          <a:spcPct val="115000"/>
                        </a:lnSpc>
                        <a:spcAft>
                          <a:spcPts val="0"/>
                        </a:spcAft>
                      </a:pPr>
                      <a:r>
                        <a:rPr lang="en-IN" sz="1000">
                          <a:effectLst/>
                          <a:latin typeface="Arial" panose="020B0604020202020204" pitchFamily="34" charset="0"/>
                          <a:cs typeface="Arial" panose="020B0604020202020204" pitchFamily="34" charset="0"/>
                        </a:rPr>
                        <a:t> </a:t>
                      </a:r>
                      <a:endParaRPr lang="en-IN" sz="1400">
                        <a:effectLst/>
                        <a:latin typeface="Arial" panose="020B0604020202020204" pitchFamily="34" charset="0"/>
                        <a:ea typeface="Calibri" panose="020F0502020204030204" pitchFamily="34" charset="0"/>
                        <a:cs typeface="Arial" panose="020B0604020202020204" pitchFamily="34" charset="0"/>
                      </a:endParaRPr>
                    </a:p>
                  </a:txBody>
                  <a:tcPr marL="66910" marR="66910" marT="0" marB="0" anchor="ctr"/>
                </a:tc>
                <a:tc>
                  <a:txBody>
                    <a:bodyPr/>
                    <a:lstStyle/>
                    <a:p>
                      <a:pPr algn="ctr">
                        <a:lnSpc>
                          <a:spcPct val="115000"/>
                        </a:lnSpc>
                        <a:spcAft>
                          <a:spcPts val="0"/>
                        </a:spcAft>
                      </a:pPr>
                      <a:r>
                        <a:rPr lang="en-IN" sz="1000">
                          <a:effectLst/>
                          <a:latin typeface="Arial" panose="020B0604020202020204" pitchFamily="34" charset="0"/>
                          <a:cs typeface="Arial" panose="020B0604020202020204" pitchFamily="34" charset="0"/>
                        </a:rPr>
                        <a:t>0.86</a:t>
                      </a:r>
                      <a:endParaRPr lang="en-IN" sz="1400">
                        <a:effectLst/>
                        <a:latin typeface="Arial" panose="020B0604020202020204" pitchFamily="34" charset="0"/>
                        <a:ea typeface="Calibri" panose="020F0502020204030204" pitchFamily="34" charset="0"/>
                        <a:cs typeface="Arial" panose="020B0604020202020204" pitchFamily="34" charset="0"/>
                      </a:endParaRPr>
                    </a:p>
                  </a:txBody>
                  <a:tcPr marL="66910" marR="66910" marT="0" marB="0" anchor="ctr"/>
                </a:tc>
                <a:tc>
                  <a:txBody>
                    <a:bodyPr/>
                    <a:lstStyle/>
                    <a:p>
                      <a:pPr algn="ctr">
                        <a:lnSpc>
                          <a:spcPct val="115000"/>
                        </a:lnSpc>
                        <a:spcAft>
                          <a:spcPts val="0"/>
                        </a:spcAft>
                      </a:pPr>
                      <a:r>
                        <a:rPr lang="en-IN" sz="1000">
                          <a:effectLst/>
                          <a:latin typeface="Arial" panose="020B0604020202020204" pitchFamily="34" charset="0"/>
                          <a:cs typeface="Arial" panose="020B0604020202020204" pitchFamily="34" charset="0"/>
                        </a:rPr>
                        <a:t> </a:t>
                      </a:r>
                      <a:endParaRPr lang="en-IN" sz="1400">
                        <a:effectLst/>
                        <a:latin typeface="Arial" panose="020B0604020202020204" pitchFamily="34" charset="0"/>
                        <a:ea typeface="Calibri" panose="020F0502020204030204" pitchFamily="34" charset="0"/>
                        <a:cs typeface="Arial" panose="020B0604020202020204" pitchFamily="34" charset="0"/>
                      </a:endParaRPr>
                    </a:p>
                  </a:txBody>
                  <a:tcPr marL="66910" marR="66910" marT="0" marB="0" anchor="ctr"/>
                </a:tc>
                <a:tc>
                  <a:txBody>
                    <a:bodyPr/>
                    <a:lstStyle/>
                    <a:p>
                      <a:pPr algn="ctr">
                        <a:lnSpc>
                          <a:spcPct val="115000"/>
                        </a:lnSpc>
                        <a:spcAft>
                          <a:spcPts val="0"/>
                        </a:spcAft>
                      </a:pPr>
                      <a:r>
                        <a:rPr lang="en-IN" sz="1000">
                          <a:effectLst/>
                          <a:latin typeface="Arial" panose="020B0604020202020204" pitchFamily="34" charset="0"/>
                          <a:cs typeface="Arial" panose="020B0604020202020204" pitchFamily="34" charset="0"/>
                        </a:rPr>
                        <a:t> </a:t>
                      </a:r>
                      <a:endParaRPr lang="en-IN" sz="1400">
                        <a:effectLst/>
                        <a:latin typeface="Arial" panose="020B0604020202020204" pitchFamily="34" charset="0"/>
                        <a:ea typeface="Calibri" panose="020F0502020204030204" pitchFamily="34" charset="0"/>
                        <a:cs typeface="Arial" panose="020B0604020202020204" pitchFamily="34" charset="0"/>
                      </a:endParaRPr>
                    </a:p>
                  </a:txBody>
                  <a:tcPr marL="66910" marR="66910" marT="0" marB="0" anchor="ctr"/>
                </a:tc>
                <a:tc>
                  <a:txBody>
                    <a:bodyPr/>
                    <a:lstStyle/>
                    <a:p>
                      <a:pPr algn="ctr">
                        <a:lnSpc>
                          <a:spcPct val="115000"/>
                        </a:lnSpc>
                        <a:spcAft>
                          <a:spcPts val="0"/>
                        </a:spcAft>
                      </a:pPr>
                      <a:r>
                        <a:rPr lang="en-IN" sz="1000">
                          <a:effectLst/>
                          <a:latin typeface="Arial" panose="020B0604020202020204" pitchFamily="34" charset="0"/>
                          <a:cs typeface="Arial" panose="020B0604020202020204" pitchFamily="34" charset="0"/>
                        </a:rPr>
                        <a:t> </a:t>
                      </a:r>
                      <a:endParaRPr lang="en-IN" sz="1400">
                        <a:effectLst/>
                        <a:latin typeface="Arial" panose="020B0604020202020204" pitchFamily="34" charset="0"/>
                        <a:ea typeface="Calibri" panose="020F0502020204030204" pitchFamily="34" charset="0"/>
                        <a:cs typeface="Arial" panose="020B0604020202020204" pitchFamily="34" charset="0"/>
                      </a:endParaRPr>
                    </a:p>
                  </a:txBody>
                  <a:tcPr marL="66910" marR="66910" marT="0" marB="0" anchor="ctr"/>
                </a:tc>
                <a:extLst>
                  <a:ext uri="{0D108BD9-81ED-4DB2-BD59-A6C34878D82A}">
                    <a16:rowId xmlns:a16="http://schemas.microsoft.com/office/drawing/2014/main" val="4077199874"/>
                  </a:ext>
                </a:extLst>
              </a:tr>
              <a:tr h="179507">
                <a:tc>
                  <a:txBody>
                    <a:bodyPr/>
                    <a:lstStyle/>
                    <a:p>
                      <a:pPr algn="ctr">
                        <a:lnSpc>
                          <a:spcPct val="115000"/>
                        </a:lnSpc>
                        <a:spcAft>
                          <a:spcPts val="0"/>
                        </a:spcAft>
                      </a:pPr>
                      <a:r>
                        <a:rPr lang="en-IN" sz="1000">
                          <a:effectLst/>
                          <a:latin typeface="Arial" panose="020B0604020202020204" pitchFamily="34" charset="0"/>
                          <a:cs typeface="Arial" panose="020B0604020202020204" pitchFamily="34" charset="0"/>
                        </a:rPr>
                        <a:t>Satisfied with the security of the payment method in online shopping</a:t>
                      </a:r>
                      <a:endParaRPr lang="en-IN" sz="1400">
                        <a:effectLst/>
                        <a:latin typeface="Arial" panose="020B0604020202020204" pitchFamily="34" charset="0"/>
                        <a:ea typeface="Calibri" panose="020F0502020204030204" pitchFamily="34" charset="0"/>
                        <a:cs typeface="Arial" panose="020B0604020202020204" pitchFamily="34" charset="0"/>
                      </a:endParaRPr>
                    </a:p>
                  </a:txBody>
                  <a:tcPr marL="66910" marR="66910" marT="0" marB="0" anchor="ctr"/>
                </a:tc>
                <a:tc>
                  <a:txBody>
                    <a:bodyPr/>
                    <a:lstStyle/>
                    <a:p>
                      <a:pPr algn="ctr">
                        <a:lnSpc>
                          <a:spcPct val="115000"/>
                        </a:lnSpc>
                        <a:spcAft>
                          <a:spcPts val="0"/>
                        </a:spcAft>
                      </a:pPr>
                      <a:r>
                        <a:rPr lang="en-IN" sz="1000">
                          <a:effectLst/>
                          <a:latin typeface="Arial" panose="020B0604020202020204" pitchFamily="34" charset="0"/>
                          <a:cs typeface="Arial" panose="020B0604020202020204" pitchFamily="34" charset="0"/>
                        </a:rPr>
                        <a:t> </a:t>
                      </a:r>
                      <a:endParaRPr lang="en-IN" sz="1400">
                        <a:effectLst/>
                        <a:latin typeface="Arial" panose="020B0604020202020204" pitchFamily="34" charset="0"/>
                        <a:ea typeface="Calibri" panose="020F0502020204030204" pitchFamily="34" charset="0"/>
                        <a:cs typeface="Arial" panose="020B0604020202020204" pitchFamily="34" charset="0"/>
                      </a:endParaRPr>
                    </a:p>
                  </a:txBody>
                  <a:tcPr marL="66910" marR="66910" marT="0" marB="0" anchor="ctr"/>
                </a:tc>
                <a:tc>
                  <a:txBody>
                    <a:bodyPr/>
                    <a:lstStyle/>
                    <a:p>
                      <a:pPr algn="ctr">
                        <a:lnSpc>
                          <a:spcPct val="115000"/>
                        </a:lnSpc>
                        <a:spcAft>
                          <a:spcPts val="0"/>
                        </a:spcAft>
                      </a:pPr>
                      <a:r>
                        <a:rPr lang="en-IN" sz="1000">
                          <a:effectLst/>
                          <a:latin typeface="Arial" panose="020B0604020202020204" pitchFamily="34" charset="0"/>
                          <a:cs typeface="Arial" panose="020B0604020202020204" pitchFamily="34" charset="0"/>
                        </a:rPr>
                        <a:t> </a:t>
                      </a:r>
                      <a:endParaRPr lang="en-IN" sz="1400">
                        <a:effectLst/>
                        <a:latin typeface="Arial" panose="020B0604020202020204" pitchFamily="34" charset="0"/>
                        <a:ea typeface="Calibri" panose="020F0502020204030204" pitchFamily="34" charset="0"/>
                        <a:cs typeface="Arial" panose="020B0604020202020204" pitchFamily="34" charset="0"/>
                      </a:endParaRPr>
                    </a:p>
                  </a:txBody>
                  <a:tcPr marL="66910" marR="66910" marT="0" marB="0" anchor="ctr"/>
                </a:tc>
                <a:tc>
                  <a:txBody>
                    <a:bodyPr/>
                    <a:lstStyle/>
                    <a:p>
                      <a:pPr algn="ctr">
                        <a:lnSpc>
                          <a:spcPct val="115000"/>
                        </a:lnSpc>
                        <a:spcAft>
                          <a:spcPts val="0"/>
                        </a:spcAft>
                      </a:pPr>
                      <a:r>
                        <a:rPr lang="en-IN" sz="1000">
                          <a:effectLst/>
                          <a:latin typeface="Arial" panose="020B0604020202020204" pitchFamily="34" charset="0"/>
                          <a:cs typeface="Arial" panose="020B0604020202020204" pitchFamily="34" charset="0"/>
                        </a:rPr>
                        <a:t>0.75</a:t>
                      </a:r>
                      <a:endParaRPr lang="en-IN" sz="1400">
                        <a:effectLst/>
                        <a:latin typeface="Arial" panose="020B0604020202020204" pitchFamily="34" charset="0"/>
                        <a:ea typeface="Calibri" panose="020F0502020204030204" pitchFamily="34" charset="0"/>
                        <a:cs typeface="Arial" panose="020B0604020202020204" pitchFamily="34" charset="0"/>
                      </a:endParaRPr>
                    </a:p>
                  </a:txBody>
                  <a:tcPr marL="66910" marR="66910" marT="0" marB="0" anchor="ctr"/>
                </a:tc>
                <a:tc>
                  <a:txBody>
                    <a:bodyPr/>
                    <a:lstStyle/>
                    <a:p>
                      <a:pPr algn="ctr">
                        <a:lnSpc>
                          <a:spcPct val="115000"/>
                        </a:lnSpc>
                        <a:spcAft>
                          <a:spcPts val="0"/>
                        </a:spcAft>
                      </a:pPr>
                      <a:r>
                        <a:rPr lang="en-IN" sz="1000">
                          <a:effectLst/>
                          <a:latin typeface="Arial" panose="020B0604020202020204" pitchFamily="34" charset="0"/>
                          <a:cs typeface="Arial" panose="020B0604020202020204" pitchFamily="34" charset="0"/>
                        </a:rPr>
                        <a:t> </a:t>
                      </a:r>
                      <a:endParaRPr lang="en-IN" sz="1400">
                        <a:effectLst/>
                        <a:latin typeface="Arial" panose="020B0604020202020204" pitchFamily="34" charset="0"/>
                        <a:ea typeface="Calibri" panose="020F0502020204030204" pitchFamily="34" charset="0"/>
                        <a:cs typeface="Arial" panose="020B0604020202020204" pitchFamily="34" charset="0"/>
                      </a:endParaRPr>
                    </a:p>
                  </a:txBody>
                  <a:tcPr marL="66910" marR="66910" marT="0" marB="0" anchor="ctr"/>
                </a:tc>
                <a:tc>
                  <a:txBody>
                    <a:bodyPr/>
                    <a:lstStyle/>
                    <a:p>
                      <a:pPr algn="ctr">
                        <a:lnSpc>
                          <a:spcPct val="115000"/>
                        </a:lnSpc>
                        <a:spcAft>
                          <a:spcPts val="0"/>
                        </a:spcAft>
                      </a:pPr>
                      <a:r>
                        <a:rPr lang="en-IN" sz="1000">
                          <a:effectLst/>
                          <a:latin typeface="Arial" panose="020B0604020202020204" pitchFamily="34" charset="0"/>
                          <a:cs typeface="Arial" panose="020B0604020202020204" pitchFamily="34" charset="0"/>
                        </a:rPr>
                        <a:t> </a:t>
                      </a:r>
                      <a:endParaRPr lang="en-IN" sz="1400">
                        <a:effectLst/>
                        <a:latin typeface="Arial" panose="020B0604020202020204" pitchFamily="34" charset="0"/>
                        <a:ea typeface="Calibri" panose="020F0502020204030204" pitchFamily="34" charset="0"/>
                        <a:cs typeface="Arial" panose="020B0604020202020204" pitchFamily="34" charset="0"/>
                      </a:endParaRPr>
                    </a:p>
                  </a:txBody>
                  <a:tcPr marL="66910" marR="66910" marT="0" marB="0" anchor="ctr"/>
                </a:tc>
                <a:extLst>
                  <a:ext uri="{0D108BD9-81ED-4DB2-BD59-A6C34878D82A}">
                    <a16:rowId xmlns:a16="http://schemas.microsoft.com/office/drawing/2014/main" val="3124336136"/>
                  </a:ext>
                </a:extLst>
              </a:tr>
              <a:tr h="179507">
                <a:tc>
                  <a:txBody>
                    <a:bodyPr/>
                    <a:lstStyle/>
                    <a:p>
                      <a:pPr algn="ctr">
                        <a:lnSpc>
                          <a:spcPct val="115000"/>
                        </a:lnSpc>
                        <a:spcAft>
                          <a:spcPts val="0"/>
                        </a:spcAft>
                      </a:pPr>
                      <a:r>
                        <a:rPr lang="en-IN" sz="1000">
                          <a:effectLst/>
                          <a:latin typeface="Arial" panose="020B0604020202020204" pitchFamily="34" charset="0"/>
                          <a:cs typeface="Arial" panose="020B0604020202020204" pitchFamily="34" charset="0"/>
                        </a:rPr>
                        <a:t>Product information provided by the sellers is enough for purchase</a:t>
                      </a:r>
                      <a:endParaRPr lang="en-IN" sz="1400">
                        <a:effectLst/>
                        <a:latin typeface="Arial" panose="020B0604020202020204" pitchFamily="34" charset="0"/>
                        <a:ea typeface="Calibri" panose="020F0502020204030204" pitchFamily="34" charset="0"/>
                        <a:cs typeface="Arial" panose="020B0604020202020204" pitchFamily="34" charset="0"/>
                      </a:endParaRPr>
                    </a:p>
                  </a:txBody>
                  <a:tcPr marL="66910" marR="66910" marT="0" marB="0" anchor="ctr"/>
                </a:tc>
                <a:tc>
                  <a:txBody>
                    <a:bodyPr/>
                    <a:lstStyle/>
                    <a:p>
                      <a:pPr algn="ctr">
                        <a:lnSpc>
                          <a:spcPct val="115000"/>
                        </a:lnSpc>
                        <a:spcAft>
                          <a:spcPts val="0"/>
                        </a:spcAft>
                      </a:pPr>
                      <a:r>
                        <a:rPr lang="en-IN" sz="1000">
                          <a:effectLst/>
                          <a:latin typeface="Arial" panose="020B0604020202020204" pitchFamily="34" charset="0"/>
                          <a:cs typeface="Arial" panose="020B0604020202020204" pitchFamily="34" charset="0"/>
                        </a:rPr>
                        <a:t> </a:t>
                      </a:r>
                      <a:endParaRPr lang="en-IN" sz="1400">
                        <a:effectLst/>
                        <a:latin typeface="Arial" panose="020B0604020202020204" pitchFamily="34" charset="0"/>
                        <a:ea typeface="Calibri" panose="020F0502020204030204" pitchFamily="34" charset="0"/>
                        <a:cs typeface="Arial" panose="020B0604020202020204" pitchFamily="34" charset="0"/>
                      </a:endParaRPr>
                    </a:p>
                  </a:txBody>
                  <a:tcPr marL="66910" marR="66910" marT="0" marB="0" anchor="ctr"/>
                </a:tc>
                <a:tc>
                  <a:txBody>
                    <a:bodyPr/>
                    <a:lstStyle/>
                    <a:p>
                      <a:pPr algn="ctr">
                        <a:lnSpc>
                          <a:spcPct val="115000"/>
                        </a:lnSpc>
                        <a:spcAft>
                          <a:spcPts val="0"/>
                        </a:spcAft>
                      </a:pPr>
                      <a:r>
                        <a:rPr lang="en-IN" sz="1000">
                          <a:effectLst/>
                          <a:latin typeface="Arial" panose="020B0604020202020204" pitchFamily="34" charset="0"/>
                          <a:cs typeface="Arial" panose="020B0604020202020204" pitchFamily="34" charset="0"/>
                        </a:rPr>
                        <a:t> </a:t>
                      </a:r>
                      <a:endParaRPr lang="en-IN" sz="1400">
                        <a:effectLst/>
                        <a:latin typeface="Arial" panose="020B0604020202020204" pitchFamily="34" charset="0"/>
                        <a:ea typeface="Calibri" panose="020F0502020204030204" pitchFamily="34" charset="0"/>
                        <a:cs typeface="Arial" panose="020B0604020202020204" pitchFamily="34" charset="0"/>
                      </a:endParaRPr>
                    </a:p>
                  </a:txBody>
                  <a:tcPr marL="66910" marR="66910" marT="0" marB="0" anchor="ctr"/>
                </a:tc>
                <a:tc>
                  <a:txBody>
                    <a:bodyPr/>
                    <a:lstStyle/>
                    <a:p>
                      <a:pPr algn="ctr">
                        <a:lnSpc>
                          <a:spcPct val="115000"/>
                        </a:lnSpc>
                        <a:spcAft>
                          <a:spcPts val="0"/>
                        </a:spcAft>
                      </a:pPr>
                      <a:r>
                        <a:rPr lang="en-IN" sz="1000">
                          <a:effectLst/>
                          <a:latin typeface="Arial" panose="020B0604020202020204" pitchFamily="34" charset="0"/>
                          <a:cs typeface="Arial" panose="020B0604020202020204" pitchFamily="34" charset="0"/>
                        </a:rPr>
                        <a:t>0.74</a:t>
                      </a:r>
                      <a:endParaRPr lang="en-IN" sz="1400">
                        <a:effectLst/>
                        <a:latin typeface="Arial" panose="020B0604020202020204" pitchFamily="34" charset="0"/>
                        <a:ea typeface="Calibri" panose="020F0502020204030204" pitchFamily="34" charset="0"/>
                        <a:cs typeface="Arial" panose="020B0604020202020204" pitchFamily="34" charset="0"/>
                      </a:endParaRPr>
                    </a:p>
                  </a:txBody>
                  <a:tcPr marL="66910" marR="66910" marT="0" marB="0" anchor="ctr"/>
                </a:tc>
                <a:tc>
                  <a:txBody>
                    <a:bodyPr/>
                    <a:lstStyle/>
                    <a:p>
                      <a:pPr algn="ctr">
                        <a:lnSpc>
                          <a:spcPct val="115000"/>
                        </a:lnSpc>
                        <a:spcAft>
                          <a:spcPts val="0"/>
                        </a:spcAft>
                      </a:pPr>
                      <a:r>
                        <a:rPr lang="en-IN" sz="1000">
                          <a:effectLst/>
                          <a:latin typeface="Arial" panose="020B0604020202020204" pitchFamily="34" charset="0"/>
                          <a:cs typeface="Arial" panose="020B0604020202020204" pitchFamily="34" charset="0"/>
                        </a:rPr>
                        <a:t> </a:t>
                      </a:r>
                      <a:endParaRPr lang="en-IN" sz="1400">
                        <a:effectLst/>
                        <a:latin typeface="Arial" panose="020B0604020202020204" pitchFamily="34" charset="0"/>
                        <a:ea typeface="Calibri" panose="020F0502020204030204" pitchFamily="34" charset="0"/>
                        <a:cs typeface="Arial" panose="020B0604020202020204" pitchFamily="34" charset="0"/>
                      </a:endParaRPr>
                    </a:p>
                  </a:txBody>
                  <a:tcPr marL="66910" marR="66910" marT="0" marB="0" anchor="ctr"/>
                </a:tc>
                <a:tc>
                  <a:txBody>
                    <a:bodyPr/>
                    <a:lstStyle/>
                    <a:p>
                      <a:pPr algn="ctr">
                        <a:lnSpc>
                          <a:spcPct val="115000"/>
                        </a:lnSpc>
                        <a:spcAft>
                          <a:spcPts val="0"/>
                        </a:spcAft>
                      </a:pPr>
                      <a:r>
                        <a:rPr lang="en-IN" sz="1000">
                          <a:effectLst/>
                          <a:latin typeface="Arial" panose="020B0604020202020204" pitchFamily="34" charset="0"/>
                          <a:cs typeface="Arial" panose="020B0604020202020204" pitchFamily="34" charset="0"/>
                        </a:rPr>
                        <a:t> </a:t>
                      </a:r>
                      <a:endParaRPr lang="en-IN" sz="1400">
                        <a:effectLst/>
                        <a:latin typeface="Arial" panose="020B0604020202020204" pitchFamily="34" charset="0"/>
                        <a:ea typeface="Calibri" panose="020F0502020204030204" pitchFamily="34" charset="0"/>
                        <a:cs typeface="Arial" panose="020B0604020202020204" pitchFamily="34" charset="0"/>
                      </a:endParaRPr>
                    </a:p>
                  </a:txBody>
                  <a:tcPr marL="66910" marR="66910" marT="0" marB="0" anchor="ctr"/>
                </a:tc>
                <a:extLst>
                  <a:ext uri="{0D108BD9-81ED-4DB2-BD59-A6C34878D82A}">
                    <a16:rowId xmlns:a16="http://schemas.microsoft.com/office/drawing/2014/main" val="3905587534"/>
                  </a:ext>
                </a:extLst>
              </a:tr>
              <a:tr h="179507">
                <a:tc>
                  <a:txBody>
                    <a:bodyPr/>
                    <a:lstStyle/>
                    <a:p>
                      <a:pPr algn="ctr">
                        <a:lnSpc>
                          <a:spcPct val="115000"/>
                        </a:lnSpc>
                        <a:spcAft>
                          <a:spcPts val="0"/>
                        </a:spcAft>
                      </a:pPr>
                      <a:r>
                        <a:rPr lang="en-IN" sz="1000">
                          <a:effectLst/>
                          <a:latin typeface="Arial" panose="020B0604020202020204" pitchFamily="34" charset="0"/>
                          <a:cs typeface="Arial" panose="020B0604020202020204" pitchFamily="34" charset="0"/>
                        </a:rPr>
                        <a:t>Third party mediator for security purpose </a:t>
                      </a:r>
                      <a:endParaRPr lang="en-IN" sz="1400">
                        <a:effectLst/>
                        <a:latin typeface="Arial" panose="020B0604020202020204" pitchFamily="34" charset="0"/>
                        <a:ea typeface="Calibri" panose="020F0502020204030204" pitchFamily="34" charset="0"/>
                        <a:cs typeface="Arial" panose="020B0604020202020204" pitchFamily="34" charset="0"/>
                      </a:endParaRPr>
                    </a:p>
                  </a:txBody>
                  <a:tcPr marL="66910" marR="66910" marT="0" marB="0" anchor="ctr"/>
                </a:tc>
                <a:tc>
                  <a:txBody>
                    <a:bodyPr/>
                    <a:lstStyle/>
                    <a:p>
                      <a:pPr algn="ctr">
                        <a:lnSpc>
                          <a:spcPct val="115000"/>
                        </a:lnSpc>
                        <a:spcAft>
                          <a:spcPts val="0"/>
                        </a:spcAft>
                      </a:pPr>
                      <a:r>
                        <a:rPr lang="en-IN" sz="1000">
                          <a:effectLst/>
                          <a:latin typeface="Arial" panose="020B0604020202020204" pitchFamily="34" charset="0"/>
                          <a:cs typeface="Arial" panose="020B0604020202020204" pitchFamily="34" charset="0"/>
                        </a:rPr>
                        <a:t> </a:t>
                      </a:r>
                      <a:endParaRPr lang="en-IN" sz="1400">
                        <a:effectLst/>
                        <a:latin typeface="Arial" panose="020B0604020202020204" pitchFamily="34" charset="0"/>
                        <a:ea typeface="Calibri" panose="020F0502020204030204" pitchFamily="34" charset="0"/>
                        <a:cs typeface="Arial" panose="020B0604020202020204" pitchFamily="34" charset="0"/>
                      </a:endParaRPr>
                    </a:p>
                  </a:txBody>
                  <a:tcPr marL="66910" marR="66910" marT="0" marB="0" anchor="ctr"/>
                </a:tc>
                <a:tc>
                  <a:txBody>
                    <a:bodyPr/>
                    <a:lstStyle/>
                    <a:p>
                      <a:pPr algn="ctr">
                        <a:lnSpc>
                          <a:spcPct val="115000"/>
                        </a:lnSpc>
                        <a:spcAft>
                          <a:spcPts val="0"/>
                        </a:spcAft>
                      </a:pPr>
                      <a:r>
                        <a:rPr lang="en-IN" sz="1000">
                          <a:effectLst/>
                          <a:latin typeface="Arial" panose="020B0604020202020204" pitchFamily="34" charset="0"/>
                          <a:cs typeface="Arial" panose="020B0604020202020204" pitchFamily="34" charset="0"/>
                        </a:rPr>
                        <a:t> </a:t>
                      </a:r>
                      <a:endParaRPr lang="en-IN" sz="1400">
                        <a:effectLst/>
                        <a:latin typeface="Arial" panose="020B0604020202020204" pitchFamily="34" charset="0"/>
                        <a:ea typeface="Calibri" panose="020F0502020204030204" pitchFamily="34" charset="0"/>
                        <a:cs typeface="Arial" panose="020B0604020202020204" pitchFamily="34" charset="0"/>
                      </a:endParaRPr>
                    </a:p>
                  </a:txBody>
                  <a:tcPr marL="66910" marR="66910" marT="0" marB="0" anchor="ctr"/>
                </a:tc>
                <a:tc>
                  <a:txBody>
                    <a:bodyPr/>
                    <a:lstStyle/>
                    <a:p>
                      <a:pPr algn="ctr">
                        <a:lnSpc>
                          <a:spcPct val="115000"/>
                        </a:lnSpc>
                        <a:spcAft>
                          <a:spcPts val="0"/>
                        </a:spcAft>
                      </a:pPr>
                      <a:r>
                        <a:rPr lang="en-IN" sz="1000">
                          <a:effectLst/>
                          <a:latin typeface="Arial" panose="020B0604020202020204" pitchFamily="34" charset="0"/>
                          <a:cs typeface="Arial" panose="020B0604020202020204" pitchFamily="34" charset="0"/>
                        </a:rPr>
                        <a:t>0.75</a:t>
                      </a:r>
                      <a:endParaRPr lang="en-IN" sz="1400">
                        <a:effectLst/>
                        <a:latin typeface="Arial" panose="020B0604020202020204" pitchFamily="34" charset="0"/>
                        <a:ea typeface="Calibri" panose="020F0502020204030204" pitchFamily="34" charset="0"/>
                        <a:cs typeface="Arial" panose="020B0604020202020204" pitchFamily="34" charset="0"/>
                      </a:endParaRPr>
                    </a:p>
                  </a:txBody>
                  <a:tcPr marL="66910" marR="66910" marT="0" marB="0" anchor="ctr"/>
                </a:tc>
                <a:tc>
                  <a:txBody>
                    <a:bodyPr/>
                    <a:lstStyle/>
                    <a:p>
                      <a:pPr algn="ctr">
                        <a:lnSpc>
                          <a:spcPct val="115000"/>
                        </a:lnSpc>
                        <a:spcAft>
                          <a:spcPts val="0"/>
                        </a:spcAft>
                      </a:pPr>
                      <a:r>
                        <a:rPr lang="en-IN" sz="1000">
                          <a:effectLst/>
                          <a:latin typeface="Arial" panose="020B0604020202020204" pitchFamily="34" charset="0"/>
                          <a:cs typeface="Arial" panose="020B0604020202020204" pitchFamily="34" charset="0"/>
                        </a:rPr>
                        <a:t> </a:t>
                      </a:r>
                      <a:endParaRPr lang="en-IN" sz="1400">
                        <a:effectLst/>
                        <a:latin typeface="Arial" panose="020B0604020202020204" pitchFamily="34" charset="0"/>
                        <a:ea typeface="Calibri" panose="020F0502020204030204" pitchFamily="34" charset="0"/>
                        <a:cs typeface="Arial" panose="020B0604020202020204" pitchFamily="34" charset="0"/>
                      </a:endParaRPr>
                    </a:p>
                  </a:txBody>
                  <a:tcPr marL="66910" marR="66910" marT="0" marB="0" anchor="ctr"/>
                </a:tc>
                <a:tc>
                  <a:txBody>
                    <a:bodyPr/>
                    <a:lstStyle/>
                    <a:p>
                      <a:pPr algn="ctr">
                        <a:lnSpc>
                          <a:spcPct val="115000"/>
                        </a:lnSpc>
                        <a:spcAft>
                          <a:spcPts val="0"/>
                        </a:spcAft>
                      </a:pPr>
                      <a:r>
                        <a:rPr lang="en-IN" sz="1000">
                          <a:effectLst/>
                          <a:latin typeface="Arial" panose="020B0604020202020204" pitchFamily="34" charset="0"/>
                          <a:cs typeface="Arial" panose="020B0604020202020204" pitchFamily="34" charset="0"/>
                        </a:rPr>
                        <a:t> </a:t>
                      </a:r>
                      <a:endParaRPr lang="en-IN" sz="1400">
                        <a:effectLst/>
                        <a:latin typeface="Arial" panose="020B0604020202020204" pitchFamily="34" charset="0"/>
                        <a:ea typeface="Calibri" panose="020F0502020204030204" pitchFamily="34" charset="0"/>
                        <a:cs typeface="Arial" panose="020B0604020202020204" pitchFamily="34" charset="0"/>
                      </a:endParaRPr>
                    </a:p>
                  </a:txBody>
                  <a:tcPr marL="66910" marR="66910" marT="0" marB="0" anchor="ctr"/>
                </a:tc>
                <a:extLst>
                  <a:ext uri="{0D108BD9-81ED-4DB2-BD59-A6C34878D82A}">
                    <a16:rowId xmlns:a16="http://schemas.microsoft.com/office/drawing/2014/main" val="2437721767"/>
                  </a:ext>
                </a:extLst>
              </a:tr>
              <a:tr h="179507">
                <a:tc>
                  <a:txBody>
                    <a:bodyPr/>
                    <a:lstStyle/>
                    <a:p>
                      <a:pPr algn="ctr">
                        <a:lnSpc>
                          <a:spcPct val="115000"/>
                        </a:lnSpc>
                        <a:spcAft>
                          <a:spcPts val="0"/>
                        </a:spcAft>
                      </a:pPr>
                      <a:r>
                        <a:rPr lang="en-IN" sz="1000">
                          <a:effectLst/>
                          <a:latin typeface="Arial" panose="020B0604020202020204" pitchFamily="34" charset="0"/>
                          <a:cs typeface="Arial" panose="020B0604020202020204" pitchFamily="34" charset="0"/>
                        </a:rPr>
                        <a:t>Comment/feedback </a:t>
                      </a:r>
                      <a:endParaRPr lang="en-IN" sz="1400">
                        <a:effectLst/>
                        <a:latin typeface="Arial" panose="020B0604020202020204" pitchFamily="34" charset="0"/>
                        <a:ea typeface="Calibri" panose="020F0502020204030204" pitchFamily="34" charset="0"/>
                        <a:cs typeface="Arial" panose="020B0604020202020204" pitchFamily="34" charset="0"/>
                      </a:endParaRPr>
                    </a:p>
                  </a:txBody>
                  <a:tcPr marL="66910" marR="66910" marT="0" marB="0" anchor="ctr"/>
                </a:tc>
                <a:tc>
                  <a:txBody>
                    <a:bodyPr/>
                    <a:lstStyle/>
                    <a:p>
                      <a:pPr algn="ctr">
                        <a:lnSpc>
                          <a:spcPct val="115000"/>
                        </a:lnSpc>
                        <a:spcAft>
                          <a:spcPts val="0"/>
                        </a:spcAft>
                      </a:pPr>
                      <a:r>
                        <a:rPr lang="en-IN" sz="1000">
                          <a:effectLst/>
                          <a:latin typeface="Arial" panose="020B0604020202020204" pitchFamily="34" charset="0"/>
                          <a:cs typeface="Arial" panose="020B0604020202020204" pitchFamily="34" charset="0"/>
                        </a:rPr>
                        <a:t> </a:t>
                      </a:r>
                      <a:endParaRPr lang="en-IN" sz="1400">
                        <a:effectLst/>
                        <a:latin typeface="Arial" panose="020B0604020202020204" pitchFamily="34" charset="0"/>
                        <a:ea typeface="Calibri" panose="020F0502020204030204" pitchFamily="34" charset="0"/>
                        <a:cs typeface="Arial" panose="020B0604020202020204" pitchFamily="34" charset="0"/>
                      </a:endParaRPr>
                    </a:p>
                  </a:txBody>
                  <a:tcPr marL="66910" marR="66910" marT="0" marB="0" anchor="ctr"/>
                </a:tc>
                <a:tc>
                  <a:txBody>
                    <a:bodyPr/>
                    <a:lstStyle/>
                    <a:p>
                      <a:pPr algn="ctr">
                        <a:lnSpc>
                          <a:spcPct val="115000"/>
                        </a:lnSpc>
                        <a:spcAft>
                          <a:spcPts val="0"/>
                        </a:spcAft>
                      </a:pPr>
                      <a:r>
                        <a:rPr lang="en-IN" sz="1000">
                          <a:effectLst/>
                          <a:latin typeface="Arial" panose="020B0604020202020204" pitchFamily="34" charset="0"/>
                          <a:cs typeface="Arial" panose="020B0604020202020204" pitchFamily="34" charset="0"/>
                        </a:rPr>
                        <a:t> </a:t>
                      </a:r>
                      <a:endParaRPr lang="en-IN" sz="1400">
                        <a:effectLst/>
                        <a:latin typeface="Arial" panose="020B0604020202020204" pitchFamily="34" charset="0"/>
                        <a:ea typeface="Calibri" panose="020F0502020204030204" pitchFamily="34" charset="0"/>
                        <a:cs typeface="Arial" panose="020B0604020202020204" pitchFamily="34" charset="0"/>
                      </a:endParaRPr>
                    </a:p>
                  </a:txBody>
                  <a:tcPr marL="66910" marR="66910" marT="0" marB="0" anchor="ctr"/>
                </a:tc>
                <a:tc>
                  <a:txBody>
                    <a:bodyPr/>
                    <a:lstStyle/>
                    <a:p>
                      <a:pPr algn="ctr">
                        <a:lnSpc>
                          <a:spcPct val="115000"/>
                        </a:lnSpc>
                        <a:spcAft>
                          <a:spcPts val="0"/>
                        </a:spcAft>
                      </a:pPr>
                      <a:r>
                        <a:rPr lang="en-IN" sz="1000">
                          <a:effectLst/>
                          <a:latin typeface="Arial" panose="020B0604020202020204" pitchFamily="34" charset="0"/>
                          <a:cs typeface="Arial" panose="020B0604020202020204" pitchFamily="34" charset="0"/>
                        </a:rPr>
                        <a:t>0.95</a:t>
                      </a:r>
                      <a:endParaRPr lang="en-IN" sz="1400">
                        <a:effectLst/>
                        <a:latin typeface="Arial" panose="020B0604020202020204" pitchFamily="34" charset="0"/>
                        <a:ea typeface="Calibri" panose="020F0502020204030204" pitchFamily="34" charset="0"/>
                        <a:cs typeface="Arial" panose="020B0604020202020204" pitchFamily="34" charset="0"/>
                      </a:endParaRPr>
                    </a:p>
                  </a:txBody>
                  <a:tcPr marL="66910" marR="66910" marT="0" marB="0" anchor="ctr"/>
                </a:tc>
                <a:tc>
                  <a:txBody>
                    <a:bodyPr/>
                    <a:lstStyle/>
                    <a:p>
                      <a:pPr algn="ctr">
                        <a:lnSpc>
                          <a:spcPct val="115000"/>
                        </a:lnSpc>
                        <a:spcAft>
                          <a:spcPts val="0"/>
                        </a:spcAft>
                      </a:pPr>
                      <a:r>
                        <a:rPr lang="en-IN" sz="1000">
                          <a:effectLst/>
                          <a:latin typeface="Arial" panose="020B0604020202020204" pitchFamily="34" charset="0"/>
                          <a:cs typeface="Arial" panose="020B0604020202020204" pitchFamily="34" charset="0"/>
                        </a:rPr>
                        <a:t> </a:t>
                      </a:r>
                      <a:endParaRPr lang="en-IN" sz="1400">
                        <a:effectLst/>
                        <a:latin typeface="Arial" panose="020B0604020202020204" pitchFamily="34" charset="0"/>
                        <a:ea typeface="Calibri" panose="020F0502020204030204" pitchFamily="34" charset="0"/>
                        <a:cs typeface="Arial" panose="020B0604020202020204" pitchFamily="34" charset="0"/>
                      </a:endParaRPr>
                    </a:p>
                  </a:txBody>
                  <a:tcPr marL="66910" marR="66910" marT="0" marB="0" anchor="ctr"/>
                </a:tc>
                <a:tc>
                  <a:txBody>
                    <a:bodyPr/>
                    <a:lstStyle/>
                    <a:p>
                      <a:pPr algn="ctr">
                        <a:lnSpc>
                          <a:spcPct val="115000"/>
                        </a:lnSpc>
                        <a:spcAft>
                          <a:spcPts val="0"/>
                        </a:spcAft>
                      </a:pPr>
                      <a:r>
                        <a:rPr lang="en-IN" sz="1000">
                          <a:effectLst/>
                          <a:latin typeface="Arial" panose="020B0604020202020204" pitchFamily="34" charset="0"/>
                          <a:cs typeface="Arial" panose="020B0604020202020204" pitchFamily="34" charset="0"/>
                        </a:rPr>
                        <a:t> </a:t>
                      </a:r>
                      <a:endParaRPr lang="en-IN" sz="1400">
                        <a:effectLst/>
                        <a:latin typeface="Arial" panose="020B0604020202020204" pitchFamily="34" charset="0"/>
                        <a:ea typeface="Calibri" panose="020F0502020204030204" pitchFamily="34" charset="0"/>
                        <a:cs typeface="Arial" panose="020B0604020202020204" pitchFamily="34" charset="0"/>
                      </a:endParaRPr>
                    </a:p>
                  </a:txBody>
                  <a:tcPr marL="66910" marR="66910" marT="0" marB="0" anchor="ctr"/>
                </a:tc>
                <a:extLst>
                  <a:ext uri="{0D108BD9-81ED-4DB2-BD59-A6C34878D82A}">
                    <a16:rowId xmlns:a16="http://schemas.microsoft.com/office/drawing/2014/main" val="2298259008"/>
                  </a:ext>
                </a:extLst>
              </a:tr>
              <a:tr h="179507">
                <a:tc>
                  <a:txBody>
                    <a:bodyPr/>
                    <a:lstStyle/>
                    <a:p>
                      <a:pPr algn="ctr">
                        <a:lnSpc>
                          <a:spcPct val="115000"/>
                        </a:lnSpc>
                        <a:spcAft>
                          <a:spcPts val="0"/>
                        </a:spcAft>
                      </a:pPr>
                      <a:r>
                        <a:rPr lang="en-IN" sz="1000">
                          <a:effectLst/>
                          <a:latin typeface="Arial" panose="020B0604020202020204" pitchFamily="34" charset="0"/>
                          <a:cs typeface="Arial" panose="020B0604020202020204" pitchFamily="34" charset="0"/>
                        </a:rPr>
                        <a:t>Overall satisfaction</a:t>
                      </a:r>
                      <a:endParaRPr lang="en-IN" sz="1400">
                        <a:effectLst/>
                        <a:latin typeface="Arial" panose="020B0604020202020204" pitchFamily="34" charset="0"/>
                        <a:ea typeface="Calibri" panose="020F0502020204030204" pitchFamily="34" charset="0"/>
                        <a:cs typeface="Arial" panose="020B0604020202020204" pitchFamily="34" charset="0"/>
                      </a:endParaRPr>
                    </a:p>
                  </a:txBody>
                  <a:tcPr marL="66910" marR="66910" marT="0" marB="0" anchor="ctr"/>
                </a:tc>
                <a:tc>
                  <a:txBody>
                    <a:bodyPr/>
                    <a:lstStyle/>
                    <a:p>
                      <a:pPr algn="ctr">
                        <a:lnSpc>
                          <a:spcPct val="115000"/>
                        </a:lnSpc>
                        <a:spcAft>
                          <a:spcPts val="0"/>
                        </a:spcAft>
                      </a:pPr>
                      <a:r>
                        <a:rPr lang="en-IN" sz="1000">
                          <a:effectLst/>
                          <a:latin typeface="Arial" panose="020B0604020202020204" pitchFamily="34" charset="0"/>
                          <a:cs typeface="Arial" panose="020B0604020202020204" pitchFamily="34" charset="0"/>
                        </a:rPr>
                        <a:t> </a:t>
                      </a:r>
                      <a:endParaRPr lang="en-IN" sz="1400">
                        <a:effectLst/>
                        <a:latin typeface="Arial" panose="020B0604020202020204" pitchFamily="34" charset="0"/>
                        <a:ea typeface="Calibri" panose="020F0502020204030204" pitchFamily="34" charset="0"/>
                        <a:cs typeface="Arial" panose="020B0604020202020204" pitchFamily="34" charset="0"/>
                      </a:endParaRPr>
                    </a:p>
                  </a:txBody>
                  <a:tcPr marL="66910" marR="66910" marT="0" marB="0" anchor="ctr"/>
                </a:tc>
                <a:tc>
                  <a:txBody>
                    <a:bodyPr/>
                    <a:lstStyle/>
                    <a:p>
                      <a:pPr algn="ctr">
                        <a:lnSpc>
                          <a:spcPct val="115000"/>
                        </a:lnSpc>
                        <a:spcAft>
                          <a:spcPts val="0"/>
                        </a:spcAft>
                      </a:pPr>
                      <a:r>
                        <a:rPr lang="en-IN" sz="1000">
                          <a:effectLst/>
                          <a:latin typeface="Arial" panose="020B0604020202020204" pitchFamily="34" charset="0"/>
                          <a:cs typeface="Arial" panose="020B0604020202020204" pitchFamily="34" charset="0"/>
                        </a:rPr>
                        <a:t> </a:t>
                      </a:r>
                      <a:endParaRPr lang="en-IN" sz="1400">
                        <a:effectLst/>
                        <a:latin typeface="Arial" panose="020B0604020202020204" pitchFamily="34" charset="0"/>
                        <a:ea typeface="Calibri" panose="020F0502020204030204" pitchFamily="34" charset="0"/>
                        <a:cs typeface="Arial" panose="020B0604020202020204" pitchFamily="34" charset="0"/>
                      </a:endParaRPr>
                    </a:p>
                  </a:txBody>
                  <a:tcPr marL="66910" marR="66910" marT="0" marB="0" anchor="ctr"/>
                </a:tc>
                <a:tc>
                  <a:txBody>
                    <a:bodyPr/>
                    <a:lstStyle/>
                    <a:p>
                      <a:pPr algn="ctr">
                        <a:lnSpc>
                          <a:spcPct val="115000"/>
                        </a:lnSpc>
                        <a:spcAft>
                          <a:spcPts val="0"/>
                        </a:spcAft>
                      </a:pPr>
                      <a:r>
                        <a:rPr lang="en-IN" sz="1000">
                          <a:effectLst/>
                          <a:latin typeface="Arial" panose="020B0604020202020204" pitchFamily="34" charset="0"/>
                          <a:cs typeface="Arial" panose="020B0604020202020204" pitchFamily="34" charset="0"/>
                        </a:rPr>
                        <a:t> </a:t>
                      </a:r>
                      <a:endParaRPr lang="en-IN" sz="1400">
                        <a:effectLst/>
                        <a:latin typeface="Arial" panose="020B0604020202020204" pitchFamily="34" charset="0"/>
                        <a:ea typeface="Calibri" panose="020F0502020204030204" pitchFamily="34" charset="0"/>
                        <a:cs typeface="Arial" panose="020B0604020202020204" pitchFamily="34" charset="0"/>
                      </a:endParaRPr>
                    </a:p>
                  </a:txBody>
                  <a:tcPr marL="66910" marR="66910" marT="0" marB="0" anchor="ctr"/>
                </a:tc>
                <a:tc>
                  <a:txBody>
                    <a:bodyPr/>
                    <a:lstStyle/>
                    <a:p>
                      <a:pPr algn="ctr">
                        <a:lnSpc>
                          <a:spcPct val="115000"/>
                        </a:lnSpc>
                        <a:spcAft>
                          <a:spcPts val="0"/>
                        </a:spcAft>
                      </a:pPr>
                      <a:r>
                        <a:rPr lang="en-IN" sz="1000">
                          <a:effectLst/>
                          <a:latin typeface="Arial" panose="020B0604020202020204" pitchFamily="34" charset="0"/>
                          <a:cs typeface="Arial" panose="020B0604020202020204" pitchFamily="34" charset="0"/>
                        </a:rPr>
                        <a:t>0.99</a:t>
                      </a:r>
                      <a:endParaRPr lang="en-IN" sz="1400">
                        <a:effectLst/>
                        <a:latin typeface="Arial" panose="020B0604020202020204" pitchFamily="34" charset="0"/>
                        <a:ea typeface="Calibri" panose="020F0502020204030204" pitchFamily="34" charset="0"/>
                        <a:cs typeface="Arial" panose="020B0604020202020204" pitchFamily="34" charset="0"/>
                      </a:endParaRPr>
                    </a:p>
                  </a:txBody>
                  <a:tcPr marL="66910" marR="66910" marT="0" marB="0" anchor="ctr"/>
                </a:tc>
                <a:tc>
                  <a:txBody>
                    <a:bodyPr/>
                    <a:lstStyle/>
                    <a:p>
                      <a:pPr algn="ctr">
                        <a:lnSpc>
                          <a:spcPct val="115000"/>
                        </a:lnSpc>
                        <a:spcAft>
                          <a:spcPts val="0"/>
                        </a:spcAft>
                      </a:pPr>
                      <a:r>
                        <a:rPr lang="en-IN" sz="1000">
                          <a:effectLst/>
                          <a:latin typeface="Arial" panose="020B0604020202020204" pitchFamily="34" charset="0"/>
                          <a:cs typeface="Arial" panose="020B0604020202020204" pitchFamily="34" charset="0"/>
                        </a:rPr>
                        <a:t> </a:t>
                      </a:r>
                      <a:endParaRPr lang="en-IN" sz="1400">
                        <a:effectLst/>
                        <a:latin typeface="Arial" panose="020B0604020202020204" pitchFamily="34" charset="0"/>
                        <a:ea typeface="Calibri" panose="020F0502020204030204" pitchFamily="34" charset="0"/>
                        <a:cs typeface="Arial" panose="020B0604020202020204" pitchFamily="34" charset="0"/>
                      </a:endParaRPr>
                    </a:p>
                  </a:txBody>
                  <a:tcPr marL="66910" marR="66910" marT="0" marB="0" anchor="ctr"/>
                </a:tc>
                <a:extLst>
                  <a:ext uri="{0D108BD9-81ED-4DB2-BD59-A6C34878D82A}">
                    <a16:rowId xmlns:a16="http://schemas.microsoft.com/office/drawing/2014/main" val="1388044158"/>
                  </a:ext>
                </a:extLst>
              </a:tr>
              <a:tr h="179507">
                <a:tc>
                  <a:txBody>
                    <a:bodyPr/>
                    <a:lstStyle/>
                    <a:p>
                      <a:pPr algn="ctr">
                        <a:lnSpc>
                          <a:spcPct val="115000"/>
                        </a:lnSpc>
                        <a:spcAft>
                          <a:spcPts val="0"/>
                        </a:spcAft>
                      </a:pPr>
                      <a:r>
                        <a:rPr lang="en-IN" sz="1000">
                          <a:effectLst/>
                          <a:latin typeface="Arial" panose="020B0604020202020204" pitchFamily="34" charset="0"/>
                          <a:cs typeface="Arial" panose="020B0604020202020204" pitchFamily="34" charset="0"/>
                        </a:rPr>
                        <a:t>Recommend online shopping</a:t>
                      </a:r>
                      <a:endParaRPr lang="en-IN" sz="1400">
                        <a:effectLst/>
                        <a:latin typeface="Arial" panose="020B0604020202020204" pitchFamily="34" charset="0"/>
                        <a:ea typeface="Calibri" panose="020F0502020204030204" pitchFamily="34" charset="0"/>
                        <a:cs typeface="Arial" panose="020B0604020202020204" pitchFamily="34" charset="0"/>
                      </a:endParaRPr>
                    </a:p>
                  </a:txBody>
                  <a:tcPr marL="66910" marR="66910" marT="0" marB="0" anchor="ctr"/>
                </a:tc>
                <a:tc>
                  <a:txBody>
                    <a:bodyPr/>
                    <a:lstStyle/>
                    <a:p>
                      <a:pPr algn="ctr">
                        <a:lnSpc>
                          <a:spcPct val="115000"/>
                        </a:lnSpc>
                        <a:spcAft>
                          <a:spcPts val="0"/>
                        </a:spcAft>
                      </a:pPr>
                      <a:r>
                        <a:rPr lang="en-IN" sz="1000">
                          <a:effectLst/>
                          <a:latin typeface="Arial" panose="020B0604020202020204" pitchFamily="34" charset="0"/>
                          <a:cs typeface="Arial" panose="020B0604020202020204" pitchFamily="34" charset="0"/>
                        </a:rPr>
                        <a:t> </a:t>
                      </a:r>
                      <a:endParaRPr lang="en-IN" sz="1400">
                        <a:effectLst/>
                        <a:latin typeface="Arial" panose="020B0604020202020204" pitchFamily="34" charset="0"/>
                        <a:ea typeface="Calibri" panose="020F0502020204030204" pitchFamily="34" charset="0"/>
                        <a:cs typeface="Arial" panose="020B0604020202020204" pitchFamily="34" charset="0"/>
                      </a:endParaRPr>
                    </a:p>
                  </a:txBody>
                  <a:tcPr marL="66910" marR="66910" marT="0" marB="0" anchor="ctr"/>
                </a:tc>
                <a:tc>
                  <a:txBody>
                    <a:bodyPr/>
                    <a:lstStyle/>
                    <a:p>
                      <a:pPr algn="ctr">
                        <a:lnSpc>
                          <a:spcPct val="115000"/>
                        </a:lnSpc>
                        <a:spcAft>
                          <a:spcPts val="0"/>
                        </a:spcAft>
                      </a:pPr>
                      <a:r>
                        <a:rPr lang="en-IN" sz="1000">
                          <a:effectLst/>
                          <a:latin typeface="Arial" panose="020B0604020202020204" pitchFamily="34" charset="0"/>
                          <a:cs typeface="Arial" panose="020B0604020202020204" pitchFamily="34" charset="0"/>
                        </a:rPr>
                        <a:t> </a:t>
                      </a:r>
                      <a:endParaRPr lang="en-IN" sz="1400">
                        <a:effectLst/>
                        <a:latin typeface="Arial" panose="020B0604020202020204" pitchFamily="34" charset="0"/>
                        <a:ea typeface="Calibri" panose="020F0502020204030204" pitchFamily="34" charset="0"/>
                        <a:cs typeface="Arial" panose="020B0604020202020204" pitchFamily="34" charset="0"/>
                      </a:endParaRPr>
                    </a:p>
                  </a:txBody>
                  <a:tcPr marL="66910" marR="66910" marT="0" marB="0" anchor="ctr"/>
                </a:tc>
                <a:tc>
                  <a:txBody>
                    <a:bodyPr/>
                    <a:lstStyle/>
                    <a:p>
                      <a:pPr algn="ctr">
                        <a:lnSpc>
                          <a:spcPct val="115000"/>
                        </a:lnSpc>
                        <a:spcAft>
                          <a:spcPts val="0"/>
                        </a:spcAft>
                      </a:pPr>
                      <a:r>
                        <a:rPr lang="en-IN" sz="1000">
                          <a:effectLst/>
                          <a:latin typeface="Arial" panose="020B0604020202020204" pitchFamily="34" charset="0"/>
                          <a:cs typeface="Arial" panose="020B0604020202020204" pitchFamily="34" charset="0"/>
                        </a:rPr>
                        <a:t> </a:t>
                      </a:r>
                      <a:endParaRPr lang="en-IN" sz="1400">
                        <a:effectLst/>
                        <a:latin typeface="Arial" panose="020B0604020202020204" pitchFamily="34" charset="0"/>
                        <a:ea typeface="Calibri" panose="020F0502020204030204" pitchFamily="34" charset="0"/>
                        <a:cs typeface="Arial" panose="020B0604020202020204" pitchFamily="34" charset="0"/>
                      </a:endParaRPr>
                    </a:p>
                  </a:txBody>
                  <a:tcPr marL="66910" marR="66910" marT="0" marB="0" anchor="ctr"/>
                </a:tc>
                <a:tc>
                  <a:txBody>
                    <a:bodyPr/>
                    <a:lstStyle/>
                    <a:p>
                      <a:pPr algn="ctr">
                        <a:lnSpc>
                          <a:spcPct val="115000"/>
                        </a:lnSpc>
                        <a:spcAft>
                          <a:spcPts val="0"/>
                        </a:spcAft>
                      </a:pPr>
                      <a:r>
                        <a:rPr lang="en-IN" sz="1000">
                          <a:effectLst/>
                          <a:latin typeface="Arial" panose="020B0604020202020204" pitchFamily="34" charset="0"/>
                          <a:cs typeface="Arial" panose="020B0604020202020204" pitchFamily="34" charset="0"/>
                        </a:rPr>
                        <a:t>0.86</a:t>
                      </a:r>
                      <a:endParaRPr lang="en-IN" sz="1400">
                        <a:effectLst/>
                        <a:latin typeface="Arial" panose="020B0604020202020204" pitchFamily="34" charset="0"/>
                        <a:ea typeface="Calibri" panose="020F0502020204030204" pitchFamily="34" charset="0"/>
                        <a:cs typeface="Arial" panose="020B0604020202020204" pitchFamily="34" charset="0"/>
                      </a:endParaRPr>
                    </a:p>
                  </a:txBody>
                  <a:tcPr marL="66910" marR="66910" marT="0" marB="0" anchor="ctr"/>
                </a:tc>
                <a:tc>
                  <a:txBody>
                    <a:bodyPr/>
                    <a:lstStyle/>
                    <a:p>
                      <a:pPr algn="ctr">
                        <a:lnSpc>
                          <a:spcPct val="115000"/>
                        </a:lnSpc>
                        <a:spcAft>
                          <a:spcPts val="0"/>
                        </a:spcAft>
                      </a:pPr>
                      <a:r>
                        <a:rPr lang="en-IN" sz="1000">
                          <a:effectLst/>
                          <a:latin typeface="Arial" panose="020B0604020202020204" pitchFamily="34" charset="0"/>
                          <a:cs typeface="Arial" panose="020B0604020202020204" pitchFamily="34" charset="0"/>
                        </a:rPr>
                        <a:t> </a:t>
                      </a:r>
                      <a:endParaRPr lang="en-IN" sz="1400">
                        <a:effectLst/>
                        <a:latin typeface="Arial" panose="020B0604020202020204" pitchFamily="34" charset="0"/>
                        <a:ea typeface="Calibri" panose="020F0502020204030204" pitchFamily="34" charset="0"/>
                        <a:cs typeface="Arial" panose="020B0604020202020204" pitchFamily="34" charset="0"/>
                      </a:endParaRPr>
                    </a:p>
                  </a:txBody>
                  <a:tcPr marL="66910" marR="66910" marT="0" marB="0" anchor="ctr"/>
                </a:tc>
                <a:extLst>
                  <a:ext uri="{0D108BD9-81ED-4DB2-BD59-A6C34878D82A}">
                    <a16:rowId xmlns:a16="http://schemas.microsoft.com/office/drawing/2014/main" val="1484236222"/>
                  </a:ext>
                </a:extLst>
              </a:tr>
              <a:tr h="179507">
                <a:tc>
                  <a:txBody>
                    <a:bodyPr/>
                    <a:lstStyle/>
                    <a:p>
                      <a:pPr algn="ctr">
                        <a:lnSpc>
                          <a:spcPct val="115000"/>
                        </a:lnSpc>
                        <a:spcAft>
                          <a:spcPts val="0"/>
                        </a:spcAft>
                      </a:pPr>
                      <a:r>
                        <a:rPr lang="en-IN" sz="1000">
                          <a:effectLst/>
                          <a:latin typeface="Arial" panose="020B0604020202020204" pitchFamily="34" charset="0"/>
                          <a:cs typeface="Arial" panose="020B0604020202020204" pitchFamily="34" charset="0"/>
                        </a:rPr>
                        <a:t>Loyalty to online shopping</a:t>
                      </a:r>
                      <a:endParaRPr lang="en-IN" sz="1400">
                        <a:effectLst/>
                        <a:latin typeface="Arial" panose="020B0604020202020204" pitchFamily="34" charset="0"/>
                        <a:ea typeface="Calibri" panose="020F0502020204030204" pitchFamily="34" charset="0"/>
                        <a:cs typeface="Arial" panose="020B0604020202020204" pitchFamily="34" charset="0"/>
                      </a:endParaRPr>
                    </a:p>
                  </a:txBody>
                  <a:tcPr marL="66910" marR="66910" marT="0" marB="0" anchor="ctr"/>
                </a:tc>
                <a:tc>
                  <a:txBody>
                    <a:bodyPr/>
                    <a:lstStyle/>
                    <a:p>
                      <a:pPr algn="ctr">
                        <a:lnSpc>
                          <a:spcPct val="115000"/>
                        </a:lnSpc>
                        <a:spcAft>
                          <a:spcPts val="0"/>
                        </a:spcAft>
                      </a:pPr>
                      <a:r>
                        <a:rPr lang="en-IN" sz="1000">
                          <a:effectLst/>
                          <a:latin typeface="Arial" panose="020B0604020202020204" pitchFamily="34" charset="0"/>
                          <a:cs typeface="Arial" panose="020B0604020202020204" pitchFamily="34" charset="0"/>
                        </a:rPr>
                        <a:t> </a:t>
                      </a:r>
                      <a:endParaRPr lang="en-IN" sz="1400">
                        <a:effectLst/>
                        <a:latin typeface="Arial" panose="020B0604020202020204" pitchFamily="34" charset="0"/>
                        <a:ea typeface="Calibri" panose="020F0502020204030204" pitchFamily="34" charset="0"/>
                        <a:cs typeface="Arial" panose="020B0604020202020204" pitchFamily="34" charset="0"/>
                      </a:endParaRPr>
                    </a:p>
                  </a:txBody>
                  <a:tcPr marL="66910" marR="66910" marT="0" marB="0" anchor="ctr"/>
                </a:tc>
                <a:tc>
                  <a:txBody>
                    <a:bodyPr/>
                    <a:lstStyle/>
                    <a:p>
                      <a:pPr algn="ctr">
                        <a:lnSpc>
                          <a:spcPct val="115000"/>
                        </a:lnSpc>
                        <a:spcAft>
                          <a:spcPts val="0"/>
                        </a:spcAft>
                      </a:pPr>
                      <a:r>
                        <a:rPr lang="en-IN" sz="1000">
                          <a:effectLst/>
                          <a:latin typeface="Arial" panose="020B0604020202020204" pitchFamily="34" charset="0"/>
                          <a:cs typeface="Arial" panose="020B0604020202020204" pitchFamily="34" charset="0"/>
                        </a:rPr>
                        <a:t> </a:t>
                      </a:r>
                      <a:endParaRPr lang="en-IN" sz="1400">
                        <a:effectLst/>
                        <a:latin typeface="Arial" panose="020B0604020202020204" pitchFamily="34" charset="0"/>
                        <a:ea typeface="Calibri" panose="020F0502020204030204" pitchFamily="34" charset="0"/>
                        <a:cs typeface="Arial" panose="020B0604020202020204" pitchFamily="34" charset="0"/>
                      </a:endParaRPr>
                    </a:p>
                  </a:txBody>
                  <a:tcPr marL="66910" marR="66910" marT="0" marB="0" anchor="ctr"/>
                </a:tc>
                <a:tc>
                  <a:txBody>
                    <a:bodyPr/>
                    <a:lstStyle/>
                    <a:p>
                      <a:pPr algn="ctr">
                        <a:lnSpc>
                          <a:spcPct val="115000"/>
                        </a:lnSpc>
                        <a:spcAft>
                          <a:spcPts val="0"/>
                        </a:spcAft>
                      </a:pPr>
                      <a:r>
                        <a:rPr lang="en-IN" sz="1000">
                          <a:effectLst/>
                          <a:latin typeface="Arial" panose="020B0604020202020204" pitchFamily="34" charset="0"/>
                          <a:cs typeface="Arial" panose="020B0604020202020204" pitchFamily="34" charset="0"/>
                        </a:rPr>
                        <a:t> </a:t>
                      </a:r>
                      <a:endParaRPr lang="en-IN" sz="1400">
                        <a:effectLst/>
                        <a:latin typeface="Arial" panose="020B0604020202020204" pitchFamily="34" charset="0"/>
                        <a:ea typeface="Calibri" panose="020F0502020204030204" pitchFamily="34" charset="0"/>
                        <a:cs typeface="Arial" panose="020B0604020202020204" pitchFamily="34" charset="0"/>
                      </a:endParaRPr>
                    </a:p>
                  </a:txBody>
                  <a:tcPr marL="66910" marR="66910" marT="0" marB="0" anchor="ctr"/>
                </a:tc>
                <a:tc>
                  <a:txBody>
                    <a:bodyPr/>
                    <a:lstStyle/>
                    <a:p>
                      <a:pPr algn="ctr">
                        <a:lnSpc>
                          <a:spcPct val="115000"/>
                        </a:lnSpc>
                        <a:spcAft>
                          <a:spcPts val="0"/>
                        </a:spcAft>
                      </a:pPr>
                      <a:r>
                        <a:rPr lang="en-IN" sz="1000">
                          <a:effectLst/>
                          <a:latin typeface="Arial" panose="020B0604020202020204" pitchFamily="34" charset="0"/>
                          <a:cs typeface="Arial" panose="020B0604020202020204" pitchFamily="34" charset="0"/>
                        </a:rPr>
                        <a:t>0.62</a:t>
                      </a:r>
                      <a:endParaRPr lang="en-IN" sz="1400">
                        <a:effectLst/>
                        <a:latin typeface="Arial" panose="020B0604020202020204" pitchFamily="34" charset="0"/>
                        <a:ea typeface="Calibri" panose="020F0502020204030204" pitchFamily="34" charset="0"/>
                        <a:cs typeface="Arial" panose="020B0604020202020204" pitchFamily="34" charset="0"/>
                      </a:endParaRPr>
                    </a:p>
                  </a:txBody>
                  <a:tcPr marL="66910" marR="66910" marT="0" marB="0" anchor="ctr"/>
                </a:tc>
                <a:tc>
                  <a:txBody>
                    <a:bodyPr/>
                    <a:lstStyle/>
                    <a:p>
                      <a:pPr algn="ctr">
                        <a:lnSpc>
                          <a:spcPct val="115000"/>
                        </a:lnSpc>
                        <a:spcAft>
                          <a:spcPts val="0"/>
                        </a:spcAft>
                      </a:pPr>
                      <a:r>
                        <a:rPr lang="en-IN" sz="1000">
                          <a:effectLst/>
                          <a:latin typeface="Arial" panose="020B0604020202020204" pitchFamily="34" charset="0"/>
                          <a:cs typeface="Arial" panose="020B0604020202020204" pitchFamily="34" charset="0"/>
                        </a:rPr>
                        <a:t> </a:t>
                      </a:r>
                      <a:endParaRPr lang="en-IN" sz="1400">
                        <a:effectLst/>
                        <a:latin typeface="Arial" panose="020B0604020202020204" pitchFamily="34" charset="0"/>
                        <a:ea typeface="Calibri" panose="020F0502020204030204" pitchFamily="34" charset="0"/>
                        <a:cs typeface="Arial" panose="020B0604020202020204" pitchFamily="34" charset="0"/>
                      </a:endParaRPr>
                    </a:p>
                  </a:txBody>
                  <a:tcPr marL="66910" marR="66910" marT="0" marB="0" anchor="ctr"/>
                </a:tc>
                <a:extLst>
                  <a:ext uri="{0D108BD9-81ED-4DB2-BD59-A6C34878D82A}">
                    <a16:rowId xmlns:a16="http://schemas.microsoft.com/office/drawing/2014/main" val="1374166891"/>
                  </a:ext>
                </a:extLst>
              </a:tr>
              <a:tr h="179507">
                <a:tc>
                  <a:txBody>
                    <a:bodyPr/>
                    <a:lstStyle/>
                    <a:p>
                      <a:pPr algn="ctr">
                        <a:lnSpc>
                          <a:spcPct val="115000"/>
                        </a:lnSpc>
                        <a:spcAft>
                          <a:spcPts val="0"/>
                        </a:spcAft>
                      </a:pPr>
                      <a:r>
                        <a:rPr lang="en-IN" sz="1000">
                          <a:effectLst/>
                          <a:latin typeface="Arial" panose="020B0604020202020204" pitchFamily="34" charset="0"/>
                          <a:cs typeface="Arial" panose="020B0604020202020204" pitchFamily="34" charset="0"/>
                        </a:rPr>
                        <a:t>Broken items received in online shopping</a:t>
                      </a:r>
                      <a:endParaRPr lang="en-IN" sz="1400">
                        <a:effectLst/>
                        <a:latin typeface="Arial" panose="020B0604020202020204" pitchFamily="34" charset="0"/>
                        <a:ea typeface="Calibri" panose="020F0502020204030204" pitchFamily="34" charset="0"/>
                        <a:cs typeface="Arial" panose="020B0604020202020204" pitchFamily="34" charset="0"/>
                      </a:endParaRPr>
                    </a:p>
                  </a:txBody>
                  <a:tcPr marL="66910" marR="66910" marT="0" marB="0" anchor="ctr"/>
                </a:tc>
                <a:tc>
                  <a:txBody>
                    <a:bodyPr/>
                    <a:lstStyle/>
                    <a:p>
                      <a:pPr algn="ctr">
                        <a:lnSpc>
                          <a:spcPct val="115000"/>
                        </a:lnSpc>
                        <a:spcAft>
                          <a:spcPts val="0"/>
                        </a:spcAft>
                      </a:pPr>
                      <a:r>
                        <a:rPr lang="en-IN" sz="1000">
                          <a:effectLst/>
                          <a:latin typeface="Arial" panose="020B0604020202020204" pitchFamily="34" charset="0"/>
                          <a:cs typeface="Arial" panose="020B0604020202020204" pitchFamily="34" charset="0"/>
                        </a:rPr>
                        <a:t> </a:t>
                      </a:r>
                      <a:endParaRPr lang="en-IN" sz="1400">
                        <a:effectLst/>
                        <a:latin typeface="Arial" panose="020B0604020202020204" pitchFamily="34" charset="0"/>
                        <a:ea typeface="Calibri" panose="020F0502020204030204" pitchFamily="34" charset="0"/>
                        <a:cs typeface="Arial" panose="020B0604020202020204" pitchFamily="34" charset="0"/>
                      </a:endParaRPr>
                    </a:p>
                  </a:txBody>
                  <a:tcPr marL="66910" marR="66910" marT="0" marB="0" anchor="ctr"/>
                </a:tc>
                <a:tc>
                  <a:txBody>
                    <a:bodyPr/>
                    <a:lstStyle/>
                    <a:p>
                      <a:pPr algn="ctr">
                        <a:lnSpc>
                          <a:spcPct val="115000"/>
                        </a:lnSpc>
                        <a:spcAft>
                          <a:spcPts val="0"/>
                        </a:spcAft>
                      </a:pPr>
                      <a:r>
                        <a:rPr lang="en-IN" sz="1000">
                          <a:effectLst/>
                          <a:latin typeface="Arial" panose="020B0604020202020204" pitchFamily="34" charset="0"/>
                          <a:cs typeface="Arial" panose="020B0604020202020204" pitchFamily="34" charset="0"/>
                        </a:rPr>
                        <a:t> </a:t>
                      </a:r>
                      <a:endParaRPr lang="en-IN" sz="1400">
                        <a:effectLst/>
                        <a:latin typeface="Arial" panose="020B0604020202020204" pitchFamily="34" charset="0"/>
                        <a:ea typeface="Calibri" panose="020F0502020204030204" pitchFamily="34" charset="0"/>
                        <a:cs typeface="Arial" panose="020B0604020202020204" pitchFamily="34" charset="0"/>
                      </a:endParaRPr>
                    </a:p>
                  </a:txBody>
                  <a:tcPr marL="66910" marR="66910" marT="0" marB="0" anchor="ctr"/>
                </a:tc>
                <a:tc>
                  <a:txBody>
                    <a:bodyPr/>
                    <a:lstStyle/>
                    <a:p>
                      <a:pPr algn="ctr">
                        <a:lnSpc>
                          <a:spcPct val="115000"/>
                        </a:lnSpc>
                        <a:spcAft>
                          <a:spcPts val="0"/>
                        </a:spcAft>
                      </a:pPr>
                      <a:r>
                        <a:rPr lang="en-IN" sz="1000">
                          <a:effectLst/>
                          <a:latin typeface="Arial" panose="020B0604020202020204" pitchFamily="34" charset="0"/>
                          <a:cs typeface="Arial" panose="020B0604020202020204" pitchFamily="34" charset="0"/>
                        </a:rPr>
                        <a:t> </a:t>
                      </a:r>
                      <a:endParaRPr lang="en-IN" sz="1400">
                        <a:effectLst/>
                        <a:latin typeface="Arial" panose="020B0604020202020204" pitchFamily="34" charset="0"/>
                        <a:ea typeface="Calibri" panose="020F0502020204030204" pitchFamily="34" charset="0"/>
                        <a:cs typeface="Arial" panose="020B0604020202020204" pitchFamily="34" charset="0"/>
                      </a:endParaRPr>
                    </a:p>
                  </a:txBody>
                  <a:tcPr marL="66910" marR="66910" marT="0" marB="0" anchor="ctr"/>
                </a:tc>
                <a:tc>
                  <a:txBody>
                    <a:bodyPr/>
                    <a:lstStyle/>
                    <a:p>
                      <a:pPr algn="ctr">
                        <a:lnSpc>
                          <a:spcPct val="115000"/>
                        </a:lnSpc>
                        <a:spcAft>
                          <a:spcPts val="0"/>
                        </a:spcAft>
                      </a:pPr>
                      <a:r>
                        <a:rPr lang="en-IN" sz="1000">
                          <a:effectLst/>
                          <a:latin typeface="Arial" panose="020B0604020202020204" pitchFamily="34" charset="0"/>
                          <a:cs typeface="Arial" panose="020B0604020202020204" pitchFamily="34" charset="0"/>
                        </a:rPr>
                        <a:t> </a:t>
                      </a:r>
                      <a:endParaRPr lang="en-IN" sz="1400">
                        <a:effectLst/>
                        <a:latin typeface="Arial" panose="020B0604020202020204" pitchFamily="34" charset="0"/>
                        <a:ea typeface="Calibri" panose="020F0502020204030204" pitchFamily="34" charset="0"/>
                        <a:cs typeface="Arial" panose="020B0604020202020204" pitchFamily="34" charset="0"/>
                      </a:endParaRPr>
                    </a:p>
                  </a:txBody>
                  <a:tcPr marL="66910" marR="66910" marT="0" marB="0" anchor="ctr"/>
                </a:tc>
                <a:tc>
                  <a:txBody>
                    <a:bodyPr/>
                    <a:lstStyle/>
                    <a:p>
                      <a:pPr algn="ctr">
                        <a:lnSpc>
                          <a:spcPct val="115000"/>
                        </a:lnSpc>
                        <a:spcAft>
                          <a:spcPts val="0"/>
                        </a:spcAft>
                      </a:pPr>
                      <a:r>
                        <a:rPr lang="en-IN" sz="1000">
                          <a:effectLst/>
                          <a:latin typeface="Arial" panose="020B0604020202020204" pitchFamily="34" charset="0"/>
                          <a:cs typeface="Arial" panose="020B0604020202020204" pitchFamily="34" charset="0"/>
                        </a:rPr>
                        <a:t>0.96</a:t>
                      </a:r>
                      <a:endParaRPr lang="en-IN" sz="1400">
                        <a:effectLst/>
                        <a:latin typeface="Arial" panose="020B0604020202020204" pitchFamily="34" charset="0"/>
                        <a:ea typeface="Calibri" panose="020F0502020204030204" pitchFamily="34" charset="0"/>
                        <a:cs typeface="Arial" panose="020B0604020202020204" pitchFamily="34" charset="0"/>
                      </a:endParaRPr>
                    </a:p>
                  </a:txBody>
                  <a:tcPr marL="66910" marR="66910" marT="0" marB="0" anchor="ctr"/>
                </a:tc>
                <a:extLst>
                  <a:ext uri="{0D108BD9-81ED-4DB2-BD59-A6C34878D82A}">
                    <a16:rowId xmlns:a16="http://schemas.microsoft.com/office/drawing/2014/main" val="3196501576"/>
                  </a:ext>
                </a:extLst>
              </a:tr>
              <a:tr h="179507">
                <a:tc>
                  <a:txBody>
                    <a:bodyPr/>
                    <a:lstStyle/>
                    <a:p>
                      <a:pPr algn="ctr">
                        <a:lnSpc>
                          <a:spcPct val="115000"/>
                        </a:lnSpc>
                        <a:spcAft>
                          <a:spcPts val="0"/>
                        </a:spcAft>
                      </a:pPr>
                      <a:r>
                        <a:rPr lang="en-IN" sz="1000" dirty="0">
                          <a:effectLst/>
                          <a:latin typeface="Arial" panose="020B0604020202020204" pitchFamily="34" charset="0"/>
                          <a:cs typeface="Arial" panose="020B0604020202020204" pitchFamily="34" charset="0"/>
                        </a:rPr>
                        <a:t>Bad sales on online shopping</a:t>
                      </a:r>
                      <a:endParaRPr lang="en-IN" sz="1400" dirty="0">
                        <a:effectLst/>
                        <a:latin typeface="Arial" panose="020B0604020202020204" pitchFamily="34" charset="0"/>
                        <a:ea typeface="Calibri" panose="020F0502020204030204" pitchFamily="34" charset="0"/>
                        <a:cs typeface="Arial" panose="020B0604020202020204" pitchFamily="34" charset="0"/>
                      </a:endParaRPr>
                    </a:p>
                  </a:txBody>
                  <a:tcPr marL="66910" marR="66910" marT="0" marB="0" anchor="ctr"/>
                </a:tc>
                <a:tc>
                  <a:txBody>
                    <a:bodyPr/>
                    <a:lstStyle/>
                    <a:p>
                      <a:pPr algn="ctr">
                        <a:lnSpc>
                          <a:spcPct val="115000"/>
                        </a:lnSpc>
                        <a:spcAft>
                          <a:spcPts val="0"/>
                        </a:spcAft>
                      </a:pPr>
                      <a:r>
                        <a:rPr lang="en-IN" sz="1000">
                          <a:effectLst/>
                          <a:latin typeface="Arial" panose="020B0604020202020204" pitchFamily="34" charset="0"/>
                          <a:cs typeface="Arial" panose="020B0604020202020204" pitchFamily="34" charset="0"/>
                        </a:rPr>
                        <a:t> </a:t>
                      </a:r>
                      <a:endParaRPr lang="en-IN" sz="1400">
                        <a:effectLst/>
                        <a:latin typeface="Arial" panose="020B0604020202020204" pitchFamily="34" charset="0"/>
                        <a:ea typeface="Calibri" panose="020F0502020204030204" pitchFamily="34" charset="0"/>
                        <a:cs typeface="Arial" panose="020B0604020202020204" pitchFamily="34" charset="0"/>
                      </a:endParaRPr>
                    </a:p>
                  </a:txBody>
                  <a:tcPr marL="66910" marR="66910" marT="0" marB="0" anchor="ctr"/>
                </a:tc>
                <a:tc>
                  <a:txBody>
                    <a:bodyPr/>
                    <a:lstStyle/>
                    <a:p>
                      <a:pPr algn="ctr">
                        <a:lnSpc>
                          <a:spcPct val="115000"/>
                        </a:lnSpc>
                        <a:spcAft>
                          <a:spcPts val="0"/>
                        </a:spcAft>
                      </a:pPr>
                      <a:r>
                        <a:rPr lang="en-IN" sz="1000">
                          <a:effectLst/>
                          <a:latin typeface="Arial" panose="020B0604020202020204" pitchFamily="34" charset="0"/>
                          <a:cs typeface="Arial" panose="020B0604020202020204" pitchFamily="34" charset="0"/>
                        </a:rPr>
                        <a:t> </a:t>
                      </a:r>
                      <a:endParaRPr lang="en-IN" sz="1400">
                        <a:effectLst/>
                        <a:latin typeface="Arial" panose="020B0604020202020204" pitchFamily="34" charset="0"/>
                        <a:ea typeface="Calibri" panose="020F0502020204030204" pitchFamily="34" charset="0"/>
                        <a:cs typeface="Arial" panose="020B0604020202020204" pitchFamily="34" charset="0"/>
                      </a:endParaRPr>
                    </a:p>
                  </a:txBody>
                  <a:tcPr marL="66910" marR="66910" marT="0" marB="0" anchor="ctr"/>
                </a:tc>
                <a:tc>
                  <a:txBody>
                    <a:bodyPr/>
                    <a:lstStyle/>
                    <a:p>
                      <a:pPr algn="ctr">
                        <a:lnSpc>
                          <a:spcPct val="115000"/>
                        </a:lnSpc>
                        <a:spcAft>
                          <a:spcPts val="0"/>
                        </a:spcAft>
                      </a:pPr>
                      <a:r>
                        <a:rPr lang="en-IN" sz="1000">
                          <a:effectLst/>
                          <a:latin typeface="Arial" panose="020B0604020202020204" pitchFamily="34" charset="0"/>
                          <a:cs typeface="Arial" panose="020B0604020202020204" pitchFamily="34" charset="0"/>
                        </a:rPr>
                        <a:t> </a:t>
                      </a:r>
                      <a:endParaRPr lang="en-IN" sz="1400">
                        <a:effectLst/>
                        <a:latin typeface="Arial" panose="020B0604020202020204" pitchFamily="34" charset="0"/>
                        <a:ea typeface="Calibri" panose="020F0502020204030204" pitchFamily="34" charset="0"/>
                        <a:cs typeface="Arial" panose="020B0604020202020204" pitchFamily="34" charset="0"/>
                      </a:endParaRPr>
                    </a:p>
                  </a:txBody>
                  <a:tcPr marL="66910" marR="66910" marT="0" marB="0" anchor="ctr"/>
                </a:tc>
                <a:tc>
                  <a:txBody>
                    <a:bodyPr/>
                    <a:lstStyle/>
                    <a:p>
                      <a:pPr algn="ctr">
                        <a:lnSpc>
                          <a:spcPct val="115000"/>
                        </a:lnSpc>
                        <a:spcAft>
                          <a:spcPts val="0"/>
                        </a:spcAft>
                      </a:pPr>
                      <a:r>
                        <a:rPr lang="en-IN" sz="1000">
                          <a:effectLst/>
                          <a:latin typeface="Arial" panose="020B0604020202020204" pitchFamily="34" charset="0"/>
                          <a:cs typeface="Arial" panose="020B0604020202020204" pitchFamily="34" charset="0"/>
                        </a:rPr>
                        <a:t> </a:t>
                      </a:r>
                      <a:endParaRPr lang="en-IN" sz="1400">
                        <a:effectLst/>
                        <a:latin typeface="Arial" panose="020B0604020202020204" pitchFamily="34" charset="0"/>
                        <a:ea typeface="Calibri" panose="020F0502020204030204" pitchFamily="34" charset="0"/>
                        <a:cs typeface="Arial" panose="020B0604020202020204" pitchFamily="34" charset="0"/>
                      </a:endParaRPr>
                    </a:p>
                  </a:txBody>
                  <a:tcPr marL="66910" marR="66910" marT="0" marB="0" anchor="ctr"/>
                </a:tc>
                <a:tc>
                  <a:txBody>
                    <a:bodyPr/>
                    <a:lstStyle/>
                    <a:p>
                      <a:pPr algn="ctr">
                        <a:lnSpc>
                          <a:spcPct val="115000"/>
                        </a:lnSpc>
                        <a:spcAft>
                          <a:spcPts val="0"/>
                        </a:spcAft>
                      </a:pPr>
                      <a:r>
                        <a:rPr lang="en-IN" sz="1000" dirty="0">
                          <a:effectLst/>
                          <a:latin typeface="Arial" panose="020B0604020202020204" pitchFamily="34" charset="0"/>
                          <a:cs typeface="Arial" panose="020B0604020202020204" pitchFamily="34" charset="0"/>
                        </a:rPr>
                        <a:t>0.96</a:t>
                      </a:r>
                      <a:endParaRPr lang="en-IN" sz="1400" dirty="0">
                        <a:effectLst/>
                        <a:latin typeface="Arial" panose="020B0604020202020204" pitchFamily="34" charset="0"/>
                        <a:ea typeface="Calibri" panose="020F0502020204030204" pitchFamily="34" charset="0"/>
                        <a:cs typeface="Arial" panose="020B0604020202020204" pitchFamily="34" charset="0"/>
                      </a:endParaRPr>
                    </a:p>
                  </a:txBody>
                  <a:tcPr marL="66910" marR="66910" marT="0" marB="0" anchor="ctr"/>
                </a:tc>
                <a:extLst>
                  <a:ext uri="{0D108BD9-81ED-4DB2-BD59-A6C34878D82A}">
                    <a16:rowId xmlns:a16="http://schemas.microsoft.com/office/drawing/2014/main" val="928754302"/>
                  </a:ext>
                </a:extLst>
              </a:tr>
            </a:tbl>
          </a:graphicData>
        </a:graphic>
      </p:graphicFrame>
      <p:sp>
        <p:nvSpPr>
          <p:cNvPr id="2" name="TextBox 1">
            <a:extLst>
              <a:ext uri="{FF2B5EF4-FFF2-40B4-BE49-F238E27FC236}">
                <a16:creationId xmlns:a16="http://schemas.microsoft.com/office/drawing/2014/main" id="{E83D35C6-D49B-442D-BE2D-BBCED352D0C5}"/>
              </a:ext>
            </a:extLst>
          </p:cNvPr>
          <p:cNvSpPr txBox="1"/>
          <p:nvPr/>
        </p:nvSpPr>
        <p:spPr>
          <a:xfrm>
            <a:off x="1550504" y="467139"/>
            <a:ext cx="7146235" cy="369332"/>
          </a:xfrm>
          <a:prstGeom prst="rect">
            <a:avLst/>
          </a:prstGeom>
          <a:noFill/>
        </p:spPr>
        <p:txBody>
          <a:bodyPr wrap="square" rtlCol="0">
            <a:spAutoFit/>
          </a:bodyPr>
          <a:lstStyle/>
          <a:p>
            <a:r>
              <a:rPr lang="en-IN" dirty="0"/>
              <a:t>FACTOR LOADINGS</a:t>
            </a:r>
          </a:p>
        </p:txBody>
      </p:sp>
    </p:spTree>
    <p:extLst>
      <p:ext uri="{BB962C8B-B14F-4D97-AF65-F5344CB8AC3E}">
        <p14:creationId xmlns:p14="http://schemas.microsoft.com/office/powerpoint/2010/main" val="1685050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D2BB3B3-7BC9-4154-875F-A6BD4057503E}"/>
              </a:ext>
            </a:extLst>
          </p:cNvPr>
          <p:cNvSpPr txBox="1"/>
          <p:nvPr/>
        </p:nvSpPr>
        <p:spPr>
          <a:xfrm>
            <a:off x="723508" y="1401725"/>
            <a:ext cx="9992412" cy="3780522"/>
          </a:xfrm>
          <a:prstGeom prst="rect">
            <a:avLst/>
          </a:prstGeom>
          <a:noFill/>
        </p:spPr>
        <p:txBody>
          <a:bodyPr wrap="square" rtlCol="0">
            <a:spAutoFit/>
          </a:bodyPr>
          <a:lstStyle/>
          <a:p>
            <a:pPr>
              <a:lnSpc>
                <a:spcPct val="150000"/>
              </a:lnSpc>
            </a:pPr>
            <a:r>
              <a:rPr lang="en-IN" b="1" dirty="0">
                <a:latin typeface="Arial" panose="020B0604020202020204" pitchFamily="34" charset="0"/>
                <a:cs typeface="Arial" panose="020B0604020202020204" pitchFamily="34" charset="0"/>
              </a:rPr>
              <a:t> FACTOR 1: SERVICE QUALITY </a:t>
            </a:r>
            <a:r>
              <a:rPr lang="en-IN" dirty="0">
                <a:latin typeface="Arial" panose="020B0604020202020204" pitchFamily="34" charset="0"/>
                <a:cs typeface="Arial" panose="020B0604020202020204" pitchFamily="34" charset="0"/>
              </a:rPr>
              <a:t>explained by </a:t>
            </a:r>
          </a:p>
          <a:p>
            <a:pPr marL="285750" lvl="0" indent="-285750">
              <a:lnSpc>
                <a:spcPct val="150000"/>
              </a:lnSpc>
              <a:buFont typeface="Wingdings" panose="05000000000000000000" pitchFamily="2" charset="2"/>
              <a:buChar char="v"/>
            </a:pPr>
            <a:r>
              <a:rPr lang="en-IN" b="1" dirty="0">
                <a:latin typeface="Arial" panose="020B0604020202020204" pitchFamily="34" charset="0"/>
                <a:cs typeface="Arial" panose="020B0604020202020204" pitchFamily="34" charset="0"/>
              </a:rPr>
              <a:t>Product description</a:t>
            </a:r>
            <a:r>
              <a:rPr lang="en-IN" dirty="0">
                <a:latin typeface="Arial" panose="020B0604020202020204" pitchFamily="34" charset="0"/>
                <a:cs typeface="Arial" panose="020B0604020202020204" pitchFamily="34" charset="0"/>
              </a:rPr>
              <a:t>: Text description giving details of the product</a:t>
            </a:r>
          </a:p>
          <a:p>
            <a:pPr marL="285750" lvl="0" indent="-285750">
              <a:lnSpc>
                <a:spcPct val="150000"/>
              </a:lnSpc>
              <a:buFont typeface="Wingdings" panose="05000000000000000000" pitchFamily="2" charset="2"/>
              <a:buChar char="v"/>
            </a:pPr>
            <a:r>
              <a:rPr lang="en-IN" b="1" dirty="0">
                <a:latin typeface="Arial" panose="020B0604020202020204" pitchFamily="34" charset="0"/>
                <a:cs typeface="Arial" panose="020B0604020202020204" pitchFamily="34" charset="0"/>
              </a:rPr>
              <a:t>Product review</a:t>
            </a:r>
            <a:r>
              <a:rPr lang="en-IN" dirty="0">
                <a:latin typeface="Arial" panose="020B0604020202020204" pitchFamily="34" charset="0"/>
                <a:cs typeface="Arial" panose="020B0604020202020204" pitchFamily="34" charset="0"/>
              </a:rPr>
              <a:t>: Reviews about the product by existing customers</a:t>
            </a:r>
          </a:p>
          <a:p>
            <a:pPr marL="285750" lvl="0" indent="-285750">
              <a:lnSpc>
                <a:spcPct val="150000"/>
              </a:lnSpc>
              <a:buFont typeface="Wingdings" panose="05000000000000000000" pitchFamily="2" charset="2"/>
              <a:buChar char="v"/>
            </a:pPr>
            <a:r>
              <a:rPr lang="en-IN" b="1" dirty="0">
                <a:latin typeface="Arial" panose="020B0604020202020204" pitchFamily="34" charset="0"/>
                <a:cs typeface="Arial" panose="020B0604020202020204" pitchFamily="34" charset="0"/>
              </a:rPr>
              <a:t>Product images</a:t>
            </a:r>
            <a:r>
              <a:rPr lang="en-IN" dirty="0">
                <a:latin typeface="Arial" panose="020B0604020202020204" pitchFamily="34" charset="0"/>
                <a:cs typeface="Arial" panose="020B0604020202020204" pitchFamily="34" charset="0"/>
              </a:rPr>
              <a:t>: Quality of image of the products</a:t>
            </a:r>
          </a:p>
          <a:p>
            <a:pPr marL="285750" lvl="0" indent="-285750">
              <a:lnSpc>
                <a:spcPct val="150000"/>
              </a:lnSpc>
              <a:buFont typeface="Wingdings" panose="05000000000000000000" pitchFamily="2" charset="2"/>
              <a:buChar char="v"/>
            </a:pPr>
            <a:r>
              <a:rPr lang="en-IN" b="1" dirty="0">
                <a:latin typeface="Arial" panose="020B0604020202020204" pitchFamily="34" charset="0"/>
                <a:cs typeface="Arial" panose="020B0604020202020204" pitchFamily="34" charset="0"/>
              </a:rPr>
              <a:t>Range of products</a:t>
            </a:r>
            <a:r>
              <a:rPr lang="en-IN" dirty="0">
                <a:latin typeface="Arial" panose="020B0604020202020204" pitchFamily="34" charset="0"/>
                <a:cs typeface="Arial" panose="020B0604020202020204" pitchFamily="34" charset="0"/>
              </a:rPr>
              <a:t>: Number of products offered by the online shopping portal</a:t>
            </a:r>
          </a:p>
          <a:p>
            <a:pPr marL="285750" lvl="0" indent="-285750">
              <a:lnSpc>
                <a:spcPct val="150000"/>
              </a:lnSpc>
              <a:buFont typeface="Wingdings" panose="05000000000000000000" pitchFamily="2" charset="2"/>
              <a:buChar char="v"/>
            </a:pPr>
            <a:r>
              <a:rPr lang="en-IN" b="1" dirty="0">
                <a:latin typeface="Arial" panose="020B0604020202020204" pitchFamily="34" charset="0"/>
                <a:cs typeface="Arial" panose="020B0604020202020204" pitchFamily="34" charset="0"/>
              </a:rPr>
              <a:t>Ease of navigation</a:t>
            </a:r>
            <a:r>
              <a:rPr lang="en-IN" dirty="0">
                <a:latin typeface="Arial" panose="020B0604020202020204" pitchFamily="34" charset="0"/>
                <a:cs typeface="Arial" panose="020B0604020202020204" pitchFamily="34" charset="0"/>
              </a:rPr>
              <a:t>: Ease with which a customer is able to find/browse a desired product using the online shopping portal </a:t>
            </a:r>
          </a:p>
          <a:p>
            <a:pPr marL="285750" lvl="0" indent="-285750">
              <a:lnSpc>
                <a:spcPct val="150000"/>
              </a:lnSpc>
              <a:buFont typeface="Wingdings" panose="05000000000000000000" pitchFamily="2" charset="2"/>
              <a:buChar char="v"/>
            </a:pPr>
            <a:r>
              <a:rPr lang="en-IN" b="1" dirty="0">
                <a:latin typeface="Arial" panose="020B0604020202020204" pitchFamily="34" charset="0"/>
                <a:cs typeface="Arial" panose="020B0604020202020204" pitchFamily="34" charset="0"/>
              </a:rPr>
              <a:t>Price of product</a:t>
            </a:r>
            <a:r>
              <a:rPr lang="en-IN" dirty="0">
                <a:latin typeface="Arial" panose="020B0604020202020204" pitchFamily="34" charset="0"/>
                <a:cs typeface="Arial" panose="020B0604020202020204" pitchFamily="34" charset="0"/>
              </a:rPr>
              <a:t>: Online price of a product</a:t>
            </a:r>
          </a:p>
          <a:p>
            <a:pPr marL="285750" lvl="0" indent="-285750">
              <a:lnSpc>
                <a:spcPct val="150000"/>
              </a:lnSpc>
              <a:buFont typeface="Wingdings" panose="05000000000000000000" pitchFamily="2" charset="2"/>
              <a:buChar char="v"/>
            </a:pPr>
            <a:endParaRPr lang="en-IN"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5B322854-5509-4487-850D-F15761072909}"/>
              </a:ext>
            </a:extLst>
          </p:cNvPr>
          <p:cNvSpPr txBox="1"/>
          <p:nvPr/>
        </p:nvSpPr>
        <p:spPr>
          <a:xfrm>
            <a:off x="1023731" y="695956"/>
            <a:ext cx="9992412" cy="369332"/>
          </a:xfrm>
          <a:prstGeom prst="rect">
            <a:avLst/>
          </a:prstGeom>
          <a:noFill/>
        </p:spPr>
        <p:txBody>
          <a:bodyPr wrap="square" rtlCol="0">
            <a:spAutoFit/>
          </a:bodyPr>
          <a:lstStyle/>
          <a:p>
            <a:r>
              <a:rPr lang="en-IN" b="1" dirty="0">
                <a:latin typeface="Arial" panose="020B0604020202020204" pitchFamily="34" charset="0"/>
                <a:cs typeface="Arial" panose="020B0604020202020204" pitchFamily="34" charset="0"/>
              </a:rPr>
              <a:t>From the above table it is found that 25 variable are reduced to 5 the following factors</a:t>
            </a:r>
          </a:p>
        </p:txBody>
      </p:sp>
    </p:spTree>
    <p:extLst>
      <p:ext uri="{BB962C8B-B14F-4D97-AF65-F5344CB8AC3E}">
        <p14:creationId xmlns:p14="http://schemas.microsoft.com/office/powerpoint/2010/main" val="20327171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89AF983-5443-44D0-8856-7803ECD662F0}"/>
              </a:ext>
            </a:extLst>
          </p:cNvPr>
          <p:cNvSpPr txBox="1"/>
          <p:nvPr/>
        </p:nvSpPr>
        <p:spPr>
          <a:xfrm>
            <a:off x="1093509" y="414780"/>
            <a:ext cx="9511646" cy="4610621"/>
          </a:xfrm>
          <a:prstGeom prst="rect">
            <a:avLst/>
          </a:prstGeom>
          <a:noFill/>
        </p:spPr>
        <p:txBody>
          <a:bodyPr wrap="square" rtlCol="0">
            <a:spAutoFit/>
          </a:bodyPr>
          <a:lstStyle/>
          <a:p>
            <a:pPr marL="285750" lvl="0" indent="-285750">
              <a:lnSpc>
                <a:spcPct val="150000"/>
              </a:lnSpc>
              <a:buFont typeface="Wingdings" panose="05000000000000000000" pitchFamily="2" charset="2"/>
              <a:buChar char="v"/>
            </a:pPr>
            <a:r>
              <a:rPr lang="en-IN" b="1" dirty="0">
                <a:latin typeface="Arial" panose="020B0604020202020204" pitchFamily="34" charset="0"/>
                <a:cs typeface="Arial" panose="020B0604020202020204" pitchFamily="34" charset="0"/>
              </a:rPr>
              <a:t>Shipping cost</a:t>
            </a:r>
            <a:r>
              <a:rPr lang="en-IN" dirty="0">
                <a:latin typeface="Arial" panose="020B0604020202020204" pitchFamily="34" charset="0"/>
                <a:cs typeface="Arial" panose="020B0604020202020204" pitchFamily="34" charset="0"/>
              </a:rPr>
              <a:t>: Cost of delivering the product to designated place, which is charged to the customer</a:t>
            </a:r>
          </a:p>
          <a:p>
            <a:pPr marL="285750" lvl="0" indent="-285750">
              <a:lnSpc>
                <a:spcPct val="150000"/>
              </a:lnSpc>
              <a:buFont typeface="Wingdings" panose="05000000000000000000" pitchFamily="2" charset="2"/>
              <a:buChar char="v"/>
            </a:pPr>
            <a:r>
              <a:rPr lang="en-IN" b="1" dirty="0">
                <a:latin typeface="Arial" panose="020B0604020202020204" pitchFamily="34" charset="0"/>
                <a:cs typeface="Arial" panose="020B0604020202020204" pitchFamily="34" charset="0"/>
              </a:rPr>
              <a:t>Discounts</a:t>
            </a:r>
            <a:r>
              <a:rPr lang="en-IN" dirty="0">
                <a:latin typeface="Arial" panose="020B0604020202020204" pitchFamily="34" charset="0"/>
                <a:cs typeface="Arial" panose="020B0604020202020204" pitchFamily="34" charset="0"/>
              </a:rPr>
              <a:t>: Regular or seasonal discounts and coupons which can be utilised for shopping</a:t>
            </a:r>
          </a:p>
          <a:p>
            <a:pPr marL="285750" lvl="0" indent="-285750">
              <a:lnSpc>
                <a:spcPct val="150000"/>
              </a:lnSpc>
              <a:buFont typeface="Wingdings" panose="05000000000000000000" pitchFamily="2" charset="2"/>
              <a:buChar char="v"/>
            </a:pPr>
            <a:r>
              <a:rPr lang="en-IN" b="1" dirty="0">
                <a:latin typeface="Arial" panose="020B0604020202020204" pitchFamily="34" charset="0"/>
                <a:cs typeface="Arial" panose="020B0604020202020204" pitchFamily="34" charset="0"/>
              </a:rPr>
              <a:t>On-time delivery</a:t>
            </a:r>
            <a:r>
              <a:rPr lang="en-IN" dirty="0">
                <a:latin typeface="Arial" panose="020B0604020202020204" pitchFamily="34" charset="0"/>
                <a:cs typeface="Arial" panose="020B0604020202020204" pitchFamily="34" charset="0"/>
              </a:rPr>
              <a:t>: Punctuality of delivering a product</a:t>
            </a:r>
          </a:p>
          <a:p>
            <a:pPr marL="285750" lvl="0" indent="-285750">
              <a:lnSpc>
                <a:spcPct val="150000"/>
              </a:lnSpc>
              <a:buFont typeface="Wingdings" panose="05000000000000000000" pitchFamily="2" charset="2"/>
              <a:buChar char="v"/>
            </a:pPr>
            <a:r>
              <a:rPr lang="en-IN" b="1" dirty="0">
                <a:latin typeface="Arial" panose="020B0604020202020204" pitchFamily="34" charset="0"/>
                <a:cs typeface="Arial" panose="020B0604020202020204" pitchFamily="34" charset="0"/>
              </a:rPr>
              <a:t>Customer care</a:t>
            </a:r>
            <a:r>
              <a:rPr lang="en-IN" dirty="0">
                <a:latin typeface="Arial" panose="020B0604020202020204" pitchFamily="34" charset="0"/>
                <a:cs typeface="Arial" panose="020B0604020202020204" pitchFamily="34" charset="0"/>
              </a:rPr>
              <a:t>: Experience of talking with a customer service executive while resolving a query </a:t>
            </a:r>
          </a:p>
          <a:p>
            <a:pPr marL="285750" lvl="0" indent="-285750">
              <a:lnSpc>
                <a:spcPct val="150000"/>
              </a:lnSpc>
              <a:buFont typeface="Wingdings" panose="05000000000000000000" pitchFamily="2" charset="2"/>
              <a:buChar char="v"/>
            </a:pPr>
            <a:r>
              <a:rPr lang="en-IN" b="1" dirty="0">
                <a:latin typeface="Arial" panose="020B0604020202020204" pitchFamily="34" charset="0"/>
                <a:cs typeface="Arial" panose="020B0604020202020204" pitchFamily="34" charset="0"/>
              </a:rPr>
              <a:t>Exchange/return policy</a:t>
            </a:r>
            <a:r>
              <a:rPr lang="en-IN" dirty="0">
                <a:latin typeface="Arial" panose="020B0604020202020204" pitchFamily="34" charset="0"/>
                <a:cs typeface="Arial" panose="020B0604020202020204" pitchFamily="34" charset="0"/>
              </a:rPr>
              <a:t>: Ease with which a customer can return a product if the delivered product is faulty</a:t>
            </a:r>
          </a:p>
          <a:p>
            <a:pPr marL="285750" lvl="0" indent="-285750">
              <a:lnSpc>
                <a:spcPct val="150000"/>
              </a:lnSpc>
              <a:buFont typeface="Wingdings" panose="05000000000000000000" pitchFamily="2" charset="2"/>
              <a:buChar char="v"/>
            </a:pPr>
            <a:r>
              <a:rPr lang="en-IN" b="1" dirty="0">
                <a:latin typeface="Arial" panose="020B0604020202020204" pitchFamily="34" charset="0"/>
                <a:cs typeface="Arial" panose="020B0604020202020204" pitchFamily="34" charset="0"/>
              </a:rPr>
              <a:t>Product range</a:t>
            </a:r>
            <a:r>
              <a:rPr lang="en-IN" dirty="0">
                <a:latin typeface="Arial" panose="020B0604020202020204" pitchFamily="34" charset="0"/>
                <a:cs typeface="Arial" panose="020B0604020202020204" pitchFamily="34" charset="0"/>
              </a:rPr>
              <a:t>: Product range refers Variations of single product that are made in order to create similar yet distinctly different products</a:t>
            </a:r>
            <a:endParaRPr lang="en-IN" dirty="0"/>
          </a:p>
        </p:txBody>
      </p:sp>
    </p:spTree>
    <p:extLst>
      <p:ext uri="{BB962C8B-B14F-4D97-AF65-F5344CB8AC3E}">
        <p14:creationId xmlns:p14="http://schemas.microsoft.com/office/powerpoint/2010/main" val="29842824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C67DCEA-148C-4A98-9AFE-7A9AA0ED85C0}"/>
              </a:ext>
            </a:extLst>
          </p:cNvPr>
          <p:cNvSpPr txBox="1"/>
          <p:nvPr/>
        </p:nvSpPr>
        <p:spPr>
          <a:xfrm>
            <a:off x="1168924" y="970961"/>
            <a:ext cx="9238268" cy="3884397"/>
          </a:xfrm>
          <a:prstGeom prst="rect">
            <a:avLst/>
          </a:prstGeom>
          <a:noFill/>
        </p:spPr>
        <p:txBody>
          <a:bodyPr wrap="square" rtlCol="0">
            <a:spAutoFit/>
          </a:bodyPr>
          <a:lstStyle/>
          <a:p>
            <a:pPr>
              <a:lnSpc>
                <a:spcPct val="200000"/>
              </a:lnSpc>
            </a:pPr>
            <a:r>
              <a:rPr lang="en-IN" b="1" dirty="0">
                <a:latin typeface="Arial" panose="020B0604020202020204" pitchFamily="34" charset="0"/>
                <a:cs typeface="Arial" panose="020B0604020202020204" pitchFamily="34" charset="0"/>
              </a:rPr>
              <a:t> FACTOR 2: EASE OF USE</a:t>
            </a:r>
            <a:r>
              <a:rPr lang="en-IN" dirty="0">
                <a:latin typeface="Arial" panose="020B0604020202020204" pitchFamily="34" charset="0"/>
                <a:cs typeface="Arial" panose="020B0604020202020204" pitchFamily="34" charset="0"/>
              </a:rPr>
              <a:t> is explained by</a:t>
            </a:r>
          </a:p>
          <a:p>
            <a:pPr marL="285750" lvl="0" indent="-285750">
              <a:lnSpc>
                <a:spcPct val="200000"/>
              </a:lnSpc>
              <a:buFont typeface="Wingdings" panose="05000000000000000000" pitchFamily="2" charset="2"/>
              <a:buChar char="v"/>
            </a:pPr>
            <a:r>
              <a:rPr lang="en-IN" b="1" dirty="0">
                <a:latin typeface="Arial" panose="020B0604020202020204" pitchFamily="34" charset="0"/>
                <a:cs typeface="Arial" panose="020B0604020202020204" pitchFamily="34" charset="0"/>
              </a:rPr>
              <a:t>Page load time</a:t>
            </a:r>
            <a:r>
              <a:rPr lang="en-IN" dirty="0">
                <a:latin typeface="Arial" panose="020B0604020202020204" pitchFamily="34" charset="0"/>
                <a:cs typeface="Arial" panose="020B0604020202020204" pitchFamily="34" charset="0"/>
              </a:rPr>
              <a:t>: Time taken to display the website by the browser</a:t>
            </a:r>
          </a:p>
          <a:p>
            <a:pPr marL="285750" lvl="0" indent="-285750">
              <a:lnSpc>
                <a:spcPct val="200000"/>
              </a:lnSpc>
              <a:buFont typeface="Wingdings" panose="05000000000000000000" pitchFamily="2" charset="2"/>
              <a:buChar char="v"/>
            </a:pPr>
            <a:r>
              <a:rPr lang="en-IN" b="1" dirty="0">
                <a:latin typeface="Arial" panose="020B0604020202020204" pitchFamily="34" charset="0"/>
                <a:cs typeface="Arial" panose="020B0604020202020204" pitchFamily="34" charset="0"/>
              </a:rPr>
              <a:t>Payment options</a:t>
            </a:r>
            <a:r>
              <a:rPr lang="en-IN" dirty="0">
                <a:latin typeface="Arial" panose="020B0604020202020204" pitchFamily="34" charset="0"/>
                <a:cs typeface="Arial" panose="020B0604020202020204" pitchFamily="34" charset="0"/>
              </a:rPr>
              <a:t>: Cash on delivery, Net banking, Credit card, etc. </a:t>
            </a:r>
          </a:p>
          <a:p>
            <a:pPr marL="285750" lvl="0" indent="-285750">
              <a:lnSpc>
                <a:spcPct val="200000"/>
              </a:lnSpc>
              <a:buFont typeface="Wingdings" panose="05000000000000000000" pitchFamily="2" charset="2"/>
              <a:buChar char="v"/>
            </a:pPr>
            <a:r>
              <a:rPr lang="en-IN" b="1" dirty="0">
                <a:latin typeface="Arial" panose="020B0604020202020204" pitchFamily="34" charset="0"/>
                <a:cs typeface="Arial" panose="020B0604020202020204" pitchFamily="34" charset="0"/>
              </a:rPr>
              <a:t>Check-out-process</a:t>
            </a:r>
            <a:r>
              <a:rPr lang="en-IN" dirty="0">
                <a:latin typeface="Arial" panose="020B0604020202020204" pitchFamily="34" charset="0"/>
                <a:cs typeface="Arial" panose="020B0604020202020204" pitchFamily="34" charset="0"/>
              </a:rPr>
              <a:t>: Ease with which a customer is able to place an order once he/she has selected the product</a:t>
            </a:r>
          </a:p>
          <a:p>
            <a:pPr marL="285750" lvl="0" indent="-285750">
              <a:lnSpc>
                <a:spcPct val="200000"/>
              </a:lnSpc>
              <a:buFont typeface="Wingdings" panose="05000000000000000000" pitchFamily="2" charset="2"/>
              <a:buChar char="v"/>
            </a:pPr>
            <a:r>
              <a:rPr lang="en-IN" b="1" dirty="0">
                <a:latin typeface="Arial" panose="020B0604020202020204" pitchFamily="34" charset="0"/>
                <a:cs typeface="Arial" panose="020B0604020202020204" pitchFamily="34" charset="0"/>
              </a:rPr>
              <a:t>Filter Options :</a:t>
            </a:r>
            <a:r>
              <a:rPr lang="en-IN" dirty="0">
                <a:latin typeface="Arial" panose="020B0604020202020204" pitchFamily="34" charset="0"/>
                <a:cs typeface="Arial" panose="020B0604020202020204" pitchFamily="34" charset="0"/>
              </a:rPr>
              <a:t> filters enable users to narrow down a website’s selection of thousands of products to only those few items that match their particular needs and interests.</a:t>
            </a:r>
          </a:p>
        </p:txBody>
      </p:sp>
    </p:spTree>
    <p:extLst>
      <p:ext uri="{BB962C8B-B14F-4D97-AF65-F5344CB8AC3E}">
        <p14:creationId xmlns:p14="http://schemas.microsoft.com/office/powerpoint/2010/main" val="24086219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2972D8B-0358-4B0B-940A-E8CE0168C47C}"/>
              </a:ext>
            </a:extLst>
          </p:cNvPr>
          <p:cNvSpPr txBox="1"/>
          <p:nvPr/>
        </p:nvSpPr>
        <p:spPr>
          <a:xfrm>
            <a:off x="1432874" y="1668545"/>
            <a:ext cx="8804635" cy="2118529"/>
          </a:xfrm>
          <a:prstGeom prst="rect">
            <a:avLst/>
          </a:prstGeom>
          <a:noFill/>
        </p:spPr>
        <p:txBody>
          <a:bodyPr wrap="square" rtlCol="0">
            <a:spAutoFit/>
          </a:bodyPr>
          <a:lstStyle/>
          <a:p>
            <a:pPr>
              <a:lnSpc>
                <a:spcPct val="150000"/>
              </a:lnSpc>
            </a:pPr>
            <a:r>
              <a:rPr lang="en-IN" b="1" dirty="0">
                <a:latin typeface="Arial" panose="020B0604020202020204" pitchFamily="34" charset="0"/>
                <a:cs typeface="Arial" panose="020B0604020202020204" pitchFamily="34" charset="0"/>
              </a:rPr>
              <a:t> FACTOR 3: SECURITY </a:t>
            </a:r>
            <a:r>
              <a:rPr lang="en-IN" dirty="0">
                <a:latin typeface="Arial" panose="020B0604020202020204" pitchFamily="34" charset="0"/>
                <a:cs typeface="Arial" panose="020B0604020202020204" pitchFamily="34" charset="0"/>
              </a:rPr>
              <a:t> is explained by</a:t>
            </a:r>
          </a:p>
          <a:p>
            <a:pPr marL="285750" lvl="0" indent="-285750">
              <a:lnSpc>
                <a:spcPct val="150000"/>
              </a:lnSpc>
              <a:buFont typeface="Wingdings" panose="05000000000000000000" pitchFamily="2" charset="2"/>
              <a:buChar char="v"/>
            </a:pPr>
            <a:r>
              <a:rPr lang="en-IN" dirty="0">
                <a:latin typeface="Arial" panose="020B0604020202020204" pitchFamily="34" charset="0"/>
                <a:cs typeface="Arial" panose="020B0604020202020204" pitchFamily="34" charset="0"/>
              </a:rPr>
              <a:t>Product information provided by the sellers is enough for purchase in online</a:t>
            </a:r>
          </a:p>
          <a:p>
            <a:pPr marL="285750" lvl="0" indent="-285750">
              <a:lnSpc>
                <a:spcPct val="150000"/>
              </a:lnSpc>
              <a:buFont typeface="Wingdings" panose="05000000000000000000" pitchFamily="2" charset="2"/>
              <a:buChar char="v"/>
            </a:pPr>
            <a:r>
              <a:rPr lang="en-IN" dirty="0">
                <a:latin typeface="Arial" panose="020B0604020202020204" pitchFamily="34" charset="0"/>
                <a:cs typeface="Arial" panose="020B0604020202020204" pitchFamily="34" charset="0"/>
              </a:rPr>
              <a:t>Satisfied with the security of the payment method in online shopping</a:t>
            </a:r>
          </a:p>
          <a:p>
            <a:pPr marL="285750" lvl="0" indent="-285750">
              <a:lnSpc>
                <a:spcPct val="150000"/>
              </a:lnSpc>
              <a:buFont typeface="Wingdings" panose="05000000000000000000" pitchFamily="2" charset="2"/>
              <a:buChar char="v"/>
            </a:pPr>
            <a:r>
              <a:rPr lang="en-IN" dirty="0">
                <a:latin typeface="Arial" panose="020B0604020202020204" pitchFamily="34" charset="0"/>
                <a:cs typeface="Arial" panose="020B0604020202020204" pitchFamily="34" charset="0"/>
              </a:rPr>
              <a:t>Third party mediator for security purpose in online shopping</a:t>
            </a:r>
          </a:p>
          <a:p>
            <a:pPr marL="285750" lvl="0" indent="-285750">
              <a:lnSpc>
                <a:spcPct val="150000"/>
              </a:lnSpc>
              <a:buFont typeface="Wingdings" panose="05000000000000000000" pitchFamily="2" charset="2"/>
              <a:buChar char="v"/>
            </a:pPr>
            <a:r>
              <a:rPr lang="en-IN" dirty="0">
                <a:latin typeface="Arial" panose="020B0604020202020204" pitchFamily="34" charset="0"/>
                <a:cs typeface="Arial" panose="020B0604020202020204" pitchFamily="34" charset="0"/>
              </a:rPr>
              <a:t>Comment and feedbacks given by the seller after the purchasing the items</a:t>
            </a:r>
          </a:p>
        </p:txBody>
      </p:sp>
    </p:spTree>
    <p:extLst>
      <p:ext uri="{BB962C8B-B14F-4D97-AF65-F5344CB8AC3E}">
        <p14:creationId xmlns:p14="http://schemas.microsoft.com/office/powerpoint/2010/main" val="15780415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3EE514F-248D-4912-94CD-293385465276}"/>
              </a:ext>
            </a:extLst>
          </p:cNvPr>
          <p:cNvSpPr txBox="1"/>
          <p:nvPr/>
        </p:nvSpPr>
        <p:spPr>
          <a:xfrm>
            <a:off x="1357459" y="820131"/>
            <a:ext cx="7107811" cy="3884397"/>
          </a:xfrm>
          <a:prstGeom prst="rect">
            <a:avLst/>
          </a:prstGeom>
          <a:noFill/>
        </p:spPr>
        <p:txBody>
          <a:bodyPr wrap="square" rtlCol="0">
            <a:spAutoFit/>
          </a:bodyPr>
          <a:lstStyle/>
          <a:p>
            <a:pPr>
              <a:lnSpc>
                <a:spcPct val="200000"/>
              </a:lnSpc>
            </a:pPr>
            <a:r>
              <a:rPr lang="en-IN" b="1" dirty="0">
                <a:latin typeface="Arial" panose="020B0604020202020204" pitchFamily="34" charset="0"/>
                <a:cs typeface="Arial" panose="020B0604020202020204" pitchFamily="34" charset="0"/>
              </a:rPr>
              <a:t> FACTOR 4:CUSTOMER LOYALTY</a:t>
            </a:r>
            <a:r>
              <a:rPr lang="en-IN" dirty="0">
                <a:latin typeface="Arial" panose="020B0604020202020204" pitchFamily="34" charset="0"/>
                <a:cs typeface="Arial" panose="020B0604020202020204" pitchFamily="34" charset="0"/>
              </a:rPr>
              <a:t> is explained by </a:t>
            </a:r>
          </a:p>
          <a:p>
            <a:pPr marL="285750" lvl="0" indent="-285750">
              <a:lnSpc>
                <a:spcPct val="200000"/>
              </a:lnSpc>
              <a:buFont typeface="Wingdings" panose="05000000000000000000" pitchFamily="2" charset="2"/>
              <a:buChar char="ü"/>
            </a:pPr>
            <a:r>
              <a:rPr lang="en-IN" dirty="0">
                <a:latin typeface="Arial" panose="020B0604020202020204" pitchFamily="34" charset="0"/>
                <a:cs typeface="Arial" panose="020B0604020202020204" pitchFamily="34" charset="0"/>
              </a:rPr>
              <a:t>Overall satisfaction for online shopping</a:t>
            </a:r>
          </a:p>
          <a:p>
            <a:pPr marL="285750" lvl="0" indent="-285750">
              <a:lnSpc>
                <a:spcPct val="200000"/>
              </a:lnSpc>
              <a:buFont typeface="Wingdings" panose="05000000000000000000" pitchFamily="2" charset="2"/>
              <a:buChar char="ü"/>
            </a:pPr>
            <a:r>
              <a:rPr lang="en-IN" dirty="0">
                <a:latin typeface="Arial" panose="020B0604020202020204" pitchFamily="34" charset="0"/>
                <a:cs typeface="Arial" panose="020B0604020202020204" pitchFamily="34" charset="0"/>
              </a:rPr>
              <a:t>Recommend online shopping to other</a:t>
            </a:r>
          </a:p>
          <a:p>
            <a:pPr marL="285750" lvl="0" indent="-285750">
              <a:lnSpc>
                <a:spcPct val="200000"/>
              </a:lnSpc>
              <a:buFont typeface="Wingdings" panose="05000000000000000000" pitchFamily="2" charset="2"/>
              <a:buChar char="ü"/>
            </a:pPr>
            <a:r>
              <a:rPr lang="en-IN" dirty="0">
                <a:latin typeface="Arial" panose="020B0604020202020204" pitchFamily="34" charset="0"/>
                <a:cs typeface="Arial" panose="020B0604020202020204" pitchFamily="34" charset="0"/>
              </a:rPr>
              <a:t>Loyalty to online shopping</a:t>
            </a:r>
          </a:p>
          <a:p>
            <a:pPr>
              <a:lnSpc>
                <a:spcPct val="200000"/>
              </a:lnSpc>
            </a:pPr>
            <a:r>
              <a:rPr lang="en-IN" b="1" dirty="0">
                <a:latin typeface="Arial" panose="020B0604020202020204" pitchFamily="34" charset="0"/>
                <a:cs typeface="Arial" panose="020B0604020202020204" pitchFamily="34" charset="0"/>
              </a:rPr>
              <a:t> FACTOR 5:BAD SERVICE </a:t>
            </a:r>
            <a:r>
              <a:rPr lang="en-IN" dirty="0">
                <a:latin typeface="Arial" panose="020B0604020202020204" pitchFamily="34" charset="0"/>
                <a:cs typeface="Arial" panose="020B0604020202020204" pitchFamily="34" charset="0"/>
              </a:rPr>
              <a:t>is explained by</a:t>
            </a:r>
          </a:p>
          <a:p>
            <a:pPr marL="285750" lvl="0" indent="-285750">
              <a:lnSpc>
                <a:spcPct val="200000"/>
              </a:lnSpc>
              <a:buFont typeface="Wingdings" panose="05000000000000000000" pitchFamily="2" charset="2"/>
              <a:buChar char="ü"/>
            </a:pPr>
            <a:r>
              <a:rPr lang="en-IN" dirty="0">
                <a:latin typeface="Arial" panose="020B0604020202020204" pitchFamily="34" charset="0"/>
                <a:cs typeface="Arial" panose="020B0604020202020204" pitchFamily="34" charset="0"/>
              </a:rPr>
              <a:t>Bad sales experienced on online shopping</a:t>
            </a:r>
          </a:p>
          <a:p>
            <a:pPr marL="285750" lvl="0" indent="-285750">
              <a:lnSpc>
                <a:spcPct val="200000"/>
              </a:lnSpc>
              <a:buFont typeface="Wingdings" panose="05000000000000000000" pitchFamily="2" charset="2"/>
              <a:buChar char="ü"/>
            </a:pPr>
            <a:r>
              <a:rPr lang="en-IN" dirty="0">
                <a:latin typeface="Arial" panose="020B0604020202020204" pitchFamily="34" charset="0"/>
                <a:cs typeface="Arial" panose="020B0604020202020204" pitchFamily="34" charset="0"/>
              </a:rPr>
              <a:t>Broken items received in online shopping.</a:t>
            </a:r>
          </a:p>
        </p:txBody>
      </p:sp>
    </p:spTree>
    <p:extLst>
      <p:ext uri="{BB962C8B-B14F-4D97-AF65-F5344CB8AC3E}">
        <p14:creationId xmlns:p14="http://schemas.microsoft.com/office/powerpoint/2010/main" val="17977397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20957" y="574941"/>
            <a:ext cx="3712464" cy="677108"/>
          </a:xfrm>
          <a:prstGeom prst="rect">
            <a:avLst/>
          </a:prstGeom>
          <a:noFill/>
        </p:spPr>
        <p:txBody>
          <a:bodyPr wrap="square" rtlCol="0">
            <a:spAutoFit/>
          </a:bodyPr>
          <a:lstStyle/>
          <a:p>
            <a:r>
              <a:rPr lang="en-IN" sz="3800" dirty="0">
                <a:solidFill>
                  <a:srgbClr val="C00000"/>
                </a:solidFill>
              </a:rPr>
              <a:t>OBJECTIVES</a:t>
            </a:r>
          </a:p>
        </p:txBody>
      </p:sp>
      <p:sp>
        <p:nvSpPr>
          <p:cNvPr id="5" name="TextBox 4"/>
          <p:cNvSpPr txBox="1"/>
          <p:nvPr/>
        </p:nvSpPr>
        <p:spPr>
          <a:xfrm>
            <a:off x="1345610" y="1579024"/>
            <a:ext cx="8937879" cy="3539430"/>
          </a:xfrm>
          <a:prstGeom prst="rect">
            <a:avLst/>
          </a:prstGeom>
          <a:noFill/>
        </p:spPr>
        <p:txBody>
          <a:bodyPr wrap="square" rtlCol="0">
            <a:spAutoFit/>
          </a:bodyPr>
          <a:lstStyle/>
          <a:p>
            <a:pPr marL="285750" indent="-285750">
              <a:buFont typeface="Arial" panose="020B0604020202020204" pitchFamily="34" charset="0"/>
              <a:buChar char="•"/>
            </a:pPr>
            <a:r>
              <a:rPr lang="en-IN" sz="2800" dirty="0">
                <a:latin typeface="Arial" panose="020B0604020202020204" pitchFamily="34" charset="0"/>
                <a:cs typeface="Arial" panose="020B0604020202020204" pitchFamily="34" charset="0"/>
              </a:rPr>
              <a:t>To </a:t>
            </a:r>
            <a:r>
              <a:rPr lang="en-US" sz="2800" dirty="0">
                <a:latin typeface="Arial" panose="020B0604020202020204" pitchFamily="34" charset="0"/>
                <a:cs typeface="Arial" panose="020B0604020202020204" pitchFamily="34" charset="0"/>
              </a:rPr>
              <a:t>Recognize the factors that affect the significance of a customer loyalty in online shopping</a:t>
            </a:r>
          </a:p>
          <a:p>
            <a:pPr marL="285750" indent="-285750">
              <a:buFont typeface="Arial" panose="020B0604020202020204" pitchFamily="34" charset="0"/>
              <a:buChar char="•"/>
            </a:pPr>
            <a:r>
              <a:rPr lang="en-US" sz="2800" dirty="0">
                <a:latin typeface="Arial" panose="020B0604020202020204" pitchFamily="34" charset="0"/>
                <a:cs typeface="Arial" panose="020B0604020202020204" pitchFamily="34" charset="0"/>
              </a:rPr>
              <a:t>To Investigate customer opinions and perception on the online shopping</a:t>
            </a:r>
          </a:p>
          <a:p>
            <a:pPr marL="285750" indent="-285750">
              <a:buFont typeface="Arial" panose="020B0604020202020204" pitchFamily="34" charset="0"/>
              <a:buChar char="•"/>
            </a:pPr>
            <a:r>
              <a:rPr lang="en-US" sz="2800" dirty="0">
                <a:latin typeface="Arial" panose="020B0604020202020204" pitchFamily="34" charset="0"/>
                <a:cs typeface="Arial" panose="020B0604020202020204" pitchFamily="34" charset="0"/>
              </a:rPr>
              <a:t>To discover the general attitude of customers towards the online shopping. </a:t>
            </a:r>
          </a:p>
          <a:p>
            <a:pPr marL="285750" indent="-285750">
              <a:buFont typeface="Arial" panose="020B0604020202020204" pitchFamily="34" charset="0"/>
              <a:buChar char="•"/>
            </a:pPr>
            <a:r>
              <a:rPr lang="en-IN" sz="2800" dirty="0">
                <a:latin typeface="Arial" panose="020B0604020202020204" pitchFamily="34" charset="0"/>
                <a:cs typeface="Arial" panose="020B0604020202020204" pitchFamily="34" charset="0"/>
              </a:rPr>
              <a:t>To find out the consumer behaviour and habits towards online shopping.</a:t>
            </a:r>
          </a:p>
        </p:txBody>
      </p:sp>
    </p:spTree>
    <p:extLst>
      <p:ext uri="{BB962C8B-B14F-4D97-AF65-F5344CB8AC3E}">
        <p14:creationId xmlns:p14="http://schemas.microsoft.com/office/powerpoint/2010/main" val="34589425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9EE1596-0C8F-4DBE-A958-766AF57D69FC}"/>
              </a:ext>
            </a:extLst>
          </p:cNvPr>
          <p:cNvSpPr/>
          <p:nvPr/>
        </p:nvSpPr>
        <p:spPr>
          <a:xfrm>
            <a:off x="689810" y="448669"/>
            <a:ext cx="11133222" cy="1115947"/>
          </a:xfrm>
          <a:prstGeom prst="rect">
            <a:avLst/>
          </a:prstGeom>
        </p:spPr>
        <p:txBody>
          <a:bodyPr wrap="square">
            <a:spAutoFit/>
          </a:bodyPr>
          <a:lstStyle/>
          <a:p>
            <a:pPr algn="just">
              <a:lnSpc>
                <a:spcPct val="200000"/>
              </a:lnSpc>
              <a:spcAft>
                <a:spcPts val="1000"/>
              </a:spcAft>
            </a:pPr>
            <a:r>
              <a:rPr lang="en-IN" dirty="0">
                <a:latin typeface="Times New Roman" panose="02020603050405020304" pitchFamily="18" charset="0"/>
                <a:ea typeface="Calibri" panose="020F0502020204030204" pitchFamily="34" charset="0"/>
              </a:rPr>
              <a:t>Cronbach’s Alpha reliability test was check whether the stated indicator variables are able to measure the same construct.</a:t>
            </a:r>
            <a:endParaRPr lang="en-IN" sz="2000" dirty="0">
              <a:effectLst/>
              <a:latin typeface="Times New Roman" panose="02020603050405020304" pitchFamily="18" charset="0"/>
              <a:ea typeface="Calibri" panose="020F0502020204030204" pitchFamily="34" charset="0"/>
            </a:endParaRPr>
          </a:p>
        </p:txBody>
      </p:sp>
      <p:graphicFrame>
        <p:nvGraphicFramePr>
          <p:cNvPr id="3" name="Table 2">
            <a:extLst>
              <a:ext uri="{FF2B5EF4-FFF2-40B4-BE49-F238E27FC236}">
                <a16:creationId xmlns:a16="http://schemas.microsoft.com/office/drawing/2014/main" id="{42151DE3-9091-4C13-A989-5C93E6E39501}"/>
              </a:ext>
            </a:extLst>
          </p:cNvPr>
          <p:cNvGraphicFramePr>
            <a:graphicFrameLocks noGrp="1"/>
          </p:cNvGraphicFramePr>
          <p:nvPr>
            <p:extLst>
              <p:ext uri="{D42A27DB-BD31-4B8C-83A1-F6EECF244321}">
                <p14:modId xmlns:p14="http://schemas.microsoft.com/office/powerpoint/2010/main" val="3165478379"/>
              </p:ext>
            </p:extLst>
          </p:nvPr>
        </p:nvGraphicFramePr>
        <p:xfrm>
          <a:off x="449179" y="1674830"/>
          <a:ext cx="11293642" cy="2711112"/>
        </p:xfrm>
        <a:graphic>
          <a:graphicData uri="http://schemas.openxmlformats.org/drawingml/2006/table">
            <a:tbl>
              <a:tblPr firstRow="1" firstCol="1" bandRow="1">
                <a:tableStyleId>{5C22544A-7EE6-4342-B048-85BDC9FD1C3A}</a:tableStyleId>
              </a:tblPr>
              <a:tblGrid>
                <a:gridCol w="3945256">
                  <a:extLst>
                    <a:ext uri="{9D8B030D-6E8A-4147-A177-3AD203B41FA5}">
                      <a16:colId xmlns:a16="http://schemas.microsoft.com/office/drawing/2014/main" val="1851858824"/>
                    </a:ext>
                  </a:extLst>
                </a:gridCol>
                <a:gridCol w="3290340">
                  <a:extLst>
                    <a:ext uri="{9D8B030D-6E8A-4147-A177-3AD203B41FA5}">
                      <a16:colId xmlns:a16="http://schemas.microsoft.com/office/drawing/2014/main" val="462372880"/>
                    </a:ext>
                  </a:extLst>
                </a:gridCol>
                <a:gridCol w="4058046">
                  <a:extLst>
                    <a:ext uri="{9D8B030D-6E8A-4147-A177-3AD203B41FA5}">
                      <a16:colId xmlns:a16="http://schemas.microsoft.com/office/drawing/2014/main" val="2090354600"/>
                    </a:ext>
                  </a:extLst>
                </a:gridCol>
              </a:tblGrid>
              <a:tr h="370028">
                <a:tc gridSpan="3">
                  <a:txBody>
                    <a:bodyPr/>
                    <a:lstStyle/>
                    <a:p>
                      <a:pPr algn="ctr">
                        <a:lnSpc>
                          <a:spcPct val="115000"/>
                        </a:lnSpc>
                        <a:spcAft>
                          <a:spcPts val="1000"/>
                        </a:spcAft>
                      </a:pPr>
                      <a:r>
                        <a:rPr lang="en-IN" sz="1200" dirty="0">
                          <a:effectLst/>
                          <a:latin typeface="Arial" panose="020B0604020202020204" pitchFamily="34" charset="0"/>
                          <a:cs typeface="Arial" panose="020B0604020202020204" pitchFamily="34" charset="0"/>
                        </a:rPr>
                        <a:t>Reliability Analysis</a:t>
                      </a:r>
                      <a:endParaRPr lang="en-IN" sz="1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137023300"/>
                  </a:ext>
                </a:extLst>
              </a:tr>
              <a:tr h="370028">
                <a:tc>
                  <a:txBody>
                    <a:bodyPr/>
                    <a:lstStyle/>
                    <a:p>
                      <a:pPr algn="ctr">
                        <a:lnSpc>
                          <a:spcPct val="115000"/>
                        </a:lnSpc>
                        <a:spcAft>
                          <a:spcPts val="1000"/>
                        </a:spcAft>
                      </a:pPr>
                      <a:r>
                        <a:rPr lang="en-IN" sz="1200">
                          <a:effectLst/>
                          <a:latin typeface="Arial" panose="020B0604020202020204" pitchFamily="34" charset="0"/>
                          <a:cs typeface="Arial" panose="020B0604020202020204" pitchFamily="34" charset="0"/>
                        </a:rPr>
                        <a:t>Construct Name</a:t>
                      </a:r>
                      <a:endParaRPr lang="en-IN" sz="14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1000"/>
                        </a:spcAft>
                      </a:pPr>
                      <a:r>
                        <a:rPr lang="en-IN" sz="1200">
                          <a:effectLst/>
                          <a:latin typeface="Arial" panose="020B0604020202020204" pitchFamily="34" charset="0"/>
                          <a:cs typeface="Arial" panose="020B0604020202020204" pitchFamily="34" charset="0"/>
                        </a:rPr>
                        <a:t>Number of attributes</a:t>
                      </a:r>
                      <a:endParaRPr lang="en-IN" sz="14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1000"/>
                        </a:spcAft>
                      </a:pPr>
                      <a:r>
                        <a:rPr lang="en-IN" sz="1200">
                          <a:effectLst/>
                          <a:latin typeface="Arial" panose="020B0604020202020204" pitchFamily="34" charset="0"/>
                          <a:cs typeface="Arial" panose="020B0604020202020204" pitchFamily="34" charset="0"/>
                        </a:rPr>
                        <a:t>Cronbach’s Alpha</a:t>
                      </a:r>
                      <a:endParaRPr lang="en-IN" sz="14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096061700"/>
                  </a:ext>
                </a:extLst>
              </a:tr>
              <a:tr h="443604">
                <a:tc>
                  <a:txBody>
                    <a:bodyPr/>
                    <a:lstStyle/>
                    <a:p>
                      <a:pPr algn="ctr">
                        <a:lnSpc>
                          <a:spcPct val="115000"/>
                        </a:lnSpc>
                        <a:spcAft>
                          <a:spcPts val="1000"/>
                        </a:spcAft>
                      </a:pPr>
                      <a:r>
                        <a:rPr lang="en-IN" sz="1200">
                          <a:effectLst/>
                          <a:latin typeface="Arial" panose="020B0604020202020204" pitchFamily="34" charset="0"/>
                          <a:cs typeface="Arial" panose="020B0604020202020204" pitchFamily="34" charset="0"/>
                        </a:rPr>
                        <a:t>Service quality (T1)</a:t>
                      </a:r>
                      <a:endParaRPr lang="en-IN" sz="14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1000"/>
                        </a:spcAft>
                      </a:pPr>
                      <a:r>
                        <a:rPr lang="en-IN" sz="1200">
                          <a:effectLst/>
                          <a:latin typeface="Arial" panose="020B0604020202020204" pitchFamily="34" charset="0"/>
                          <a:cs typeface="Arial" panose="020B0604020202020204" pitchFamily="34" charset="0"/>
                        </a:rPr>
                        <a:t>12</a:t>
                      </a:r>
                      <a:endParaRPr lang="en-IN" sz="14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1000"/>
                        </a:spcAft>
                      </a:pPr>
                      <a:r>
                        <a:rPr lang="en-IN" sz="1200">
                          <a:effectLst/>
                          <a:latin typeface="Arial" panose="020B0604020202020204" pitchFamily="34" charset="0"/>
                          <a:cs typeface="Arial" panose="020B0604020202020204" pitchFamily="34" charset="0"/>
                        </a:rPr>
                        <a:t>0.907</a:t>
                      </a:r>
                      <a:endParaRPr lang="en-IN" sz="14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4171881357"/>
                  </a:ext>
                </a:extLst>
              </a:tr>
              <a:tr h="417368">
                <a:tc>
                  <a:txBody>
                    <a:bodyPr/>
                    <a:lstStyle/>
                    <a:p>
                      <a:pPr algn="ctr">
                        <a:lnSpc>
                          <a:spcPct val="115000"/>
                        </a:lnSpc>
                        <a:spcAft>
                          <a:spcPts val="1000"/>
                        </a:spcAft>
                      </a:pPr>
                      <a:r>
                        <a:rPr lang="en-IN" sz="1200">
                          <a:effectLst/>
                          <a:latin typeface="Arial" panose="020B0604020202020204" pitchFamily="34" charset="0"/>
                          <a:cs typeface="Arial" panose="020B0604020202020204" pitchFamily="34" charset="0"/>
                        </a:rPr>
                        <a:t>Ease of use(T2)</a:t>
                      </a:r>
                      <a:endParaRPr lang="en-IN" sz="14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1000"/>
                        </a:spcAft>
                      </a:pPr>
                      <a:r>
                        <a:rPr lang="en-IN" sz="1200">
                          <a:effectLst/>
                          <a:latin typeface="Arial" panose="020B0604020202020204" pitchFamily="34" charset="0"/>
                          <a:cs typeface="Arial" panose="020B0604020202020204" pitchFamily="34" charset="0"/>
                        </a:rPr>
                        <a:t>4</a:t>
                      </a:r>
                      <a:endParaRPr lang="en-IN" sz="14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1000"/>
                        </a:spcAft>
                      </a:pPr>
                      <a:r>
                        <a:rPr lang="en-IN" sz="1200">
                          <a:effectLst/>
                          <a:latin typeface="Arial" panose="020B0604020202020204" pitchFamily="34" charset="0"/>
                          <a:cs typeface="Arial" panose="020B0604020202020204" pitchFamily="34" charset="0"/>
                        </a:rPr>
                        <a:t>0.974</a:t>
                      </a:r>
                      <a:endParaRPr lang="en-IN" sz="14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480685672"/>
                  </a:ext>
                </a:extLst>
              </a:tr>
              <a:tr h="370028">
                <a:tc>
                  <a:txBody>
                    <a:bodyPr/>
                    <a:lstStyle/>
                    <a:p>
                      <a:pPr algn="ctr">
                        <a:lnSpc>
                          <a:spcPct val="115000"/>
                        </a:lnSpc>
                        <a:spcAft>
                          <a:spcPts val="1000"/>
                        </a:spcAft>
                      </a:pPr>
                      <a:r>
                        <a:rPr lang="en-IN" sz="1200">
                          <a:effectLst/>
                          <a:latin typeface="Arial" panose="020B0604020202020204" pitchFamily="34" charset="0"/>
                          <a:cs typeface="Arial" panose="020B0604020202020204" pitchFamily="34" charset="0"/>
                        </a:rPr>
                        <a:t>Security(T3)</a:t>
                      </a:r>
                      <a:endParaRPr lang="en-IN" sz="14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1000"/>
                        </a:spcAft>
                      </a:pPr>
                      <a:r>
                        <a:rPr lang="en-IN" sz="1200">
                          <a:effectLst/>
                          <a:latin typeface="Arial" panose="020B0604020202020204" pitchFamily="34" charset="0"/>
                          <a:cs typeface="Arial" panose="020B0604020202020204" pitchFamily="34" charset="0"/>
                        </a:rPr>
                        <a:t>4</a:t>
                      </a:r>
                      <a:endParaRPr lang="en-IN" sz="14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1000"/>
                        </a:spcAft>
                      </a:pPr>
                      <a:r>
                        <a:rPr lang="en-IN" sz="1200">
                          <a:effectLst/>
                          <a:latin typeface="Arial" panose="020B0604020202020204" pitchFamily="34" charset="0"/>
                          <a:cs typeface="Arial" panose="020B0604020202020204" pitchFamily="34" charset="0"/>
                        </a:rPr>
                        <a:t>0.897</a:t>
                      </a:r>
                      <a:endParaRPr lang="en-IN" sz="14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606741571"/>
                  </a:ext>
                </a:extLst>
              </a:tr>
              <a:tr h="370028">
                <a:tc>
                  <a:txBody>
                    <a:bodyPr/>
                    <a:lstStyle/>
                    <a:p>
                      <a:pPr algn="ctr">
                        <a:lnSpc>
                          <a:spcPct val="115000"/>
                        </a:lnSpc>
                        <a:spcAft>
                          <a:spcPts val="0"/>
                        </a:spcAft>
                      </a:pPr>
                      <a:r>
                        <a:rPr lang="en-IN" sz="1200">
                          <a:effectLst/>
                          <a:latin typeface="Arial" panose="020B0604020202020204" pitchFamily="34" charset="0"/>
                          <a:cs typeface="Arial" panose="020B0604020202020204" pitchFamily="34" charset="0"/>
                        </a:rPr>
                        <a:t>Customer Loyalty(T4)</a:t>
                      </a:r>
                      <a:endParaRPr lang="en-IN" sz="14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1000"/>
                        </a:spcAft>
                      </a:pPr>
                      <a:r>
                        <a:rPr lang="en-IN" sz="1200">
                          <a:effectLst/>
                          <a:latin typeface="Arial" panose="020B0604020202020204" pitchFamily="34" charset="0"/>
                          <a:cs typeface="Arial" panose="020B0604020202020204" pitchFamily="34" charset="0"/>
                        </a:rPr>
                        <a:t>3</a:t>
                      </a:r>
                      <a:endParaRPr lang="en-IN" sz="14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1000"/>
                        </a:spcAft>
                      </a:pPr>
                      <a:r>
                        <a:rPr lang="en-IN" sz="1200">
                          <a:effectLst/>
                          <a:latin typeface="Arial" panose="020B0604020202020204" pitchFamily="34" charset="0"/>
                          <a:cs typeface="Arial" panose="020B0604020202020204" pitchFamily="34" charset="0"/>
                        </a:rPr>
                        <a:t>0.866</a:t>
                      </a:r>
                      <a:endParaRPr lang="en-IN" sz="14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12836544"/>
                  </a:ext>
                </a:extLst>
              </a:tr>
              <a:tr h="370028">
                <a:tc>
                  <a:txBody>
                    <a:bodyPr/>
                    <a:lstStyle/>
                    <a:p>
                      <a:pPr algn="ctr">
                        <a:lnSpc>
                          <a:spcPct val="115000"/>
                        </a:lnSpc>
                        <a:spcAft>
                          <a:spcPts val="1000"/>
                        </a:spcAft>
                      </a:pPr>
                      <a:r>
                        <a:rPr lang="en-IN" sz="1200">
                          <a:effectLst/>
                          <a:latin typeface="Arial" panose="020B0604020202020204" pitchFamily="34" charset="0"/>
                          <a:cs typeface="Arial" panose="020B0604020202020204" pitchFamily="34" charset="0"/>
                        </a:rPr>
                        <a:t>Bad service(T5)</a:t>
                      </a:r>
                      <a:endParaRPr lang="en-IN" sz="14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1000"/>
                        </a:spcAft>
                      </a:pPr>
                      <a:r>
                        <a:rPr lang="en-IN" sz="1200">
                          <a:effectLst/>
                          <a:latin typeface="Arial" panose="020B0604020202020204" pitchFamily="34" charset="0"/>
                          <a:cs typeface="Arial" panose="020B0604020202020204" pitchFamily="34" charset="0"/>
                        </a:rPr>
                        <a:t>2</a:t>
                      </a:r>
                      <a:endParaRPr lang="en-IN" sz="14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1000"/>
                        </a:spcAft>
                      </a:pPr>
                      <a:r>
                        <a:rPr lang="en-IN" sz="1200" dirty="0">
                          <a:effectLst/>
                          <a:latin typeface="Arial" panose="020B0604020202020204" pitchFamily="34" charset="0"/>
                          <a:cs typeface="Arial" panose="020B0604020202020204" pitchFamily="34" charset="0"/>
                        </a:rPr>
                        <a:t>0.998</a:t>
                      </a:r>
                      <a:endParaRPr lang="en-IN" sz="1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565669141"/>
                  </a:ext>
                </a:extLst>
              </a:tr>
            </a:tbl>
          </a:graphicData>
        </a:graphic>
      </p:graphicFrame>
      <p:sp>
        <p:nvSpPr>
          <p:cNvPr id="4" name="TextBox 3">
            <a:extLst>
              <a:ext uri="{FF2B5EF4-FFF2-40B4-BE49-F238E27FC236}">
                <a16:creationId xmlns:a16="http://schemas.microsoft.com/office/drawing/2014/main" id="{1D1ECFCF-F482-459F-BE42-145FDEC71417}"/>
              </a:ext>
            </a:extLst>
          </p:cNvPr>
          <p:cNvSpPr txBox="1"/>
          <p:nvPr/>
        </p:nvSpPr>
        <p:spPr>
          <a:xfrm>
            <a:off x="449179" y="4609707"/>
            <a:ext cx="10133814" cy="872034"/>
          </a:xfrm>
          <a:prstGeom prst="rect">
            <a:avLst/>
          </a:prstGeom>
          <a:noFill/>
        </p:spPr>
        <p:txBody>
          <a:bodyPr wrap="square" rtlCol="0">
            <a:spAutoFit/>
          </a:bodyPr>
          <a:lstStyle/>
          <a:p>
            <a:pPr>
              <a:lnSpc>
                <a:spcPct val="150000"/>
              </a:lnSpc>
            </a:pPr>
            <a:r>
              <a:rPr lang="en-IN" dirty="0">
                <a:latin typeface="Arial" panose="020B0604020202020204" pitchFamily="34" charset="0"/>
                <a:cs typeface="Arial" panose="020B0604020202020204" pitchFamily="34" charset="0"/>
              </a:rPr>
              <a:t>After reliability test is was found that all its Cronbach’s alpha value is greater than 0.8 and therefore SEM analysis can be adopted.</a:t>
            </a:r>
          </a:p>
        </p:txBody>
      </p:sp>
    </p:spTree>
    <p:extLst>
      <p:ext uri="{BB962C8B-B14F-4D97-AF65-F5344CB8AC3E}">
        <p14:creationId xmlns:p14="http://schemas.microsoft.com/office/powerpoint/2010/main" val="26870134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DB9A3C3-BCFF-4611-9ED3-79C1CAB39884}"/>
              </a:ext>
            </a:extLst>
          </p:cNvPr>
          <p:cNvPicPr>
            <a:picLocks noChangeAspect="1"/>
          </p:cNvPicPr>
          <p:nvPr/>
        </p:nvPicPr>
        <p:blipFill>
          <a:blip r:embed="rId2"/>
          <a:stretch>
            <a:fillRect/>
          </a:stretch>
        </p:blipFill>
        <p:spPr>
          <a:xfrm>
            <a:off x="425864" y="772998"/>
            <a:ext cx="11003465" cy="4477732"/>
          </a:xfrm>
          <a:prstGeom prst="rect">
            <a:avLst/>
          </a:prstGeom>
        </p:spPr>
      </p:pic>
    </p:spTree>
    <p:extLst>
      <p:ext uri="{BB962C8B-B14F-4D97-AF65-F5344CB8AC3E}">
        <p14:creationId xmlns:p14="http://schemas.microsoft.com/office/powerpoint/2010/main" val="30135673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B9C1E9F-23D2-4753-89C9-D503D3CFC094}"/>
              </a:ext>
            </a:extLst>
          </p:cNvPr>
          <p:cNvSpPr txBox="1"/>
          <p:nvPr/>
        </p:nvSpPr>
        <p:spPr>
          <a:xfrm>
            <a:off x="857839" y="650449"/>
            <a:ext cx="9907571" cy="4196020"/>
          </a:xfrm>
          <a:prstGeom prst="rect">
            <a:avLst/>
          </a:prstGeom>
          <a:noFill/>
        </p:spPr>
        <p:txBody>
          <a:bodyPr wrap="square" rtlCol="0">
            <a:spAutoFit/>
          </a:bodyPr>
          <a:lstStyle/>
          <a:p>
            <a:pPr>
              <a:lnSpc>
                <a:spcPct val="150000"/>
              </a:lnSpc>
            </a:pPr>
            <a:r>
              <a:rPr lang="en-IN" dirty="0">
                <a:latin typeface="Arial" panose="020B0604020202020204" pitchFamily="34" charset="0"/>
                <a:cs typeface="Arial" panose="020B0604020202020204" pitchFamily="34" charset="0"/>
              </a:rPr>
              <a:t>Looking at the above estimates we can conclude that:</a:t>
            </a:r>
          </a:p>
          <a:p>
            <a:pPr marL="285750" lvl="0" indent="-285750">
              <a:lnSpc>
                <a:spcPct val="150000"/>
              </a:lnSpc>
              <a:buFont typeface="Wingdings" panose="05000000000000000000" pitchFamily="2" charset="2"/>
              <a:buChar char="Ø"/>
            </a:pPr>
            <a:r>
              <a:rPr lang="en-IN" dirty="0">
                <a:latin typeface="Arial" panose="020B0604020202020204" pitchFamily="34" charset="0"/>
                <a:cs typeface="Arial" panose="020B0604020202020204" pitchFamily="34" charset="0"/>
              </a:rPr>
              <a:t> Unstandardized coefficient of Service quality on Security is 0.940 represents the partial effect of Service quality on Security, holding the other latent variables as constant. The estimated positive sign implies that such effect is positive that Security would increase by 0.940 for every unit increase in service quality and this coefficient value is significant at 5% level.</a:t>
            </a:r>
          </a:p>
          <a:p>
            <a:pPr marL="285750" lvl="0" indent="-285750">
              <a:lnSpc>
                <a:spcPct val="150000"/>
              </a:lnSpc>
              <a:buFont typeface="Wingdings" panose="05000000000000000000" pitchFamily="2" charset="2"/>
              <a:buChar char="Ø"/>
            </a:pPr>
            <a:r>
              <a:rPr lang="en-IN" dirty="0">
                <a:latin typeface="Arial" panose="020B0604020202020204" pitchFamily="34" charset="0"/>
                <a:cs typeface="Arial" panose="020B0604020202020204" pitchFamily="34" charset="0"/>
              </a:rPr>
              <a:t>Unstandardized coefficient of Ease of use on Security is -0.067 represents the partial effect of Ease of use on Security, holding the other latent variables as constant. The estimated negative sign implies that such effect is positive that Security would decrease by 0.067 for every unit increase in Ease of use and this coefficient value is not significant at 5% level.</a:t>
            </a:r>
          </a:p>
        </p:txBody>
      </p:sp>
    </p:spTree>
    <p:extLst>
      <p:ext uri="{BB962C8B-B14F-4D97-AF65-F5344CB8AC3E}">
        <p14:creationId xmlns:p14="http://schemas.microsoft.com/office/powerpoint/2010/main" val="42874768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3A0F5A0-CBF9-4117-BD73-FC4E16E2DEE1}"/>
              </a:ext>
            </a:extLst>
          </p:cNvPr>
          <p:cNvSpPr txBox="1"/>
          <p:nvPr/>
        </p:nvSpPr>
        <p:spPr>
          <a:xfrm>
            <a:off x="1272618" y="622169"/>
            <a:ext cx="9030879" cy="4336330"/>
          </a:xfrm>
          <a:prstGeom prst="rect">
            <a:avLst/>
          </a:prstGeom>
          <a:noFill/>
        </p:spPr>
        <p:txBody>
          <a:bodyPr wrap="square" rtlCol="0">
            <a:spAutoFit/>
          </a:bodyPr>
          <a:lstStyle/>
          <a:p>
            <a:pPr marL="285750" lvl="0" indent="-285750">
              <a:lnSpc>
                <a:spcPct val="150000"/>
              </a:lnSpc>
              <a:buFont typeface="Wingdings" panose="05000000000000000000" pitchFamily="2" charset="2"/>
              <a:buChar char="Ø"/>
            </a:pPr>
            <a:r>
              <a:rPr lang="en-IN" dirty="0">
                <a:latin typeface="Arial" panose="020B0604020202020204" pitchFamily="34" charset="0"/>
                <a:cs typeface="Arial" panose="020B0604020202020204" pitchFamily="34" charset="0"/>
              </a:rPr>
              <a:t>Unstandardized coefficient of Bad service on Security is 0.400 represents the partial effect of bad service on Security, holding the other latent variables as constant. The estimated positive sign implies that such effect is positive that Security would increase by 0.4 for every unit increase in Bad service and this coefficient value is significant at 5% level.</a:t>
            </a:r>
          </a:p>
          <a:p>
            <a:pPr marL="285750" lvl="0" indent="-285750">
              <a:lnSpc>
                <a:spcPct val="150000"/>
              </a:lnSpc>
              <a:buFont typeface="Wingdings" panose="05000000000000000000" pitchFamily="2" charset="2"/>
              <a:buChar char="Ø"/>
            </a:pPr>
            <a:r>
              <a:rPr lang="en-IN" dirty="0">
                <a:latin typeface="Arial" panose="020B0604020202020204" pitchFamily="34" charset="0"/>
                <a:cs typeface="Arial" panose="020B0604020202020204" pitchFamily="34" charset="0"/>
              </a:rPr>
              <a:t>Unstandardized coefficient of Service quality on loyalty is 0.348 represents the partial effect of service quality on loyalty, holding the other latent variables as constant. The estimated positive sign implies that such effect is positive that loyalty would increase by 0.348 for every unit increase in service quality and this coefficient value is significant at 5% level.</a:t>
            </a:r>
          </a:p>
        </p:txBody>
      </p:sp>
    </p:spTree>
    <p:extLst>
      <p:ext uri="{BB962C8B-B14F-4D97-AF65-F5344CB8AC3E}">
        <p14:creationId xmlns:p14="http://schemas.microsoft.com/office/powerpoint/2010/main" val="16635564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1EF5B07-638C-4AB3-953A-D8D97A0A9225}"/>
              </a:ext>
            </a:extLst>
          </p:cNvPr>
          <p:cNvSpPr txBox="1"/>
          <p:nvPr/>
        </p:nvSpPr>
        <p:spPr>
          <a:xfrm>
            <a:off x="1184635" y="288645"/>
            <a:ext cx="9822730" cy="5027017"/>
          </a:xfrm>
          <a:prstGeom prst="rect">
            <a:avLst/>
          </a:prstGeom>
          <a:noFill/>
        </p:spPr>
        <p:txBody>
          <a:bodyPr wrap="square" rtlCol="0">
            <a:spAutoFit/>
          </a:bodyPr>
          <a:lstStyle/>
          <a:p>
            <a:pPr marL="285750" lvl="0" indent="-285750">
              <a:lnSpc>
                <a:spcPct val="150000"/>
              </a:lnSpc>
              <a:buFont typeface="Wingdings" panose="05000000000000000000" pitchFamily="2" charset="2"/>
              <a:buChar char="ü"/>
            </a:pPr>
            <a:r>
              <a:rPr lang="en-IN" dirty="0">
                <a:latin typeface="Arial" panose="020B0604020202020204" pitchFamily="34" charset="0"/>
                <a:cs typeface="Arial" panose="020B0604020202020204" pitchFamily="34" charset="0"/>
              </a:rPr>
              <a:t>Unstandardized coefficient of Security on loyalty is -0.004 represents the partial effect of Security on loyalty, holding the other latent variables as constant. The estimated negative sign implies that such effect negative that loyalty would decrease by 0.004 for every unit increase in Security and this coefficient value is not significant at 5% level.</a:t>
            </a:r>
          </a:p>
          <a:p>
            <a:pPr marL="285750" lvl="0" indent="-285750">
              <a:lnSpc>
                <a:spcPct val="150000"/>
              </a:lnSpc>
              <a:buFont typeface="Wingdings" panose="05000000000000000000" pitchFamily="2" charset="2"/>
              <a:buChar char="ü"/>
            </a:pPr>
            <a:r>
              <a:rPr lang="en-IN" dirty="0">
                <a:latin typeface="Arial" panose="020B0604020202020204" pitchFamily="34" charset="0"/>
                <a:cs typeface="Arial" panose="020B0604020202020204" pitchFamily="34" charset="0"/>
              </a:rPr>
              <a:t>Unstandardized coefficient of Ease of use on loyalty is 0.147 represents the partial effect of ease of use on loyalty, holding the other latent variables as constant. The estimated positive sign implies that such effect is positive that loyalty would increase by 0.147 for every unit increase in ease of use and this coefficient value is significant at 5% level.</a:t>
            </a:r>
          </a:p>
          <a:p>
            <a:pPr marL="285750" lvl="0" indent="-285750">
              <a:lnSpc>
                <a:spcPct val="150000"/>
              </a:lnSpc>
              <a:buFont typeface="Wingdings" panose="05000000000000000000" pitchFamily="2" charset="2"/>
              <a:buChar char="ü"/>
            </a:pPr>
            <a:r>
              <a:rPr lang="en-IN" dirty="0">
                <a:latin typeface="Arial" panose="020B0604020202020204" pitchFamily="34" charset="0"/>
                <a:cs typeface="Arial" panose="020B0604020202020204" pitchFamily="34" charset="0"/>
              </a:rPr>
              <a:t>Unstandardized coefficient of Bad service on loyalty is -0.023 represents the partial effect of bad service on loyalty, holding the other latent variables as constant. The estimated negative sign implies that such effect negative that loyalty would decrease by 0.023 for every unit increase in bad service and this coefficient value is not significant at 5% level.</a:t>
            </a:r>
          </a:p>
        </p:txBody>
      </p:sp>
    </p:spTree>
    <p:extLst>
      <p:ext uri="{BB962C8B-B14F-4D97-AF65-F5344CB8AC3E}">
        <p14:creationId xmlns:p14="http://schemas.microsoft.com/office/powerpoint/2010/main" val="2436237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528CBB4-F8A0-40ED-A3AA-0627B6C205A1}"/>
              </a:ext>
            </a:extLst>
          </p:cNvPr>
          <p:cNvPicPr>
            <a:picLocks noChangeAspect="1"/>
          </p:cNvPicPr>
          <p:nvPr/>
        </p:nvPicPr>
        <p:blipFill>
          <a:blip r:embed="rId2"/>
          <a:stretch>
            <a:fillRect/>
          </a:stretch>
        </p:blipFill>
        <p:spPr>
          <a:xfrm>
            <a:off x="343800" y="1659117"/>
            <a:ext cx="10958457" cy="2571882"/>
          </a:xfrm>
          <a:prstGeom prst="rect">
            <a:avLst/>
          </a:prstGeom>
        </p:spPr>
      </p:pic>
    </p:spTree>
    <p:extLst>
      <p:ext uri="{BB962C8B-B14F-4D97-AF65-F5344CB8AC3E}">
        <p14:creationId xmlns:p14="http://schemas.microsoft.com/office/powerpoint/2010/main" val="40949245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7826E2A-3700-4FD4-89FD-9C5C4F7CBB41}"/>
              </a:ext>
            </a:extLst>
          </p:cNvPr>
          <p:cNvPicPr>
            <a:picLocks noChangeAspect="1"/>
          </p:cNvPicPr>
          <p:nvPr/>
        </p:nvPicPr>
        <p:blipFill>
          <a:blip r:embed="rId2"/>
          <a:stretch>
            <a:fillRect/>
          </a:stretch>
        </p:blipFill>
        <p:spPr>
          <a:xfrm>
            <a:off x="685801" y="379768"/>
            <a:ext cx="10286999" cy="5502117"/>
          </a:xfrm>
          <a:prstGeom prst="rect">
            <a:avLst/>
          </a:prstGeom>
        </p:spPr>
      </p:pic>
    </p:spTree>
    <p:extLst>
      <p:ext uri="{BB962C8B-B14F-4D97-AF65-F5344CB8AC3E}">
        <p14:creationId xmlns:p14="http://schemas.microsoft.com/office/powerpoint/2010/main" val="38023512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EC117BE-ECAB-4DEB-88B2-D5876886E4C8}"/>
              </a:ext>
            </a:extLst>
          </p:cNvPr>
          <p:cNvSpPr txBox="1"/>
          <p:nvPr/>
        </p:nvSpPr>
        <p:spPr>
          <a:xfrm>
            <a:off x="904973" y="339365"/>
            <a:ext cx="10039547" cy="646331"/>
          </a:xfrm>
          <a:prstGeom prst="rect">
            <a:avLst/>
          </a:prstGeom>
          <a:noFill/>
        </p:spPr>
        <p:txBody>
          <a:bodyPr wrap="square" rtlCol="0">
            <a:spAutoFit/>
          </a:bodyPr>
          <a:lstStyle/>
          <a:p>
            <a:r>
              <a:rPr lang="en-IN" dirty="0">
                <a:latin typeface="Arial" panose="020B0604020202020204" pitchFamily="34" charset="0"/>
                <a:cs typeface="Arial" panose="020B0604020202020204" pitchFamily="34" charset="0"/>
              </a:rPr>
              <a:t>From the relationship between dependent and independent latent variables, path analysis, under SEM, was used with the following model:</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25CD54E9-8FE5-4D89-BAB8-2A53FF4D5D56}"/>
                  </a:ext>
                </a:extLst>
              </p:cNvPr>
              <p:cNvSpPr txBox="1"/>
              <p:nvPr/>
            </p:nvSpPr>
            <p:spPr>
              <a:xfrm>
                <a:off x="1687399" y="1253765"/>
                <a:ext cx="5976592" cy="938719"/>
              </a:xfrm>
              <a:prstGeom prst="rect">
                <a:avLst/>
              </a:prstGeom>
              <a:noFill/>
            </p:spPr>
            <p:txBody>
              <a:bodyPr wrap="square" rtlCol="0">
                <a:spAutoFit/>
              </a:bodyPr>
              <a:lstStyle/>
              <a:p>
                <a:r>
                  <a:rPr lang="en-IN" sz="2500" dirty="0"/>
                  <a:t> </a:t>
                </a:r>
                <a14:m>
                  <m:oMath xmlns:m="http://schemas.openxmlformats.org/officeDocument/2006/math">
                    <m:sSub>
                      <m:sSubPr>
                        <m:ctrlPr>
                          <a:rPr lang="en-IN" sz="2500" i="1">
                            <a:latin typeface="Cambria Math" panose="02040503050406030204" pitchFamily="18" charset="0"/>
                          </a:rPr>
                        </m:ctrlPr>
                      </m:sSubPr>
                      <m:e>
                        <m:r>
                          <a:rPr lang="en-IN" sz="2500" b="0" i="0" smtClean="0">
                            <a:latin typeface="Cambria Math" panose="02040503050406030204" pitchFamily="18" charset="0"/>
                          </a:rPr>
                          <m:t>                       </m:t>
                        </m:r>
                        <m:r>
                          <m:rPr>
                            <m:sty m:val="p"/>
                          </m:rPr>
                          <a:rPr lang="en-IN" sz="2500">
                            <a:latin typeface="Cambria Math" panose="02040503050406030204" pitchFamily="18" charset="0"/>
                          </a:rPr>
                          <m:t>η</m:t>
                        </m:r>
                      </m:e>
                      <m:sub>
                        <m:r>
                          <a:rPr lang="en-IN" sz="2500" i="1">
                            <a:latin typeface="Cambria Math" panose="02040503050406030204" pitchFamily="18" charset="0"/>
                          </a:rPr>
                          <m:t>1</m:t>
                        </m:r>
                      </m:sub>
                    </m:sSub>
                    <m:r>
                      <a:rPr lang="en-IN" sz="2500" i="1">
                        <a:latin typeface="Cambria Math" panose="02040503050406030204" pitchFamily="18" charset="0"/>
                      </a:rPr>
                      <m:t>=0.</m:t>
                    </m:r>
                    <m:r>
                      <a:rPr lang="en-IN" sz="2500" b="0" i="1" smtClean="0">
                        <a:latin typeface="Cambria Math" panose="02040503050406030204" pitchFamily="18" charset="0"/>
                      </a:rPr>
                      <m:t>823</m:t>
                    </m:r>
                    <m:sSub>
                      <m:sSubPr>
                        <m:ctrlPr>
                          <a:rPr lang="en-IN" sz="2500" i="1">
                            <a:latin typeface="Cambria Math" panose="02040503050406030204" pitchFamily="18" charset="0"/>
                          </a:rPr>
                        </m:ctrlPr>
                      </m:sSubPr>
                      <m:e>
                        <m:r>
                          <m:rPr>
                            <m:sty m:val="p"/>
                          </m:rPr>
                          <a:rPr lang="en-IN" sz="2500">
                            <a:latin typeface="Cambria Math" panose="02040503050406030204" pitchFamily="18" charset="0"/>
                          </a:rPr>
                          <m:t>ξ</m:t>
                        </m:r>
                        <m:r>
                          <a:rPr lang="en-IN" sz="2500">
                            <a:latin typeface="Cambria Math" panose="02040503050406030204" pitchFamily="18" charset="0"/>
                          </a:rPr>
                          <m:t> </m:t>
                        </m:r>
                      </m:e>
                      <m:sub>
                        <m:r>
                          <a:rPr lang="en-IN" sz="2500" i="1">
                            <a:latin typeface="Cambria Math" panose="02040503050406030204" pitchFamily="18" charset="0"/>
                          </a:rPr>
                          <m:t>1</m:t>
                        </m:r>
                      </m:sub>
                    </m:sSub>
                    <m:r>
                      <a:rPr lang="en-IN" sz="2500" i="1">
                        <a:latin typeface="Cambria Math" panose="02040503050406030204" pitchFamily="18" charset="0"/>
                      </a:rPr>
                      <m:t>+0.</m:t>
                    </m:r>
                    <m:r>
                      <a:rPr lang="en-IN" sz="2500" b="0" i="1" smtClean="0">
                        <a:latin typeface="Cambria Math" panose="02040503050406030204" pitchFamily="18" charset="0"/>
                      </a:rPr>
                      <m:t>399</m:t>
                    </m:r>
                    <m:sSub>
                      <m:sSubPr>
                        <m:ctrlPr>
                          <a:rPr lang="en-IN" sz="2500" i="1">
                            <a:latin typeface="Cambria Math" panose="02040503050406030204" pitchFamily="18" charset="0"/>
                          </a:rPr>
                        </m:ctrlPr>
                      </m:sSubPr>
                      <m:e>
                        <m:r>
                          <m:rPr>
                            <m:sty m:val="p"/>
                          </m:rPr>
                          <a:rPr lang="en-IN" sz="2500">
                            <a:latin typeface="Cambria Math" panose="02040503050406030204" pitchFamily="18" charset="0"/>
                          </a:rPr>
                          <m:t>ξ</m:t>
                        </m:r>
                        <m:r>
                          <a:rPr lang="en-IN" sz="2500">
                            <a:latin typeface="Cambria Math" panose="02040503050406030204" pitchFamily="18" charset="0"/>
                          </a:rPr>
                          <m:t> </m:t>
                        </m:r>
                      </m:e>
                      <m:sub>
                        <m:r>
                          <a:rPr lang="en-IN" sz="2500" i="1">
                            <a:latin typeface="Cambria Math" panose="02040503050406030204" pitchFamily="18" charset="0"/>
                          </a:rPr>
                          <m:t>3</m:t>
                        </m:r>
                      </m:sub>
                    </m:sSub>
                  </m:oMath>
                </a14:m>
                <a:endParaRPr lang="en-IN" sz="2500" i="1" dirty="0"/>
              </a:p>
              <a:p>
                <a:r>
                  <a:rPr lang="en-IN" sz="2800" baseline="-25000" dirty="0"/>
                  <a:t>                                         </a:t>
                </a:r>
                <a14:m>
                  <m:oMath xmlns:m="http://schemas.openxmlformats.org/officeDocument/2006/math">
                    <m:sSub>
                      <m:sSubPr>
                        <m:ctrlPr>
                          <a:rPr lang="en-IN" sz="3000" i="1" baseline="-25000">
                            <a:latin typeface="Cambria Math" panose="02040503050406030204" pitchFamily="18" charset="0"/>
                          </a:rPr>
                        </m:ctrlPr>
                      </m:sSubPr>
                      <m:e>
                        <m:r>
                          <m:rPr>
                            <m:sty m:val="p"/>
                          </m:rPr>
                          <a:rPr lang="en-IN" sz="3000">
                            <a:latin typeface="Cambria Math" panose="02040503050406030204" pitchFamily="18" charset="0"/>
                          </a:rPr>
                          <m:t>η</m:t>
                        </m:r>
                      </m:e>
                      <m:sub>
                        <m:r>
                          <a:rPr lang="en-IN" sz="3000" i="1" baseline="-25000">
                            <a:latin typeface="Cambria Math" panose="02040503050406030204" pitchFamily="18" charset="0"/>
                          </a:rPr>
                          <m:t>2</m:t>
                        </m:r>
                      </m:sub>
                    </m:sSub>
                    <m:r>
                      <a:rPr lang="en-IN" sz="3000" i="1" baseline="-25000">
                        <a:latin typeface="Cambria Math" panose="02040503050406030204" pitchFamily="18" charset="0"/>
                      </a:rPr>
                      <m:t>=0.3</m:t>
                    </m:r>
                    <m:r>
                      <a:rPr lang="en-IN" sz="3000" b="0" i="1" baseline="-25000" smtClean="0">
                        <a:latin typeface="Cambria Math" panose="02040503050406030204" pitchFamily="18" charset="0"/>
                      </a:rPr>
                      <m:t>30</m:t>
                    </m:r>
                    <m:sSub>
                      <m:sSubPr>
                        <m:ctrlPr>
                          <a:rPr lang="en-IN" sz="3000" i="1" baseline="-25000">
                            <a:latin typeface="Cambria Math" panose="02040503050406030204" pitchFamily="18" charset="0"/>
                          </a:rPr>
                        </m:ctrlPr>
                      </m:sSubPr>
                      <m:e>
                        <m:r>
                          <m:rPr>
                            <m:sty m:val="p"/>
                          </m:rPr>
                          <a:rPr lang="en-IN" sz="3000">
                            <a:latin typeface="Cambria Math" panose="02040503050406030204" pitchFamily="18" charset="0"/>
                          </a:rPr>
                          <m:t>ξ</m:t>
                        </m:r>
                        <m:r>
                          <a:rPr lang="en-IN" sz="3000">
                            <a:latin typeface="Cambria Math" panose="02040503050406030204" pitchFamily="18" charset="0"/>
                          </a:rPr>
                          <m:t> </m:t>
                        </m:r>
                      </m:e>
                      <m:sub>
                        <m:r>
                          <a:rPr lang="en-IN" sz="3000" i="1" baseline="-25000">
                            <a:latin typeface="Cambria Math" panose="02040503050406030204" pitchFamily="18" charset="0"/>
                          </a:rPr>
                          <m:t>1</m:t>
                        </m:r>
                      </m:sub>
                    </m:sSub>
                    <m:r>
                      <a:rPr lang="en-IN" sz="3000" i="1" baseline="-25000">
                        <a:latin typeface="Cambria Math" panose="02040503050406030204" pitchFamily="18" charset="0"/>
                      </a:rPr>
                      <m:t>+0.14</m:t>
                    </m:r>
                    <m:r>
                      <a:rPr lang="en-IN" sz="3000" b="0" i="1" baseline="-25000" smtClean="0">
                        <a:latin typeface="Cambria Math" panose="02040503050406030204" pitchFamily="18" charset="0"/>
                      </a:rPr>
                      <m:t>4</m:t>
                    </m:r>
                    <m:sSub>
                      <m:sSubPr>
                        <m:ctrlPr>
                          <a:rPr lang="en-IN" sz="3000" i="1" baseline="-25000">
                            <a:latin typeface="Cambria Math" panose="02040503050406030204" pitchFamily="18" charset="0"/>
                          </a:rPr>
                        </m:ctrlPr>
                      </m:sSubPr>
                      <m:e>
                        <m:r>
                          <m:rPr>
                            <m:sty m:val="p"/>
                          </m:rPr>
                          <a:rPr lang="en-IN" sz="3000">
                            <a:latin typeface="Cambria Math" panose="02040503050406030204" pitchFamily="18" charset="0"/>
                          </a:rPr>
                          <m:t>ξ</m:t>
                        </m:r>
                        <m:r>
                          <a:rPr lang="en-IN" sz="3000">
                            <a:latin typeface="Cambria Math" panose="02040503050406030204" pitchFamily="18" charset="0"/>
                          </a:rPr>
                          <m:t> </m:t>
                        </m:r>
                      </m:e>
                      <m:sub>
                        <m:r>
                          <a:rPr lang="en-IN" sz="3000" i="1" baseline="-25000">
                            <a:latin typeface="Cambria Math" panose="02040503050406030204" pitchFamily="18" charset="0"/>
                          </a:rPr>
                          <m:t>2</m:t>
                        </m:r>
                      </m:sub>
                    </m:sSub>
                  </m:oMath>
                </a14:m>
                <a:endParaRPr lang="en-IN" sz="3000" dirty="0"/>
              </a:p>
            </p:txBody>
          </p:sp>
        </mc:Choice>
        <mc:Fallback xmlns="">
          <p:sp>
            <p:nvSpPr>
              <p:cNvPr id="3" name="TextBox 2">
                <a:extLst>
                  <a:ext uri="{FF2B5EF4-FFF2-40B4-BE49-F238E27FC236}">
                    <a16:creationId xmlns:a16="http://schemas.microsoft.com/office/drawing/2014/main" id="{25CD54E9-8FE5-4D89-BAB8-2A53FF4D5D56}"/>
                  </a:ext>
                </a:extLst>
              </p:cNvPr>
              <p:cNvSpPr txBox="1">
                <a:spLocks noRot="1" noChangeAspect="1" noMove="1" noResize="1" noEditPoints="1" noAdjustHandles="1" noChangeArrowheads="1" noChangeShapeType="1" noTextEdit="1"/>
              </p:cNvSpPr>
              <p:nvPr/>
            </p:nvSpPr>
            <p:spPr>
              <a:xfrm>
                <a:off x="1687399" y="1253765"/>
                <a:ext cx="5976592" cy="938719"/>
              </a:xfrm>
              <a:prstGeom prst="rect">
                <a:avLst/>
              </a:prstGeom>
              <a:blipFill>
                <a:blip r:embed="rId2"/>
                <a:stretch>
                  <a:fillRect b="-13636"/>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7B7F9FDE-64AE-4A05-8B29-5AA9F74277D9}"/>
                  </a:ext>
                </a:extLst>
              </p:cNvPr>
              <p:cNvSpPr txBox="1"/>
              <p:nvPr/>
            </p:nvSpPr>
            <p:spPr>
              <a:xfrm>
                <a:off x="1905817" y="2374106"/>
                <a:ext cx="7729980" cy="2534027"/>
              </a:xfrm>
              <a:prstGeom prst="rect">
                <a:avLst/>
              </a:prstGeom>
              <a:noFill/>
            </p:spPr>
            <p:txBody>
              <a:bodyPr wrap="square" rtlCol="0">
                <a:spAutoFit/>
              </a:bodyPr>
              <a:lstStyle/>
              <a:p>
                <a:pPr>
                  <a:lnSpc>
                    <a:spcPct val="150000"/>
                  </a:lnSpc>
                </a:pPr>
                <a:r>
                  <a:rPr lang="en-IN" dirty="0">
                    <a:latin typeface="Arial" panose="020B0604020202020204" pitchFamily="34" charset="0"/>
                    <a:cs typeface="Arial" panose="020B0604020202020204" pitchFamily="34" charset="0"/>
                  </a:rPr>
                  <a:t>Where,</a:t>
                </a:r>
              </a:p>
              <a:p>
                <a:pPr>
                  <a:lnSpc>
                    <a:spcPct val="150000"/>
                  </a:lnSpc>
                </a:pPr>
                <a:r>
                  <a:rPr lang="en-IN" dirty="0">
                    <a:latin typeface="Arial" panose="020B0604020202020204" pitchFamily="34" charset="0"/>
                    <a:cs typeface="Arial" panose="020B0604020202020204" pitchFamily="34" charset="0"/>
                  </a:rPr>
                  <a:t>	</a:t>
                </a:r>
                <a14:m>
                  <m:oMath xmlns:m="http://schemas.openxmlformats.org/officeDocument/2006/math">
                    <m:sSub>
                      <m:sSubPr>
                        <m:ctrlPr>
                          <a:rPr lang="en-IN" i="1">
                            <a:latin typeface="Cambria Math" panose="02040503050406030204" pitchFamily="18" charset="0"/>
                          </a:rPr>
                        </m:ctrlPr>
                      </m:sSubPr>
                      <m:e>
                        <m:r>
                          <m:rPr>
                            <m:sty m:val="p"/>
                          </m:rPr>
                          <a:rPr lang="en-IN">
                            <a:latin typeface="Cambria Math" panose="02040503050406030204" pitchFamily="18" charset="0"/>
                          </a:rPr>
                          <m:t>η</m:t>
                        </m:r>
                      </m:e>
                      <m:sub>
                        <m:r>
                          <a:rPr lang="en-IN" i="1">
                            <a:latin typeface="Cambria Math" panose="02040503050406030204" pitchFamily="18" charset="0"/>
                          </a:rPr>
                          <m:t>1</m:t>
                        </m:r>
                      </m:sub>
                    </m:sSub>
                  </m:oMath>
                </a14:m>
                <a:r>
                  <a:rPr lang="en-IN" dirty="0">
                    <a:latin typeface="Arial" panose="020B0604020202020204" pitchFamily="34" charset="0"/>
                    <a:cs typeface="Arial" panose="020B0604020202020204" pitchFamily="34" charset="0"/>
                  </a:rPr>
                  <a:t>=Security</a:t>
                </a:r>
              </a:p>
              <a:p>
                <a:pPr>
                  <a:lnSpc>
                    <a:spcPct val="150000"/>
                  </a:lnSpc>
                </a:pPr>
                <a:r>
                  <a:rPr lang="en-IN" dirty="0">
                    <a:latin typeface="Arial" panose="020B0604020202020204" pitchFamily="34" charset="0"/>
                    <a:cs typeface="Arial" panose="020B0604020202020204" pitchFamily="34" charset="0"/>
                  </a:rPr>
                  <a:t>	</a:t>
                </a:r>
                <a14:m>
                  <m:oMath xmlns:m="http://schemas.openxmlformats.org/officeDocument/2006/math">
                    <m:sSub>
                      <m:sSubPr>
                        <m:ctrlPr>
                          <a:rPr lang="en-IN" i="1">
                            <a:latin typeface="Cambria Math" panose="02040503050406030204" pitchFamily="18" charset="0"/>
                          </a:rPr>
                        </m:ctrlPr>
                      </m:sSubPr>
                      <m:e>
                        <m:r>
                          <m:rPr>
                            <m:sty m:val="p"/>
                          </m:rPr>
                          <a:rPr lang="en-IN">
                            <a:latin typeface="Cambria Math" panose="02040503050406030204" pitchFamily="18" charset="0"/>
                          </a:rPr>
                          <m:t>ξ</m:t>
                        </m:r>
                        <m:r>
                          <a:rPr lang="en-IN">
                            <a:latin typeface="Cambria Math" panose="02040503050406030204" pitchFamily="18" charset="0"/>
                          </a:rPr>
                          <m:t> </m:t>
                        </m:r>
                      </m:e>
                      <m:sub>
                        <m:r>
                          <a:rPr lang="en-IN" i="1">
                            <a:latin typeface="Cambria Math" panose="02040503050406030204" pitchFamily="18" charset="0"/>
                          </a:rPr>
                          <m:t>1</m:t>
                        </m:r>
                      </m:sub>
                    </m:sSub>
                  </m:oMath>
                </a14:m>
                <a:r>
                  <a:rPr lang="en-IN" dirty="0">
                    <a:latin typeface="Arial" panose="020B0604020202020204" pitchFamily="34" charset="0"/>
                    <a:cs typeface="Arial" panose="020B0604020202020204" pitchFamily="34" charset="0"/>
                  </a:rPr>
                  <a:t>=Service quality</a:t>
                </a:r>
              </a:p>
              <a:p>
                <a:pPr>
                  <a:lnSpc>
                    <a:spcPct val="150000"/>
                  </a:lnSpc>
                </a:pPr>
                <a:r>
                  <a:rPr lang="en-IN" dirty="0">
                    <a:latin typeface="Arial" panose="020B0604020202020204" pitchFamily="34" charset="0"/>
                    <a:cs typeface="Arial" panose="020B0604020202020204" pitchFamily="34" charset="0"/>
                  </a:rPr>
                  <a:t>	</a:t>
                </a:r>
                <a14:m>
                  <m:oMath xmlns:m="http://schemas.openxmlformats.org/officeDocument/2006/math">
                    <m:sSub>
                      <m:sSubPr>
                        <m:ctrlPr>
                          <a:rPr lang="en-IN" i="1">
                            <a:latin typeface="Cambria Math" panose="02040503050406030204" pitchFamily="18" charset="0"/>
                          </a:rPr>
                        </m:ctrlPr>
                      </m:sSubPr>
                      <m:e>
                        <m:r>
                          <m:rPr>
                            <m:sty m:val="p"/>
                          </m:rPr>
                          <a:rPr lang="en-IN">
                            <a:latin typeface="Cambria Math" panose="02040503050406030204" pitchFamily="18" charset="0"/>
                          </a:rPr>
                          <m:t>ξ</m:t>
                        </m:r>
                        <m:r>
                          <a:rPr lang="en-IN">
                            <a:latin typeface="Cambria Math" panose="02040503050406030204" pitchFamily="18" charset="0"/>
                          </a:rPr>
                          <m:t> </m:t>
                        </m:r>
                      </m:e>
                      <m:sub>
                        <m:r>
                          <a:rPr lang="en-IN" i="1">
                            <a:latin typeface="Cambria Math" panose="02040503050406030204" pitchFamily="18" charset="0"/>
                          </a:rPr>
                          <m:t>2</m:t>
                        </m:r>
                      </m:sub>
                    </m:sSub>
                  </m:oMath>
                </a14:m>
                <a:r>
                  <a:rPr lang="en-IN" dirty="0">
                    <a:latin typeface="Arial" panose="020B0604020202020204" pitchFamily="34" charset="0"/>
                    <a:cs typeface="Arial" panose="020B0604020202020204" pitchFamily="34" charset="0"/>
                  </a:rPr>
                  <a:t>=Ease of use</a:t>
                </a:r>
              </a:p>
              <a:p>
                <a:pPr>
                  <a:lnSpc>
                    <a:spcPct val="150000"/>
                  </a:lnSpc>
                </a:pPr>
                <a:r>
                  <a:rPr lang="en-IN" dirty="0">
                    <a:latin typeface="Arial" panose="020B0604020202020204" pitchFamily="34" charset="0"/>
                    <a:cs typeface="Arial" panose="020B0604020202020204" pitchFamily="34" charset="0"/>
                  </a:rPr>
                  <a:t>	</a:t>
                </a:r>
                <a14:m>
                  <m:oMath xmlns:m="http://schemas.openxmlformats.org/officeDocument/2006/math">
                    <m:sSub>
                      <m:sSubPr>
                        <m:ctrlPr>
                          <a:rPr lang="en-IN" i="1">
                            <a:latin typeface="Cambria Math" panose="02040503050406030204" pitchFamily="18" charset="0"/>
                          </a:rPr>
                        </m:ctrlPr>
                      </m:sSubPr>
                      <m:e>
                        <m:r>
                          <m:rPr>
                            <m:sty m:val="p"/>
                          </m:rPr>
                          <a:rPr lang="en-IN">
                            <a:latin typeface="Cambria Math" panose="02040503050406030204" pitchFamily="18" charset="0"/>
                          </a:rPr>
                          <m:t>ξ</m:t>
                        </m:r>
                        <m:r>
                          <a:rPr lang="en-IN">
                            <a:latin typeface="Cambria Math" panose="02040503050406030204" pitchFamily="18" charset="0"/>
                          </a:rPr>
                          <m:t> </m:t>
                        </m:r>
                      </m:e>
                      <m:sub>
                        <m:r>
                          <a:rPr lang="en-IN" i="1">
                            <a:latin typeface="Cambria Math" panose="02040503050406030204" pitchFamily="18" charset="0"/>
                          </a:rPr>
                          <m:t>3</m:t>
                        </m:r>
                      </m:sub>
                    </m:sSub>
                  </m:oMath>
                </a14:m>
                <a:r>
                  <a:rPr lang="en-IN" dirty="0">
                    <a:latin typeface="Arial" panose="020B0604020202020204" pitchFamily="34" charset="0"/>
                    <a:cs typeface="Arial" panose="020B0604020202020204" pitchFamily="34" charset="0"/>
                  </a:rPr>
                  <a:t>=Bad service	</a:t>
                </a:r>
              </a:p>
              <a:p>
                <a:pPr>
                  <a:lnSpc>
                    <a:spcPct val="150000"/>
                  </a:lnSpc>
                </a:pPr>
                <a:r>
                  <a:rPr lang="en-IN" dirty="0">
                    <a:latin typeface="Arial" panose="020B0604020202020204" pitchFamily="34" charset="0"/>
                    <a:cs typeface="Arial" panose="020B0604020202020204" pitchFamily="34" charset="0"/>
                  </a:rPr>
                  <a:t>	</a:t>
                </a:r>
                <a14:m>
                  <m:oMath xmlns:m="http://schemas.openxmlformats.org/officeDocument/2006/math">
                    <m:sSub>
                      <m:sSubPr>
                        <m:ctrlPr>
                          <a:rPr lang="en-IN" i="1" baseline="-25000">
                            <a:latin typeface="Cambria Math" panose="02040503050406030204" pitchFamily="18" charset="0"/>
                          </a:rPr>
                        </m:ctrlPr>
                      </m:sSubPr>
                      <m:e>
                        <m:r>
                          <m:rPr>
                            <m:sty m:val="p"/>
                          </m:rPr>
                          <a:rPr lang="en-IN">
                            <a:latin typeface="Cambria Math" panose="02040503050406030204" pitchFamily="18" charset="0"/>
                          </a:rPr>
                          <m:t>η</m:t>
                        </m:r>
                      </m:e>
                      <m:sub>
                        <m:r>
                          <a:rPr lang="en-IN" i="1" baseline="-25000">
                            <a:latin typeface="Cambria Math" panose="02040503050406030204" pitchFamily="18" charset="0"/>
                          </a:rPr>
                          <m:t>2</m:t>
                        </m:r>
                      </m:sub>
                    </m:sSub>
                  </m:oMath>
                </a14:m>
                <a:r>
                  <a:rPr lang="en-IN" baseline="-25000"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Customer loyalty</a:t>
                </a:r>
              </a:p>
            </p:txBody>
          </p:sp>
        </mc:Choice>
        <mc:Fallback xmlns="">
          <p:sp>
            <p:nvSpPr>
              <p:cNvPr id="4" name="TextBox 3">
                <a:extLst>
                  <a:ext uri="{FF2B5EF4-FFF2-40B4-BE49-F238E27FC236}">
                    <a16:creationId xmlns:a16="http://schemas.microsoft.com/office/drawing/2014/main" id="{7B7F9FDE-64AE-4A05-8B29-5AA9F74277D9}"/>
                  </a:ext>
                </a:extLst>
              </p:cNvPr>
              <p:cNvSpPr txBox="1">
                <a:spLocks noRot="1" noChangeAspect="1" noMove="1" noResize="1" noEditPoints="1" noAdjustHandles="1" noChangeArrowheads="1" noChangeShapeType="1" noTextEdit="1"/>
              </p:cNvSpPr>
              <p:nvPr/>
            </p:nvSpPr>
            <p:spPr>
              <a:xfrm>
                <a:off x="1905817" y="2374106"/>
                <a:ext cx="7729980" cy="2534027"/>
              </a:xfrm>
              <a:prstGeom prst="rect">
                <a:avLst/>
              </a:prstGeom>
              <a:blipFill>
                <a:blip r:embed="rId3"/>
                <a:stretch>
                  <a:fillRect l="-710" b="-2885"/>
                </a:stretch>
              </a:blipFill>
            </p:spPr>
            <p:txBody>
              <a:bodyPr/>
              <a:lstStyle/>
              <a:p>
                <a:r>
                  <a:rPr lang="en-IN">
                    <a:noFill/>
                  </a:rPr>
                  <a:t> </a:t>
                </a:r>
              </a:p>
            </p:txBody>
          </p:sp>
        </mc:Fallback>
      </mc:AlternateContent>
    </p:spTree>
    <p:extLst>
      <p:ext uri="{BB962C8B-B14F-4D97-AF65-F5344CB8AC3E}">
        <p14:creationId xmlns:p14="http://schemas.microsoft.com/office/powerpoint/2010/main" val="30997104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AD73F5E-AF18-4DE9-AF7D-9506B4B01909}"/>
              </a:ext>
            </a:extLst>
          </p:cNvPr>
          <p:cNvSpPr txBox="1"/>
          <p:nvPr/>
        </p:nvSpPr>
        <p:spPr>
          <a:xfrm>
            <a:off x="1739348" y="397565"/>
            <a:ext cx="6520069" cy="477054"/>
          </a:xfrm>
          <a:prstGeom prst="rect">
            <a:avLst/>
          </a:prstGeom>
          <a:noFill/>
        </p:spPr>
        <p:txBody>
          <a:bodyPr wrap="square" rtlCol="0">
            <a:spAutoFit/>
          </a:bodyPr>
          <a:lstStyle/>
          <a:p>
            <a:r>
              <a:rPr lang="en-IN" sz="2500" b="1" dirty="0">
                <a:latin typeface="Arial" panose="020B0604020202020204" pitchFamily="34" charset="0"/>
                <a:cs typeface="Arial" panose="020B0604020202020204" pitchFamily="34" charset="0"/>
              </a:rPr>
              <a:t>INDICATORS OF MODEL FIT</a:t>
            </a:r>
            <a:endParaRPr lang="en-IN" sz="2500"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390A3B9D-756C-4332-A9EF-1A0629AAE255}"/>
              </a:ext>
            </a:extLst>
          </p:cNvPr>
          <p:cNvSpPr txBox="1"/>
          <p:nvPr/>
        </p:nvSpPr>
        <p:spPr>
          <a:xfrm>
            <a:off x="993913" y="874595"/>
            <a:ext cx="8348869" cy="5027017"/>
          </a:xfrm>
          <a:prstGeom prst="rect">
            <a:avLst/>
          </a:prstGeom>
          <a:noFill/>
        </p:spPr>
        <p:txBody>
          <a:bodyPr wrap="square" rtlCol="0">
            <a:spAutoFit/>
          </a:bodyPr>
          <a:lstStyle/>
          <a:p>
            <a:pPr>
              <a:lnSpc>
                <a:spcPct val="150000"/>
              </a:lnSpc>
            </a:pPr>
            <a:r>
              <a:rPr lang="en-IN" dirty="0">
                <a:latin typeface="Arial" panose="020B0604020202020204" pitchFamily="34" charset="0"/>
                <a:cs typeface="Arial" panose="020B0604020202020204" pitchFamily="34" charset="0"/>
              </a:rPr>
              <a:t>Structural equation modelling evaluates whether the data fit a theoretical model. </a:t>
            </a:r>
          </a:p>
          <a:p>
            <a:pPr>
              <a:lnSpc>
                <a:spcPct val="150000"/>
              </a:lnSpc>
            </a:pPr>
            <a:r>
              <a:rPr lang="en-IN" dirty="0">
                <a:latin typeface="Arial" panose="020B0604020202020204" pitchFamily="34" charset="0"/>
                <a:cs typeface="Arial" panose="020B0604020202020204" pitchFamily="34" charset="0"/>
              </a:rPr>
              <a:t>the purpose of testing the model is to fit null hypothesis and alternative hypothesis are</a:t>
            </a:r>
          </a:p>
          <a:p>
            <a:pPr>
              <a:lnSpc>
                <a:spcPct val="150000"/>
              </a:lnSpc>
            </a:pPr>
            <a:r>
              <a:rPr lang="en-IN" dirty="0">
                <a:latin typeface="Arial" panose="020B0604020202020204" pitchFamily="34" charset="0"/>
                <a:cs typeface="Arial" panose="020B0604020202020204" pitchFamily="34" charset="0"/>
              </a:rPr>
              <a:t>H</a:t>
            </a:r>
            <a:r>
              <a:rPr lang="en-IN" baseline="-25000" dirty="0">
                <a:latin typeface="Arial" panose="020B0604020202020204" pitchFamily="34" charset="0"/>
                <a:cs typeface="Arial" panose="020B0604020202020204" pitchFamily="34" charset="0"/>
              </a:rPr>
              <a:t>O</a:t>
            </a:r>
            <a:r>
              <a:rPr lang="en-IN" dirty="0">
                <a:latin typeface="Arial" panose="020B0604020202020204" pitchFamily="34" charset="0"/>
                <a:cs typeface="Arial" panose="020B0604020202020204" pitchFamily="34" charset="0"/>
              </a:rPr>
              <a:t>: The hypothesized model has a good fit.</a:t>
            </a:r>
          </a:p>
          <a:p>
            <a:pPr>
              <a:lnSpc>
                <a:spcPct val="150000"/>
              </a:lnSpc>
            </a:pPr>
            <a:r>
              <a:rPr lang="en-IN" dirty="0">
                <a:latin typeface="Arial" panose="020B0604020202020204" pitchFamily="34" charset="0"/>
                <a:cs typeface="Arial" panose="020B0604020202020204" pitchFamily="34" charset="0"/>
              </a:rPr>
              <a:t>H</a:t>
            </a:r>
            <a:r>
              <a:rPr lang="en-IN" baseline="-25000" dirty="0">
                <a:latin typeface="Arial" panose="020B0604020202020204" pitchFamily="34" charset="0"/>
                <a:cs typeface="Arial" panose="020B0604020202020204" pitchFamily="34" charset="0"/>
              </a:rPr>
              <a:t>1</a:t>
            </a:r>
            <a:r>
              <a:rPr lang="en-IN" dirty="0">
                <a:latin typeface="Arial" panose="020B0604020202020204" pitchFamily="34" charset="0"/>
                <a:cs typeface="Arial" panose="020B0604020202020204" pitchFamily="34" charset="0"/>
              </a:rPr>
              <a:t>: The hypothesized model does not have a good fit.</a:t>
            </a:r>
          </a:p>
          <a:p>
            <a:pPr>
              <a:lnSpc>
                <a:spcPct val="150000"/>
              </a:lnSpc>
            </a:pPr>
            <a:endParaRPr lang="en-IN" dirty="0">
              <a:latin typeface="Arial" panose="020B0604020202020204" pitchFamily="34" charset="0"/>
              <a:cs typeface="Arial" panose="020B0604020202020204" pitchFamily="34" charset="0"/>
            </a:endParaRPr>
          </a:p>
          <a:p>
            <a:pPr>
              <a:lnSpc>
                <a:spcPct val="150000"/>
              </a:lnSpc>
            </a:pPr>
            <a:r>
              <a:rPr lang="en-IN" dirty="0">
                <a:latin typeface="Arial" panose="020B0604020202020204" pitchFamily="34" charset="0"/>
                <a:cs typeface="Arial" panose="020B0604020202020204" pitchFamily="34" charset="0"/>
              </a:rPr>
              <a:t>The criteria for an acceptable model are as follows: RMSEA of 0.08 or lower: CFI of 0.90 or higher and NFI of 0.90 or higher. The fit between the data and the proposed measurement model can be tested with a chi-square goodness-to-fit (GFI) test where the probability is greater than or equal to 0.9 indicates a good fit (Hu and </a:t>
            </a:r>
            <a:r>
              <a:rPr lang="en-IN" dirty="0" err="1">
                <a:latin typeface="Arial" panose="020B0604020202020204" pitchFamily="34" charset="0"/>
                <a:cs typeface="Arial" panose="020B0604020202020204" pitchFamily="34" charset="0"/>
              </a:rPr>
              <a:t>Bentler</a:t>
            </a:r>
            <a:r>
              <a:rPr lang="en-IN" dirty="0">
                <a:latin typeface="Arial" panose="020B0604020202020204" pitchFamily="34" charset="0"/>
                <a:cs typeface="Arial" panose="020B0604020202020204" pitchFamily="34" charset="0"/>
              </a:rPr>
              <a:t> , 1999). </a:t>
            </a:r>
          </a:p>
          <a:p>
            <a:pPr>
              <a:lnSpc>
                <a:spcPct val="150000"/>
              </a:lnSpc>
            </a:pP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358362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3" name="Table 2">
                <a:extLst>
                  <a:ext uri="{FF2B5EF4-FFF2-40B4-BE49-F238E27FC236}">
                    <a16:creationId xmlns:a16="http://schemas.microsoft.com/office/drawing/2014/main" id="{60F60413-2236-4034-9D15-572A015B1204}"/>
                  </a:ext>
                </a:extLst>
              </p:cNvPr>
              <p:cNvGraphicFramePr>
                <a:graphicFrameLocks noGrp="1"/>
              </p:cNvGraphicFramePr>
              <p:nvPr>
                <p:extLst>
                  <p:ext uri="{D42A27DB-BD31-4B8C-83A1-F6EECF244321}">
                    <p14:modId xmlns:p14="http://schemas.microsoft.com/office/powerpoint/2010/main" val="2827117763"/>
                  </p:ext>
                </p:extLst>
              </p:nvPr>
            </p:nvGraphicFramePr>
            <p:xfrm>
              <a:off x="793927" y="142024"/>
              <a:ext cx="9888692" cy="6064810"/>
            </p:xfrm>
            <a:graphic>
              <a:graphicData uri="http://schemas.openxmlformats.org/drawingml/2006/table">
                <a:tbl>
                  <a:tblPr firstRow="1" firstCol="1" bandRow="1">
                    <a:tableStyleId>{5C22544A-7EE6-4342-B048-85BDC9FD1C3A}</a:tableStyleId>
                  </a:tblPr>
                  <a:tblGrid>
                    <a:gridCol w="3295865">
                      <a:extLst>
                        <a:ext uri="{9D8B030D-6E8A-4147-A177-3AD203B41FA5}">
                          <a16:colId xmlns:a16="http://schemas.microsoft.com/office/drawing/2014/main" val="3078661628"/>
                        </a:ext>
                      </a:extLst>
                    </a:gridCol>
                    <a:gridCol w="3295865">
                      <a:extLst>
                        <a:ext uri="{9D8B030D-6E8A-4147-A177-3AD203B41FA5}">
                          <a16:colId xmlns:a16="http://schemas.microsoft.com/office/drawing/2014/main" val="1499723308"/>
                        </a:ext>
                      </a:extLst>
                    </a:gridCol>
                    <a:gridCol w="3296962">
                      <a:extLst>
                        <a:ext uri="{9D8B030D-6E8A-4147-A177-3AD203B41FA5}">
                          <a16:colId xmlns:a16="http://schemas.microsoft.com/office/drawing/2014/main" val="3759510002"/>
                        </a:ext>
                      </a:extLst>
                    </a:gridCol>
                  </a:tblGrid>
                  <a:tr h="284221">
                    <a:tc>
                      <a:txBody>
                        <a:bodyPr/>
                        <a:lstStyle/>
                        <a:p>
                          <a:pPr algn="ctr">
                            <a:lnSpc>
                              <a:spcPct val="115000"/>
                            </a:lnSpc>
                            <a:spcAft>
                              <a:spcPts val="0"/>
                            </a:spcAft>
                          </a:pPr>
                          <a:r>
                            <a:rPr lang="en-IN" sz="1200" dirty="0">
                              <a:effectLst/>
                              <a:latin typeface="Arial" panose="020B0604020202020204" pitchFamily="34" charset="0"/>
                              <a:cs typeface="Arial" panose="020B0604020202020204" pitchFamily="34" charset="0"/>
                            </a:rPr>
                            <a:t>Fit indices</a:t>
                          </a:r>
                          <a:endParaRPr lang="en-IN" sz="1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0"/>
                            </a:spcAft>
                          </a:pPr>
                          <a:r>
                            <a:rPr lang="en-IN" sz="1200">
                              <a:effectLst/>
                              <a:latin typeface="Arial" panose="020B0604020202020204" pitchFamily="34" charset="0"/>
                              <a:cs typeface="Arial" panose="020B0604020202020204" pitchFamily="34" charset="0"/>
                            </a:rPr>
                            <a:t>Results</a:t>
                          </a:r>
                          <a:endParaRPr lang="en-IN" sz="14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0"/>
                            </a:spcAft>
                          </a:pPr>
                          <a:r>
                            <a:rPr lang="en-IN" sz="1200">
                              <a:effectLst/>
                              <a:latin typeface="Arial" panose="020B0604020202020204" pitchFamily="34" charset="0"/>
                              <a:cs typeface="Arial" panose="020B0604020202020204" pitchFamily="34" charset="0"/>
                            </a:rPr>
                            <a:t>Suggested values</a:t>
                          </a:r>
                          <a:endParaRPr lang="en-IN" sz="14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369836794"/>
                      </a:ext>
                    </a:extLst>
                  </a:tr>
                  <a:tr h="375541">
                    <a:tc>
                      <a:txBody>
                        <a:bodyPr/>
                        <a:lstStyle/>
                        <a:p>
                          <a:pPr algn="ctr">
                            <a:lnSpc>
                              <a:spcPct val="115000"/>
                            </a:lnSpc>
                            <a:spcAft>
                              <a:spcPts val="0"/>
                            </a:spcAft>
                          </a:pPr>
                          <a:r>
                            <a:rPr lang="en-IN" sz="1200" dirty="0">
                              <a:effectLst/>
                              <a:latin typeface="Arial" panose="020B0604020202020204" pitchFamily="34" charset="0"/>
                              <a:cs typeface="Arial" panose="020B0604020202020204" pitchFamily="34" charset="0"/>
                            </a:rPr>
                            <a:t>Chi-square(p-value)</a:t>
                          </a:r>
                          <a:endParaRPr lang="en-IN" sz="1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0"/>
                            </a:spcAft>
                          </a:pPr>
                          <a:r>
                            <a:rPr lang="en-IN" sz="1200">
                              <a:effectLst/>
                              <a:latin typeface="Arial" panose="020B0604020202020204" pitchFamily="34" charset="0"/>
                              <a:cs typeface="Arial" panose="020B0604020202020204" pitchFamily="34" charset="0"/>
                            </a:rPr>
                            <a:t>0.017</a:t>
                          </a:r>
                          <a:endParaRPr lang="en-IN" sz="14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0"/>
                            </a:spcAft>
                          </a:pPr>
                          <a:r>
                            <a:rPr lang="en-IN" sz="1200">
                              <a:effectLst/>
                              <a:latin typeface="Arial" panose="020B0604020202020204" pitchFamily="34" charset="0"/>
                              <a:cs typeface="Arial" panose="020B0604020202020204" pitchFamily="34" charset="0"/>
                            </a:rPr>
                            <a:t>p-value &gt;0.05</a:t>
                          </a:r>
                          <a:endParaRPr lang="en-IN" sz="14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162599951"/>
                      </a:ext>
                    </a:extLst>
                  </a:tr>
                  <a:tr h="746503">
                    <a:tc>
                      <a:txBody>
                        <a:bodyPr/>
                        <a:lstStyle/>
                        <a:p>
                          <a:pPr algn="ctr">
                            <a:lnSpc>
                              <a:spcPct val="115000"/>
                            </a:lnSpc>
                            <a:spcAft>
                              <a:spcPts val="0"/>
                            </a:spcAft>
                          </a:pPr>
                          <a:r>
                            <a:rPr lang="en-IN" sz="1200" dirty="0">
                              <a:effectLst/>
                              <a:latin typeface="Arial" panose="020B0604020202020204" pitchFamily="34" charset="0"/>
                              <a:cs typeface="Arial" panose="020B0604020202020204" pitchFamily="34" charset="0"/>
                            </a:rPr>
                            <a:t>Chi-square/degree of freedom(</a:t>
                          </a:r>
                          <a14:m>
                            <m:oMath xmlns:m="http://schemas.openxmlformats.org/officeDocument/2006/math">
                              <m:sSup>
                                <m:sSupPr>
                                  <m:ctrlPr>
                                    <a:rPr lang="en-IN" sz="1200" i="1">
                                      <a:effectLst/>
                                      <a:latin typeface="Cambria Math" panose="02040503050406030204" pitchFamily="18" charset="0"/>
                                    </a:rPr>
                                  </m:ctrlPr>
                                </m:sSupPr>
                                <m:e>
                                  <m:r>
                                    <a:rPr lang="en-IN" sz="1200">
                                      <a:effectLst/>
                                      <a:latin typeface="Cambria Math" panose="02040503050406030204" pitchFamily="18" charset="0"/>
                                    </a:rPr>
                                    <m:t>𝑥</m:t>
                                  </m:r>
                                </m:e>
                                <m:sup>
                                  <m:r>
                                    <a:rPr lang="en-IN" sz="1200">
                                      <a:effectLst/>
                                      <a:latin typeface="Cambria Math" panose="02040503050406030204" pitchFamily="18" charset="0"/>
                                    </a:rPr>
                                    <m:t>2</m:t>
                                  </m:r>
                                </m:sup>
                              </m:sSup>
                              <m:r>
                                <a:rPr lang="en-IN" sz="1200">
                                  <a:effectLst/>
                                  <a:latin typeface="Cambria Math" panose="02040503050406030204" pitchFamily="18" charset="0"/>
                                </a:rPr>
                                <m:t>/</m:t>
                              </m:r>
                              <m:r>
                                <a:rPr lang="en-IN" sz="1200">
                                  <a:effectLst/>
                                  <a:latin typeface="Cambria Math" panose="02040503050406030204" pitchFamily="18" charset="0"/>
                                </a:rPr>
                                <m:t>𝑑𝑓</m:t>
                              </m:r>
                            </m:oMath>
                          </a14:m>
                          <a:r>
                            <a:rPr lang="en-IN" sz="1200" dirty="0">
                              <a:effectLst/>
                              <a:latin typeface="Arial" panose="020B0604020202020204" pitchFamily="34" charset="0"/>
                              <a:cs typeface="Arial" panose="020B0604020202020204" pitchFamily="34" charset="0"/>
                            </a:rPr>
                            <a:t>)</a:t>
                          </a:r>
                          <a:endParaRPr lang="en-IN" sz="1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0"/>
                            </a:spcAft>
                          </a:pPr>
                          <a:r>
                            <a:rPr lang="en-IN" sz="1200">
                              <a:effectLst/>
                              <a:latin typeface="Arial" panose="020B0604020202020204" pitchFamily="34" charset="0"/>
                              <a:cs typeface="Arial" panose="020B0604020202020204" pitchFamily="34" charset="0"/>
                            </a:rPr>
                            <a:t>1.197872</a:t>
                          </a:r>
                          <a:endParaRPr lang="en-IN" sz="14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0"/>
                            </a:spcAft>
                          </a:pPr>
                          <a:r>
                            <a:rPr lang="en-IN" sz="1200" dirty="0">
                              <a:effectLst/>
                              <a:latin typeface="Arial" panose="020B0604020202020204" pitchFamily="34" charset="0"/>
                              <a:cs typeface="Arial" panose="020B0604020202020204" pitchFamily="34" charset="0"/>
                            </a:rPr>
                            <a:t>≤ 5.00 (Hair et al., 1998)</a:t>
                          </a:r>
                          <a:endParaRPr lang="en-IN" sz="1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216237993"/>
                      </a:ext>
                    </a:extLst>
                  </a:tr>
                  <a:tr h="641169">
                    <a:tc>
                      <a:txBody>
                        <a:bodyPr/>
                        <a:lstStyle/>
                        <a:p>
                          <a:pPr algn="ctr">
                            <a:lnSpc>
                              <a:spcPct val="115000"/>
                            </a:lnSpc>
                            <a:spcAft>
                              <a:spcPts val="0"/>
                            </a:spcAft>
                          </a:pPr>
                          <a:r>
                            <a:rPr lang="en-IN" sz="1200" dirty="0">
                              <a:effectLst/>
                              <a:latin typeface="Arial" panose="020B0604020202020204" pitchFamily="34" charset="0"/>
                              <a:cs typeface="Arial" panose="020B0604020202020204" pitchFamily="34" charset="0"/>
                            </a:rPr>
                            <a:t>Comparative Fit index(CFI)</a:t>
                          </a:r>
                          <a:endParaRPr lang="en-IN" sz="1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0"/>
                            </a:spcAft>
                          </a:pPr>
                          <a:r>
                            <a:rPr lang="en-IN" sz="1200">
                              <a:effectLst/>
                              <a:latin typeface="Arial" panose="020B0604020202020204" pitchFamily="34" charset="0"/>
                              <a:cs typeface="Arial" panose="020B0604020202020204" pitchFamily="34" charset="0"/>
                            </a:rPr>
                            <a:t>0.991</a:t>
                          </a:r>
                          <a:endParaRPr lang="en-IN" sz="14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0"/>
                            </a:spcAft>
                          </a:pPr>
                          <a:r>
                            <a:rPr lang="en-IN" sz="1200" dirty="0">
                              <a:effectLst/>
                              <a:latin typeface="Arial" panose="020B0604020202020204" pitchFamily="34" charset="0"/>
                              <a:cs typeface="Arial" panose="020B0604020202020204" pitchFamily="34" charset="0"/>
                            </a:rPr>
                            <a:t>&gt;0.90 (Hu and </a:t>
                          </a:r>
                          <a:r>
                            <a:rPr lang="en-IN" sz="1200" dirty="0" err="1">
                              <a:effectLst/>
                              <a:latin typeface="Arial" panose="020B0604020202020204" pitchFamily="34" charset="0"/>
                              <a:cs typeface="Arial" panose="020B0604020202020204" pitchFamily="34" charset="0"/>
                            </a:rPr>
                            <a:t>Bentler</a:t>
                          </a:r>
                          <a:r>
                            <a:rPr lang="en-IN" sz="1200" dirty="0">
                              <a:effectLst/>
                              <a:latin typeface="Arial" panose="020B0604020202020204" pitchFamily="34" charset="0"/>
                              <a:cs typeface="Arial" panose="020B0604020202020204" pitchFamily="34" charset="0"/>
                            </a:rPr>
                            <a:t>, 1999)</a:t>
                          </a:r>
                          <a:endParaRPr lang="en-IN" sz="1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442088563"/>
                      </a:ext>
                    </a:extLst>
                  </a:tr>
                  <a:tr h="679638">
                    <a:tc>
                      <a:txBody>
                        <a:bodyPr/>
                        <a:lstStyle/>
                        <a:p>
                          <a:pPr algn="ctr">
                            <a:lnSpc>
                              <a:spcPct val="115000"/>
                            </a:lnSpc>
                            <a:spcAft>
                              <a:spcPts val="0"/>
                            </a:spcAft>
                          </a:pPr>
                          <a:r>
                            <a:rPr lang="en-IN" sz="1200" dirty="0">
                              <a:effectLst/>
                              <a:latin typeface="Arial" panose="020B0604020202020204" pitchFamily="34" charset="0"/>
                              <a:cs typeface="Arial" panose="020B0604020202020204" pitchFamily="34" charset="0"/>
                            </a:rPr>
                            <a:t>Goodness of Fit Index(GFI)</a:t>
                          </a:r>
                          <a:endParaRPr lang="en-IN" sz="1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0"/>
                            </a:spcAft>
                          </a:pPr>
                          <a:r>
                            <a:rPr lang="en-IN" sz="1200">
                              <a:effectLst/>
                              <a:latin typeface="Arial" panose="020B0604020202020204" pitchFamily="34" charset="0"/>
                              <a:cs typeface="Arial" panose="020B0604020202020204" pitchFamily="34" charset="0"/>
                            </a:rPr>
                            <a:t>0.912</a:t>
                          </a:r>
                          <a:endParaRPr lang="en-IN" sz="14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0"/>
                            </a:spcAft>
                          </a:pPr>
                          <a:r>
                            <a:rPr lang="en-IN" sz="1200" dirty="0">
                              <a:effectLst/>
                              <a:latin typeface="Arial" panose="020B0604020202020204" pitchFamily="34" charset="0"/>
                              <a:cs typeface="Arial" panose="020B0604020202020204" pitchFamily="34" charset="0"/>
                            </a:rPr>
                            <a:t>&gt;0.90 (Hair et al. 2006)</a:t>
                          </a:r>
                          <a:endParaRPr lang="en-IN" sz="1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539681725"/>
                      </a:ext>
                    </a:extLst>
                  </a:tr>
                  <a:tr h="588043">
                    <a:tc>
                      <a:txBody>
                        <a:bodyPr/>
                        <a:lstStyle/>
                        <a:p>
                          <a:pPr algn="ctr">
                            <a:lnSpc>
                              <a:spcPct val="115000"/>
                            </a:lnSpc>
                            <a:spcAft>
                              <a:spcPts val="0"/>
                            </a:spcAft>
                          </a:pPr>
                          <a:r>
                            <a:rPr lang="en-IN" sz="1200">
                              <a:effectLst/>
                              <a:latin typeface="Arial" panose="020B0604020202020204" pitchFamily="34" charset="0"/>
                              <a:cs typeface="Arial" panose="020B0604020202020204" pitchFamily="34" charset="0"/>
                            </a:rPr>
                            <a:t>Adjusted Goodness of Fit Index(AGFI)</a:t>
                          </a:r>
                          <a:endParaRPr lang="en-IN" sz="14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0"/>
                            </a:spcAft>
                          </a:pPr>
                          <a:r>
                            <a:rPr lang="en-IN" sz="1200" dirty="0">
                              <a:effectLst/>
                              <a:latin typeface="Arial" panose="020B0604020202020204" pitchFamily="34" charset="0"/>
                              <a:cs typeface="Arial" panose="020B0604020202020204" pitchFamily="34" charset="0"/>
                            </a:rPr>
                            <a:t>0.886</a:t>
                          </a:r>
                          <a:endParaRPr lang="en-IN" sz="1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0"/>
                            </a:spcAft>
                          </a:pPr>
                          <a:r>
                            <a:rPr lang="en-IN" sz="1200" dirty="0">
                              <a:effectLst/>
                              <a:latin typeface="Arial" panose="020B0604020202020204" pitchFamily="34" charset="0"/>
                              <a:cs typeface="Arial" panose="020B0604020202020204" pitchFamily="34" charset="0"/>
                            </a:rPr>
                            <a:t>&gt;0.90 (</a:t>
                          </a:r>
                          <a:r>
                            <a:rPr lang="en-IN" sz="1200" dirty="0" err="1">
                              <a:effectLst/>
                              <a:latin typeface="Arial" panose="020B0604020202020204" pitchFamily="34" charset="0"/>
                              <a:cs typeface="Arial" panose="020B0604020202020204" pitchFamily="34" charset="0"/>
                            </a:rPr>
                            <a:t>Daire</a:t>
                          </a:r>
                          <a:r>
                            <a:rPr lang="en-IN" sz="1200" dirty="0">
                              <a:effectLst/>
                              <a:latin typeface="Arial" panose="020B0604020202020204" pitchFamily="34" charset="0"/>
                              <a:cs typeface="Arial" panose="020B0604020202020204" pitchFamily="34" charset="0"/>
                            </a:rPr>
                            <a:t> et al., 2008)</a:t>
                          </a:r>
                          <a:endParaRPr lang="en-IN" sz="1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852901930"/>
                      </a:ext>
                    </a:extLst>
                  </a:tr>
                  <a:tr h="639336">
                    <a:tc>
                      <a:txBody>
                        <a:bodyPr/>
                        <a:lstStyle/>
                        <a:p>
                          <a:pPr algn="ctr">
                            <a:lnSpc>
                              <a:spcPct val="115000"/>
                            </a:lnSpc>
                            <a:spcAft>
                              <a:spcPts val="0"/>
                            </a:spcAft>
                          </a:pPr>
                          <a:r>
                            <a:rPr lang="en-IN" sz="1200">
                              <a:effectLst/>
                              <a:latin typeface="Arial" panose="020B0604020202020204" pitchFamily="34" charset="0"/>
                              <a:cs typeface="Arial" panose="020B0604020202020204" pitchFamily="34" charset="0"/>
                            </a:rPr>
                            <a:t>Normated Fit Index(NFI)</a:t>
                          </a:r>
                          <a:endParaRPr lang="en-IN" sz="14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0"/>
                            </a:spcAft>
                          </a:pPr>
                          <a:r>
                            <a:rPr lang="en-IN" sz="1200" dirty="0">
                              <a:effectLst/>
                              <a:latin typeface="Arial" panose="020B0604020202020204" pitchFamily="34" charset="0"/>
                              <a:cs typeface="Arial" panose="020B0604020202020204" pitchFamily="34" charset="0"/>
                            </a:rPr>
                            <a:t>0.949</a:t>
                          </a:r>
                          <a:endParaRPr lang="en-IN" sz="1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0"/>
                            </a:spcAft>
                          </a:pPr>
                          <a:r>
                            <a:rPr lang="en-IN" sz="1200" dirty="0">
                              <a:effectLst/>
                              <a:latin typeface="Arial" panose="020B0604020202020204" pitchFamily="34" charset="0"/>
                              <a:cs typeface="Arial" panose="020B0604020202020204" pitchFamily="34" charset="0"/>
                            </a:rPr>
                            <a:t>≥0.90 (Hu and Bentler,1999)</a:t>
                          </a:r>
                          <a:endParaRPr lang="en-IN" sz="1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44622094"/>
                      </a:ext>
                    </a:extLst>
                  </a:tr>
                  <a:tr h="534918">
                    <a:tc>
                      <a:txBody>
                        <a:bodyPr/>
                        <a:lstStyle/>
                        <a:p>
                          <a:pPr algn="ctr">
                            <a:lnSpc>
                              <a:spcPct val="115000"/>
                            </a:lnSpc>
                            <a:spcAft>
                              <a:spcPts val="0"/>
                            </a:spcAft>
                          </a:pPr>
                          <a:r>
                            <a:rPr lang="en-IN" sz="1200">
                              <a:effectLst/>
                              <a:latin typeface="Arial" panose="020B0604020202020204" pitchFamily="34" charset="0"/>
                              <a:cs typeface="Arial" panose="020B0604020202020204" pitchFamily="34" charset="0"/>
                            </a:rPr>
                            <a:t>Incremental Fit Index(IFI)</a:t>
                          </a:r>
                          <a:endParaRPr lang="en-IN" sz="14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0"/>
                            </a:spcAft>
                          </a:pPr>
                          <a:r>
                            <a:rPr lang="en-IN" sz="1200" dirty="0">
                              <a:effectLst/>
                              <a:latin typeface="Arial" panose="020B0604020202020204" pitchFamily="34" charset="0"/>
                              <a:cs typeface="Arial" panose="020B0604020202020204" pitchFamily="34" charset="0"/>
                            </a:rPr>
                            <a:t>0.991</a:t>
                          </a:r>
                          <a:endParaRPr lang="en-IN" sz="1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0"/>
                            </a:spcAft>
                          </a:pPr>
                          <a:r>
                            <a:rPr lang="en-IN" sz="1200" dirty="0">
                              <a:effectLst/>
                              <a:latin typeface="Arial" panose="020B0604020202020204" pitchFamily="34" charset="0"/>
                              <a:cs typeface="Arial" panose="020B0604020202020204" pitchFamily="34" charset="0"/>
                            </a:rPr>
                            <a:t>Approaches 1</a:t>
                          </a:r>
                          <a:endParaRPr lang="en-IN" sz="1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373903235"/>
                      </a:ext>
                    </a:extLst>
                  </a:tr>
                  <a:tr h="573387">
                    <a:tc>
                      <a:txBody>
                        <a:bodyPr/>
                        <a:lstStyle/>
                        <a:p>
                          <a:pPr algn="ctr">
                            <a:lnSpc>
                              <a:spcPct val="115000"/>
                            </a:lnSpc>
                            <a:spcAft>
                              <a:spcPts val="0"/>
                            </a:spcAft>
                          </a:pPr>
                          <a:r>
                            <a:rPr lang="en-IN" sz="1200">
                              <a:effectLst/>
                              <a:latin typeface="Arial" panose="020B0604020202020204" pitchFamily="34" charset="0"/>
                              <a:cs typeface="Arial" panose="020B0604020202020204" pitchFamily="34" charset="0"/>
                            </a:rPr>
                            <a:t>Tucker Lewis Index(TLI)</a:t>
                          </a:r>
                          <a:endParaRPr lang="en-IN" sz="14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0"/>
                            </a:spcAft>
                          </a:pPr>
                          <a:r>
                            <a:rPr lang="en-IN" sz="1200">
                              <a:effectLst/>
                              <a:latin typeface="Arial" panose="020B0604020202020204" pitchFamily="34" charset="0"/>
                              <a:cs typeface="Arial" panose="020B0604020202020204" pitchFamily="34" charset="0"/>
                            </a:rPr>
                            <a:t>0.989</a:t>
                          </a:r>
                          <a:endParaRPr lang="en-IN" sz="14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0"/>
                            </a:spcAft>
                          </a:pPr>
                          <a:r>
                            <a:rPr lang="en-IN" sz="1200" dirty="0">
                              <a:effectLst/>
                              <a:latin typeface="Arial" panose="020B0604020202020204" pitchFamily="34" charset="0"/>
                              <a:cs typeface="Arial" panose="020B0604020202020204" pitchFamily="34" charset="0"/>
                            </a:rPr>
                            <a:t>≥ 0.90 (Hair et al., 1998)</a:t>
                          </a:r>
                          <a:endParaRPr lang="en-IN" sz="1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075840407"/>
                      </a:ext>
                    </a:extLst>
                  </a:tr>
                  <a:tr h="1002054">
                    <a:tc>
                      <a:txBody>
                        <a:bodyPr/>
                        <a:lstStyle/>
                        <a:p>
                          <a:pPr algn="ctr">
                            <a:lnSpc>
                              <a:spcPct val="115000"/>
                            </a:lnSpc>
                            <a:spcAft>
                              <a:spcPts val="0"/>
                            </a:spcAft>
                          </a:pPr>
                          <a:r>
                            <a:rPr lang="en-IN" sz="1200">
                              <a:effectLst/>
                              <a:latin typeface="Arial" panose="020B0604020202020204" pitchFamily="34" charset="0"/>
                              <a:cs typeface="Arial" panose="020B0604020202020204" pitchFamily="34" charset="0"/>
                            </a:rPr>
                            <a:t>Root mean square error of approximation (RMSEA)</a:t>
                          </a:r>
                          <a:endParaRPr lang="en-IN" sz="14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0"/>
                            </a:spcAft>
                          </a:pPr>
                          <a:r>
                            <a:rPr lang="en-IN" sz="1200">
                              <a:effectLst/>
                              <a:latin typeface="Arial" panose="020B0604020202020204" pitchFamily="34" charset="0"/>
                              <a:cs typeface="Arial" panose="020B0604020202020204" pitchFamily="34" charset="0"/>
                            </a:rPr>
                            <a:t>0.028</a:t>
                          </a:r>
                          <a:endParaRPr lang="en-IN" sz="14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0"/>
                            </a:spcAft>
                          </a:pPr>
                          <a:r>
                            <a:rPr lang="en-IN" sz="1200" dirty="0">
                              <a:effectLst/>
                              <a:latin typeface="Arial" panose="020B0604020202020204" pitchFamily="34" charset="0"/>
                              <a:cs typeface="Arial" panose="020B0604020202020204" pitchFamily="34" charset="0"/>
                            </a:rPr>
                            <a:t>&lt; 0.08 (Hair et al., 2006)</a:t>
                          </a:r>
                          <a:endParaRPr lang="en-IN" sz="1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244930118"/>
                      </a:ext>
                    </a:extLst>
                  </a:tr>
                </a:tbl>
              </a:graphicData>
            </a:graphic>
          </p:graphicFrame>
        </mc:Choice>
        <mc:Fallback xmlns="">
          <p:graphicFrame>
            <p:nvGraphicFramePr>
              <p:cNvPr id="3" name="Table 2">
                <a:extLst>
                  <a:ext uri="{FF2B5EF4-FFF2-40B4-BE49-F238E27FC236}">
                    <a16:creationId xmlns:a16="http://schemas.microsoft.com/office/drawing/2014/main" id="{60F60413-2236-4034-9D15-572A015B1204}"/>
                  </a:ext>
                </a:extLst>
              </p:cNvPr>
              <p:cNvGraphicFramePr>
                <a:graphicFrameLocks noGrp="1"/>
              </p:cNvGraphicFramePr>
              <p:nvPr>
                <p:extLst>
                  <p:ext uri="{D42A27DB-BD31-4B8C-83A1-F6EECF244321}">
                    <p14:modId xmlns:p14="http://schemas.microsoft.com/office/powerpoint/2010/main" val="2827117763"/>
                  </p:ext>
                </p:extLst>
              </p:nvPr>
            </p:nvGraphicFramePr>
            <p:xfrm>
              <a:off x="793927" y="142024"/>
              <a:ext cx="9888692" cy="6064810"/>
            </p:xfrm>
            <a:graphic>
              <a:graphicData uri="http://schemas.openxmlformats.org/drawingml/2006/table">
                <a:tbl>
                  <a:tblPr firstRow="1" firstCol="1" bandRow="1">
                    <a:tableStyleId>{5C22544A-7EE6-4342-B048-85BDC9FD1C3A}</a:tableStyleId>
                  </a:tblPr>
                  <a:tblGrid>
                    <a:gridCol w="3295865">
                      <a:extLst>
                        <a:ext uri="{9D8B030D-6E8A-4147-A177-3AD203B41FA5}">
                          <a16:colId xmlns:a16="http://schemas.microsoft.com/office/drawing/2014/main" val="3078661628"/>
                        </a:ext>
                      </a:extLst>
                    </a:gridCol>
                    <a:gridCol w="3295865">
                      <a:extLst>
                        <a:ext uri="{9D8B030D-6E8A-4147-A177-3AD203B41FA5}">
                          <a16:colId xmlns:a16="http://schemas.microsoft.com/office/drawing/2014/main" val="1499723308"/>
                        </a:ext>
                      </a:extLst>
                    </a:gridCol>
                    <a:gridCol w="3296962">
                      <a:extLst>
                        <a:ext uri="{9D8B030D-6E8A-4147-A177-3AD203B41FA5}">
                          <a16:colId xmlns:a16="http://schemas.microsoft.com/office/drawing/2014/main" val="3759510002"/>
                        </a:ext>
                      </a:extLst>
                    </a:gridCol>
                  </a:tblGrid>
                  <a:tr h="284221">
                    <a:tc>
                      <a:txBody>
                        <a:bodyPr/>
                        <a:lstStyle/>
                        <a:p>
                          <a:pPr algn="ctr">
                            <a:lnSpc>
                              <a:spcPct val="115000"/>
                            </a:lnSpc>
                            <a:spcAft>
                              <a:spcPts val="0"/>
                            </a:spcAft>
                          </a:pPr>
                          <a:r>
                            <a:rPr lang="en-IN" sz="1200" dirty="0">
                              <a:effectLst/>
                              <a:latin typeface="Arial" panose="020B0604020202020204" pitchFamily="34" charset="0"/>
                              <a:cs typeface="Arial" panose="020B0604020202020204" pitchFamily="34" charset="0"/>
                            </a:rPr>
                            <a:t>Fit indices</a:t>
                          </a:r>
                          <a:endParaRPr lang="en-IN" sz="1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0"/>
                            </a:spcAft>
                          </a:pPr>
                          <a:r>
                            <a:rPr lang="en-IN" sz="1200">
                              <a:effectLst/>
                              <a:latin typeface="Arial" panose="020B0604020202020204" pitchFamily="34" charset="0"/>
                              <a:cs typeface="Arial" panose="020B0604020202020204" pitchFamily="34" charset="0"/>
                            </a:rPr>
                            <a:t>Results</a:t>
                          </a:r>
                          <a:endParaRPr lang="en-IN" sz="14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0"/>
                            </a:spcAft>
                          </a:pPr>
                          <a:r>
                            <a:rPr lang="en-IN" sz="1200">
                              <a:effectLst/>
                              <a:latin typeface="Arial" panose="020B0604020202020204" pitchFamily="34" charset="0"/>
                              <a:cs typeface="Arial" panose="020B0604020202020204" pitchFamily="34" charset="0"/>
                            </a:rPr>
                            <a:t>Suggested values</a:t>
                          </a:r>
                          <a:endParaRPr lang="en-IN" sz="14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369836794"/>
                      </a:ext>
                    </a:extLst>
                  </a:tr>
                  <a:tr h="375541">
                    <a:tc>
                      <a:txBody>
                        <a:bodyPr/>
                        <a:lstStyle/>
                        <a:p>
                          <a:pPr algn="ctr">
                            <a:lnSpc>
                              <a:spcPct val="115000"/>
                            </a:lnSpc>
                            <a:spcAft>
                              <a:spcPts val="0"/>
                            </a:spcAft>
                          </a:pPr>
                          <a:r>
                            <a:rPr lang="en-IN" sz="1200" dirty="0">
                              <a:effectLst/>
                              <a:latin typeface="Arial" panose="020B0604020202020204" pitchFamily="34" charset="0"/>
                              <a:cs typeface="Arial" panose="020B0604020202020204" pitchFamily="34" charset="0"/>
                            </a:rPr>
                            <a:t>Chi-square(p-value)</a:t>
                          </a:r>
                          <a:endParaRPr lang="en-IN" sz="1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0"/>
                            </a:spcAft>
                          </a:pPr>
                          <a:r>
                            <a:rPr lang="en-IN" sz="1200">
                              <a:effectLst/>
                              <a:latin typeface="Arial" panose="020B0604020202020204" pitchFamily="34" charset="0"/>
                              <a:cs typeface="Arial" panose="020B0604020202020204" pitchFamily="34" charset="0"/>
                            </a:rPr>
                            <a:t>0.017</a:t>
                          </a:r>
                          <a:endParaRPr lang="en-IN" sz="14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0"/>
                            </a:spcAft>
                          </a:pPr>
                          <a:r>
                            <a:rPr lang="en-IN" sz="1200">
                              <a:effectLst/>
                              <a:latin typeface="Arial" panose="020B0604020202020204" pitchFamily="34" charset="0"/>
                              <a:cs typeface="Arial" panose="020B0604020202020204" pitchFamily="34" charset="0"/>
                            </a:rPr>
                            <a:t>p-value &gt;0.05</a:t>
                          </a:r>
                          <a:endParaRPr lang="en-IN" sz="14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162599951"/>
                      </a:ext>
                    </a:extLst>
                  </a:tr>
                  <a:tr h="746503">
                    <a:tc>
                      <a:txBody>
                        <a:bodyPr/>
                        <a:lstStyle/>
                        <a:p>
                          <a:endParaRPr lang="en-US"/>
                        </a:p>
                      </a:txBody>
                      <a:tcPr marL="68580" marR="68580" marT="0" marB="0" anchor="ctr">
                        <a:blipFill>
                          <a:blip r:embed="rId2"/>
                          <a:stretch>
                            <a:fillRect l="-185" t="-88618" r="-200739" b="-623577"/>
                          </a:stretch>
                        </a:blipFill>
                      </a:tcPr>
                    </a:tc>
                    <a:tc>
                      <a:txBody>
                        <a:bodyPr/>
                        <a:lstStyle/>
                        <a:p>
                          <a:pPr algn="ctr">
                            <a:lnSpc>
                              <a:spcPct val="115000"/>
                            </a:lnSpc>
                            <a:spcAft>
                              <a:spcPts val="0"/>
                            </a:spcAft>
                          </a:pPr>
                          <a:r>
                            <a:rPr lang="en-IN" sz="1200">
                              <a:effectLst/>
                              <a:latin typeface="Arial" panose="020B0604020202020204" pitchFamily="34" charset="0"/>
                              <a:cs typeface="Arial" panose="020B0604020202020204" pitchFamily="34" charset="0"/>
                            </a:rPr>
                            <a:t>1.197872</a:t>
                          </a:r>
                          <a:endParaRPr lang="en-IN" sz="14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0"/>
                            </a:spcAft>
                          </a:pPr>
                          <a:r>
                            <a:rPr lang="en-IN" sz="1200" dirty="0">
                              <a:effectLst/>
                              <a:latin typeface="Arial" panose="020B0604020202020204" pitchFamily="34" charset="0"/>
                              <a:cs typeface="Arial" panose="020B0604020202020204" pitchFamily="34" charset="0"/>
                            </a:rPr>
                            <a:t>≤ 5.00 (Hair et al., 1998)</a:t>
                          </a:r>
                          <a:endParaRPr lang="en-IN" sz="1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216237993"/>
                      </a:ext>
                    </a:extLst>
                  </a:tr>
                  <a:tr h="641169">
                    <a:tc>
                      <a:txBody>
                        <a:bodyPr/>
                        <a:lstStyle/>
                        <a:p>
                          <a:pPr algn="ctr">
                            <a:lnSpc>
                              <a:spcPct val="115000"/>
                            </a:lnSpc>
                            <a:spcAft>
                              <a:spcPts val="0"/>
                            </a:spcAft>
                          </a:pPr>
                          <a:r>
                            <a:rPr lang="en-IN" sz="1200" dirty="0">
                              <a:effectLst/>
                              <a:latin typeface="Arial" panose="020B0604020202020204" pitchFamily="34" charset="0"/>
                              <a:cs typeface="Arial" panose="020B0604020202020204" pitchFamily="34" charset="0"/>
                            </a:rPr>
                            <a:t>Comparative Fit index(CFI)</a:t>
                          </a:r>
                          <a:endParaRPr lang="en-IN" sz="1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0"/>
                            </a:spcAft>
                          </a:pPr>
                          <a:r>
                            <a:rPr lang="en-IN" sz="1200">
                              <a:effectLst/>
                              <a:latin typeface="Arial" panose="020B0604020202020204" pitchFamily="34" charset="0"/>
                              <a:cs typeface="Arial" panose="020B0604020202020204" pitchFamily="34" charset="0"/>
                            </a:rPr>
                            <a:t>0.991</a:t>
                          </a:r>
                          <a:endParaRPr lang="en-IN" sz="14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0"/>
                            </a:spcAft>
                          </a:pPr>
                          <a:r>
                            <a:rPr lang="en-IN" sz="1200" dirty="0">
                              <a:effectLst/>
                              <a:latin typeface="Arial" panose="020B0604020202020204" pitchFamily="34" charset="0"/>
                              <a:cs typeface="Arial" panose="020B0604020202020204" pitchFamily="34" charset="0"/>
                            </a:rPr>
                            <a:t>&gt;0.90 (Hu and </a:t>
                          </a:r>
                          <a:r>
                            <a:rPr lang="en-IN" sz="1200" dirty="0" err="1">
                              <a:effectLst/>
                              <a:latin typeface="Arial" panose="020B0604020202020204" pitchFamily="34" charset="0"/>
                              <a:cs typeface="Arial" panose="020B0604020202020204" pitchFamily="34" charset="0"/>
                            </a:rPr>
                            <a:t>Bentler</a:t>
                          </a:r>
                          <a:r>
                            <a:rPr lang="en-IN" sz="1200" dirty="0">
                              <a:effectLst/>
                              <a:latin typeface="Arial" panose="020B0604020202020204" pitchFamily="34" charset="0"/>
                              <a:cs typeface="Arial" panose="020B0604020202020204" pitchFamily="34" charset="0"/>
                            </a:rPr>
                            <a:t>, 1999)</a:t>
                          </a:r>
                          <a:endParaRPr lang="en-IN" sz="1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442088563"/>
                      </a:ext>
                    </a:extLst>
                  </a:tr>
                  <a:tr h="679638">
                    <a:tc>
                      <a:txBody>
                        <a:bodyPr/>
                        <a:lstStyle/>
                        <a:p>
                          <a:pPr algn="ctr">
                            <a:lnSpc>
                              <a:spcPct val="115000"/>
                            </a:lnSpc>
                            <a:spcAft>
                              <a:spcPts val="0"/>
                            </a:spcAft>
                          </a:pPr>
                          <a:r>
                            <a:rPr lang="en-IN" sz="1200" dirty="0">
                              <a:effectLst/>
                              <a:latin typeface="Arial" panose="020B0604020202020204" pitchFamily="34" charset="0"/>
                              <a:cs typeface="Arial" panose="020B0604020202020204" pitchFamily="34" charset="0"/>
                            </a:rPr>
                            <a:t>Goodness of Fit Index(GFI)</a:t>
                          </a:r>
                          <a:endParaRPr lang="en-IN" sz="1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0"/>
                            </a:spcAft>
                          </a:pPr>
                          <a:r>
                            <a:rPr lang="en-IN" sz="1200">
                              <a:effectLst/>
                              <a:latin typeface="Arial" panose="020B0604020202020204" pitchFamily="34" charset="0"/>
                              <a:cs typeface="Arial" panose="020B0604020202020204" pitchFamily="34" charset="0"/>
                            </a:rPr>
                            <a:t>0.912</a:t>
                          </a:r>
                          <a:endParaRPr lang="en-IN" sz="14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0"/>
                            </a:spcAft>
                          </a:pPr>
                          <a:r>
                            <a:rPr lang="en-IN" sz="1200" dirty="0">
                              <a:effectLst/>
                              <a:latin typeface="Arial" panose="020B0604020202020204" pitchFamily="34" charset="0"/>
                              <a:cs typeface="Arial" panose="020B0604020202020204" pitchFamily="34" charset="0"/>
                            </a:rPr>
                            <a:t>&gt;0.90 (Hair et al. 2006)</a:t>
                          </a:r>
                          <a:endParaRPr lang="en-IN" sz="1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539681725"/>
                      </a:ext>
                    </a:extLst>
                  </a:tr>
                  <a:tr h="588043">
                    <a:tc>
                      <a:txBody>
                        <a:bodyPr/>
                        <a:lstStyle/>
                        <a:p>
                          <a:pPr algn="ctr">
                            <a:lnSpc>
                              <a:spcPct val="115000"/>
                            </a:lnSpc>
                            <a:spcAft>
                              <a:spcPts val="0"/>
                            </a:spcAft>
                          </a:pPr>
                          <a:r>
                            <a:rPr lang="en-IN" sz="1200">
                              <a:effectLst/>
                              <a:latin typeface="Arial" panose="020B0604020202020204" pitchFamily="34" charset="0"/>
                              <a:cs typeface="Arial" panose="020B0604020202020204" pitchFamily="34" charset="0"/>
                            </a:rPr>
                            <a:t>Adjusted Goodness of Fit Index(AGFI)</a:t>
                          </a:r>
                          <a:endParaRPr lang="en-IN" sz="14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0"/>
                            </a:spcAft>
                          </a:pPr>
                          <a:r>
                            <a:rPr lang="en-IN" sz="1200" dirty="0">
                              <a:effectLst/>
                              <a:latin typeface="Arial" panose="020B0604020202020204" pitchFamily="34" charset="0"/>
                              <a:cs typeface="Arial" panose="020B0604020202020204" pitchFamily="34" charset="0"/>
                            </a:rPr>
                            <a:t>0.886</a:t>
                          </a:r>
                          <a:endParaRPr lang="en-IN" sz="1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0"/>
                            </a:spcAft>
                          </a:pPr>
                          <a:r>
                            <a:rPr lang="en-IN" sz="1200" dirty="0">
                              <a:effectLst/>
                              <a:latin typeface="Arial" panose="020B0604020202020204" pitchFamily="34" charset="0"/>
                              <a:cs typeface="Arial" panose="020B0604020202020204" pitchFamily="34" charset="0"/>
                            </a:rPr>
                            <a:t>&gt;0.90 (</a:t>
                          </a:r>
                          <a:r>
                            <a:rPr lang="en-IN" sz="1200" dirty="0" err="1">
                              <a:effectLst/>
                              <a:latin typeface="Arial" panose="020B0604020202020204" pitchFamily="34" charset="0"/>
                              <a:cs typeface="Arial" panose="020B0604020202020204" pitchFamily="34" charset="0"/>
                            </a:rPr>
                            <a:t>Daire</a:t>
                          </a:r>
                          <a:r>
                            <a:rPr lang="en-IN" sz="1200" dirty="0">
                              <a:effectLst/>
                              <a:latin typeface="Arial" panose="020B0604020202020204" pitchFamily="34" charset="0"/>
                              <a:cs typeface="Arial" panose="020B0604020202020204" pitchFamily="34" charset="0"/>
                            </a:rPr>
                            <a:t> et al., 2008)</a:t>
                          </a:r>
                          <a:endParaRPr lang="en-IN" sz="1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852901930"/>
                      </a:ext>
                    </a:extLst>
                  </a:tr>
                  <a:tr h="639336">
                    <a:tc>
                      <a:txBody>
                        <a:bodyPr/>
                        <a:lstStyle/>
                        <a:p>
                          <a:pPr algn="ctr">
                            <a:lnSpc>
                              <a:spcPct val="115000"/>
                            </a:lnSpc>
                            <a:spcAft>
                              <a:spcPts val="0"/>
                            </a:spcAft>
                          </a:pPr>
                          <a:r>
                            <a:rPr lang="en-IN" sz="1200">
                              <a:effectLst/>
                              <a:latin typeface="Arial" panose="020B0604020202020204" pitchFamily="34" charset="0"/>
                              <a:cs typeface="Arial" panose="020B0604020202020204" pitchFamily="34" charset="0"/>
                            </a:rPr>
                            <a:t>Normated Fit Index(NFI)</a:t>
                          </a:r>
                          <a:endParaRPr lang="en-IN" sz="14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0"/>
                            </a:spcAft>
                          </a:pPr>
                          <a:r>
                            <a:rPr lang="en-IN" sz="1200" dirty="0">
                              <a:effectLst/>
                              <a:latin typeface="Arial" panose="020B0604020202020204" pitchFamily="34" charset="0"/>
                              <a:cs typeface="Arial" panose="020B0604020202020204" pitchFamily="34" charset="0"/>
                            </a:rPr>
                            <a:t>0.949</a:t>
                          </a:r>
                          <a:endParaRPr lang="en-IN" sz="1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0"/>
                            </a:spcAft>
                          </a:pPr>
                          <a:r>
                            <a:rPr lang="en-IN" sz="1200" dirty="0">
                              <a:effectLst/>
                              <a:latin typeface="Arial" panose="020B0604020202020204" pitchFamily="34" charset="0"/>
                              <a:cs typeface="Arial" panose="020B0604020202020204" pitchFamily="34" charset="0"/>
                            </a:rPr>
                            <a:t>≥0.90 (Hu and Bentler,1999)</a:t>
                          </a:r>
                          <a:endParaRPr lang="en-IN" sz="1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44622094"/>
                      </a:ext>
                    </a:extLst>
                  </a:tr>
                  <a:tr h="534918">
                    <a:tc>
                      <a:txBody>
                        <a:bodyPr/>
                        <a:lstStyle/>
                        <a:p>
                          <a:pPr algn="ctr">
                            <a:lnSpc>
                              <a:spcPct val="115000"/>
                            </a:lnSpc>
                            <a:spcAft>
                              <a:spcPts val="0"/>
                            </a:spcAft>
                          </a:pPr>
                          <a:r>
                            <a:rPr lang="en-IN" sz="1200">
                              <a:effectLst/>
                              <a:latin typeface="Arial" panose="020B0604020202020204" pitchFamily="34" charset="0"/>
                              <a:cs typeface="Arial" panose="020B0604020202020204" pitchFamily="34" charset="0"/>
                            </a:rPr>
                            <a:t>Incremental Fit Index(IFI)</a:t>
                          </a:r>
                          <a:endParaRPr lang="en-IN" sz="14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0"/>
                            </a:spcAft>
                          </a:pPr>
                          <a:r>
                            <a:rPr lang="en-IN" sz="1200" dirty="0">
                              <a:effectLst/>
                              <a:latin typeface="Arial" panose="020B0604020202020204" pitchFamily="34" charset="0"/>
                              <a:cs typeface="Arial" panose="020B0604020202020204" pitchFamily="34" charset="0"/>
                            </a:rPr>
                            <a:t>0.991</a:t>
                          </a:r>
                          <a:endParaRPr lang="en-IN" sz="1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0"/>
                            </a:spcAft>
                          </a:pPr>
                          <a:r>
                            <a:rPr lang="en-IN" sz="1200" dirty="0">
                              <a:effectLst/>
                              <a:latin typeface="Arial" panose="020B0604020202020204" pitchFamily="34" charset="0"/>
                              <a:cs typeface="Arial" panose="020B0604020202020204" pitchFamily="34" charset="0"/>
                            </a:rPr>
                            <a:t>Approaches 1</a:t>
                          </a:r>
                          <a:endParaRPr lang="en-IN" sz="1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373903235"/>
                      </a:ext>
                    </a:extLst>
                  </a:tr>
                  <a:tr h="573387">
                    <a:tc>
                      <a:txBody>
                        <a:bodyPr/>
                        <a:lstStyle/>
                        <a:p>
                          <a:pPr algn="ctr">
                            <a:lnSpc>
                              <a:spcPct val="115000"/>
                            </a:lnSpc>
                            <a:spcAft>
                              <a:spcPts val="0"/>
                            </a:spcAft>
                          </a:pPr>
                          <a:r>
                            <a:rPr lang="en-IN" sz="1200">
                              <a:effectLst/>
                              <a:latin typeface="Arial" panose="020B0604020202020204" pitchFamily="34" charset="0"/>
                              <a:cs typeface="Arial" panose="020B0604020202020204" pitchFamily="34" charset="0"/>
                            </a:rPr>
                            <a:t>Tucker Lewis Index(TLI)</a:t>
                          </a:r>
                          <a:endParaRPr lang="en-IN" sz="14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0"/>
                            </a:spcAft>
                          </a:pPr>
                          <a:r>
                            <a:rPr lang="en-IN" sz="1200">
                              <a:effectLst/>
                              <a:latin typeface="Arial" panose="020B0604020202020204" pitchFamily="34" charset="0"/>
                              <a:cs typeface="Arial" panose="020B0604020202020204" pitchFamily="34" charset="0"/>
                            </a:rPr>
                            <a:t>0.989</a:t>
                          </a:r>
                          <a:endParaRPr lang="en-IN" sz="14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0"/>
                            </a:spcAft>
                          </a:pPr>
                          <a:r>
                            <a:rPr lang="en-IN" sz="1200" dirty="0">
                              <a:effectLst/>
                              <a:latin typeface="Arial" panose="020B0604020202020204" pitchFamily="34" charset="0"/>
                              <a:cs typeface="Arial" panose="020B0604020202020204" pitchFamily="34" charset="0"/>
                            </a:rPr>
                            <a:t>≥ 0.90 (Hair et al., 1998)</a:t>
                          </a:r>
                          <a:endParaRPr lang="en-IN" sz="1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075840407"/>
                      </a:ext>
                    </a:extLst>
                  </a:tr>
                  <a:tr h="1002054">
                    <a:tc>
                      <a:txBody>
                        <a:bodyPr/>
                        <a:lstStyle/>
                        <a:p>
                          <a:pPr algn="ctr">
                            <a:lnSpc>
                              <a:spcPct val="115000"/>
                            </a:lnSpc>
                            <a:spcAft>
                              <a:spcPts val="0"/>
                            </a:spcAft>
                          </a:pPr>
                          <a:r>
                            <a:rPr lang="en-IN" sz="1200">
                              <a:effectLst/>
                              <a:latin typeface="Arial" panose="020B0604020202020204" pitchFamily="34" charset="0"/>
                              <a:cs typeface="Arial" panose="020B0604020202020204" pitchFamily="34" charset="0"/>
                            </a:rPr>
                            <a:t>Root mean square error of approximation (RMSEA)</a:t>
                          </a:r>
                          <a:endParaRPr lang="en-IN" sz="14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0"/>
                            </a:spcAft>
                          </a:pPr>
                          <a:r>
                            <a:rPr lang="en-IN" sz="1200">
                              <a:effectLst/>
                              <a:latin typeface="Arial" panose="020B0604020202020204" pitchFamily="34" charset="0"/>
                              <a:cs typeface="Arial" panose="020B0604020202020204" pitchFamily="34" charset="0"/>
                            </a:rPr>
                            <a:t>0.028</a:t>
                          </a:r>
                          <a:endParaRPr lang="en-IN" sz="14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0"/>
                            </a:spcAft>
                          </a:pPr>
                          <a:r>
                            <a:rPr lang="en-IN" sz="1200" dirty="0">
                              <a:effectLst/>
                              <a:latin typeface="Arial" panose="020B0604020202020204" pitchFamily="34" charset="0"/>
                              <a:cs typeface="Arial" panose="020B0604020202020204" pitchFamily="34" charset="0"/>
                            </a:rPr>
                            <a:t>&lt; 0.08 (Hair et al., 2006)</a:t>
                          </a:r>
                          <a:endParaRPr lang="en-IN" sz="1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244930118"/>
                      </a:ext>
                    </a:extLst>
                  </a:tr>
                </a:tbl>
              </a:graphicData>
            </a:graphic>
          </p:graphicFrame>
        </mc:Fallback>
      </mc:AlternateContent>
    </p:spTree>
    <p:extLst>
      <p:ext uri="{BB962C8B-B14F-4D97-AF65-F5344CB8AC3E}">
        <p14:creationId xmlns:p14="http://schemas.microsoft.com/office/powerpoint/2010/main" val="1214045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source</a:t>
            </a:r>
          </a:p>
        </p:txBody>
      </p:sp>
      <p:sp>
        <p:nvSpPr>
          <p:cNvPr id="3" name="Content Placeholder 2"/>
          <p:cNvSpPr>
            <a:spLocks noGrp="1"/>
          </p:cNvSpPr>
          <p:nvPr>
            <p:ph idx="1"/>
          </p:nvPr>
        </p:nvSpPr>
        <p:spPr/>
        <p:txBody>
          <a:bodyPr/>
          <a:lstStyle/>
          <a:p>
            <a:r>
              <a:rPr lang="en-IN" dirty="0">
                <a:latin typeface="Arial" panose="020B0604020202020204" pitchFamily="34" charset="0"/>
                <a:cs typeface="Arial" panose="020B0604020202020204" pitchFamily="34" charset="0"/>
              </a:rPr>
              <a:t>Statistical survey is conducted </a:t>
            </a:r>
          </a:p>
          <a:p>
            <a:r>
              <a:rPr lang="en-IN" dirty="0">
                <a:latin typeface="Arial" panose="020B0604020202020204" pitchFamily="34" charset="0"/>
                <a:cs typeface="Arial" panose="020B0604020202020204" pitchFamily="34" charset="0"/>
              </a:rPr>
              <a:t>Primary data collected through questionnaire method</a:t>
            </a:r>
          </a:p>
          <a:p>
            <a:r>
              <a:rPr lang="en-US" dirty="0">
                <a:latin typeface="Arial" panose="020B0604020202020204" pitchFamily="34" charset="0"/>
                <a:cs typeface="Arial" panose="020B0604020202020204" pitchFamily="34" charset="0"/>
              </a:rPr>
              <a:t>convenience (non-probabilistic) sampling method has been adopted for choosing the samples</a:t>
            </a:r>
            <a:r>
              <a:rPr lang="en-IN" dirty="0">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The dataset collected from 250 respondents through Google form and direct interactions in </a:t>
            </a:r>
            <a:r>
              <a:rPr lang="en-IN" dirty="0" err="1">
                <a:latin typeface="Arial" panose="020B0604020202020204" pitchFamily="34" charset="0"/>
                <a:cs typeface="Arial" panose="020B0604020202020204" pitchFamily="34" charset="0"/>
              </a:rPr>
              <a:t>chennai</a:t>
            </a:r>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696988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FB3B7008-5B33-43C7-89AF-FA45A2DD2BC0}"/>
                  </a:ext>
                </a:extLst>
              </p:cNvPr>
              <p:cNvSpPr txBox="1"/>
              <p:nvPr/>
            </p:nvSpPr>
            <p:spPr>
              <a:xfrm>
                <a:off x="964095" y="1311965"/>
                <a:ext cx="9839739" cy="295888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The GFI of this study was 0.912 more than the recommended value of 0.90 the other measures fitted satisfactorily;</a:t>
                </a:r>
              </a:p>
              <a:p>
                <a:pPr marL="285750"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 AGFI=0.886, CFI=0.991, TLI=0.989, IFI=0.991 and NFI=0.949 with </a:t>
                </a:r>
                <a14:m>
                  <m:oMath xmlns:m="http://schemas.openxmlformats.org/officeDocument/2006/math">
                    <m:sSup>
                      <m:sSupPr>
                        <m:ctrlPr>
                          <a:rPr lang="en-IN" i="1">
                            <a:latin typeface="Cambria Math" panose="02040503050406030204" pitchFamily="18" charset="0"/>
                          </a:rPr>
                        </m:ctrlPr>
                      </m:sSupPr>
                      <m:e>
                        <m:r>
                          <a:rPr lang="en-IN" i="1">
                            <a:latin typeface="Cambria Math" panose="02040503050406030204" pitchFamily="18" charset="0"/>
                          </a:rPr>
                          <m:t>𝑥</m:t>
                        </m:r>
                      </m:e>
                      <m:sup>
                        <m:r>
                          <a:rPr lang="en-IN" i="1">
                            <a:latin typeface="Cambria Math" panose="02040503050406030204" pitchFamily="18" charset="0"/>
                          </a:rPr>
                          <m:t>2</m:t>
                        </m:r>
                      </m:sup>
                    </m:sSup>
                    <m:r>
                      <a:rPr lang="en-IN" i="1">
                        <a:latin typeface="Cambria Math" panose="02040503050406030204" pitchFamily="18" charset="0"/>
                      </a:rPr>
                      <m:t>/</m:t>
                    </m:r>
                    <m:r>
                      <a:rPr lang="en-IN" i="1">
                        <a:latin typeface="Cambria Math" panose="02040503050406030204" pitchFamily="18" charset="0"/>
                      </a:rPr>
                      <m:t>𝑑𝑓</m:t>
                    </m:r>
                  </m:oMath>
                </a14:m>
                <a:r>
                  <a:rPr lang="en-IN" dirty="0">
                    <a:latin typeface="Arial" panose="020B0604020202020204" pitchFamily="34" charset="0"/>
                    <a:cs typeface="Arial" panose="020B0604020202020204" pitchFamily="34" charset="0"/>
                  </a:rPr>
                  <a:t>&lt;2 at 1.2 and RMSEA=0.028 ( </a:t>
                </a:r>
                <a:r>
                  <a:rPr lang="en-IN" dirty="0" err="1">
                    <a:latin typeface="Arial" panose="020B0604020202020204" pitchFamily="34" charset="0"/>
                    <a:cs typeface="Arial" panose="020B0604020202020204" pitchFamily="34" charset="0"/>
                  </a:rPr>
                  <a:t>Bagozzi</a:t>
                </a:r>
                <a:r>
                  <a:rPr lang="en-IN" dirty="0">
                    <a:latin typeface="Arial" panose="020B0604020202020204" pitchFamily="34" charset="0"/>
                    <a:cs typeface="Arial" panose="020B0604020202020204" pitchFamily="34" charset="0"/>
                  </a:rPr>
                  <a:t> and Yi, 1988) indicate a good absolute fit of the model. </a:t>
                </a:r>
              </a:p>
              <a:p>
                <a:pPr marL="285750"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Goodness of fit indices support the model fit and these emphasized indices indicate the acceptability of this structural model. </a:t>
                </a:r>
              </a:p>
              <a:p>
                <a:pPr>
                  <a:lnSpc>
                    <a:spcPct val="150000"/>
                  </a:lnSpc>
                </a:pPr>
                <a:endParaRPr lang="en-IN" dirty="0">
                  <a:latin typeface="Arial" panose="020B0604020202020204" pitchFamily="34" charset="0"/>
                  <a:cs typeface="Arial" panose="020B0604020202020204" pitchFamily="34" charset="0"/>
                </a:endParaRPr>
              </a:p>
            </p:txBody>
          </p:sp>
        </mc:Choice>
        <mc:Fallback xmlns="">
          <p:sp>
            <p:nvSpPr>
              <p:cNvPr id="2" name="TextBox 1">
                <a:extLst>
                  <a:ext uri="{FF2B5EF4-FFF2-40B4-BE49-F238E27FC236}">
                    <a16:creationId xmlns:a16="http://schemas.microsoft.com/office/drawing/2014/main" id="{FB3B7008-5B33-43C7-89AF-FA45A2DD2BC0}"/>
                  </a:ext>
                </a:extLst>
              </p:cNvPr>
              <p:cNvSpPr txBox="1">
                <a:spLocks noRot="1" noChangeAspect="1" noMove="1" noResize="1" noEditPoints="1" noAdjustHandles="1" noChangeArrowheads="1" noChangeShapeType="1" noTextEdit="1"/>
              </p:cNvSpPr>
              <p:nvPr/>
            </p:nvSpPr>
            <p:spPr>
              <a:xfrm>
                <a:off x="964095" y="1311965"/>
                <a:ext cx="9839739" cy="2958887"/>
              </a:xfrm>
              <a:prstGeom prst="rect">
                <a:avLst/>
              </a:prstGeom>
              <a:blipFill>
                <a:blip r:embed="rId2"/>
                <a:stretch>
                  <a:fillRect l="-372"/>
                </a:stretch>
              </a:blipFill>
            </p:spPr>
            <p:txBody>
              <a:bodyPr/>
              <a:lstStyle/>
              <a:p>
                <a:r>
                  <a:rPr lang="en-IN">
                    <a:noFill/>
                  </a:rPr>
                  <a:t> </a:t>
                </a:r>
              </a:p>
            </p:txBody>
          </p:sp>
        </mc:Fallback>
      </mc:AlternateContent>
    </p:spTree>
    <p:extLst>
      <p:ext uri="{BB962C8B-B14F-4D97-AF65-F5344CB8AC3E}">
        <p14:creationId xmlns:p14="http://schemas.microsoft.com/office/powerpoint/2010/main" val="41531090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E75666F-F626-4A77-97B1-762A499AB440}"/>
              </a:ext>
            </a:extLst>
          </p:cNvPr>
          <p:cNvSpPr txBox="1"/>
          <p:nvPr/>
        </p:nvSpPr>
        <p:spPr>
          <a:xfrm>
            <a:off x="1252330" y="934278"/>
            <a:ext cx="9223513" cy="2776401"/>
          </a:xfrm>
          <a:prstGeom prst="rect">
            <a:avLst/>
          </a:prstGeom>
          <a:noFill/>
        </p:spPr>
        <p:txBody>
          <a:bodyPr wrap="square" rtlCol="0">
            <a:spAutoFit/>
          </a:bodyPr>
          <a:lstStyle/>
          <a:p>
            <a:pPr algn="just">
              <a:lnSpc>
                <a:spcPct val="200000"/>
              </a:lnSpc>
            </a:pPr>
            <a:r>
              <a:rPr lang="en-IN" dirty="0">
                <a:latin typeface="Arial" panose="020B0604020202020204" pitchFamily="34" charset="0"/>
                <a:cs typeface="Arial" panose="020B0604020202020204" pitchFamily="34" charset="0"/>
              </a:rPr>
              <a:t> Thus, from SEM analysis it was found that</a:t>
            </a:r>
          </a:p>
          <a:p>
            <a:pPr marL="285750" lvl="0" indent="-285750" algn="just">
              <a:lnSpc>
                <a:spcPct val="200000"/>
              </a:lnSpc>
              <a:buFont typeface="Arial" panose="020B0604020202020204" pitchFamily="34" charset="0"/>
              <a:buChar char="→"/>
            </a:pPr>
            <a:r>
              <a:rPr lang="en-IN" dirty="0">
                <a:latin typeface="Arial" panose="020B0604020202020204" pitchFamily="34" charset="0"/>
                <a:cs typeface="Arial" panose="020B0604020202020204" pitchFamily="34" charset="0"/>
              </a:rPr>
              <a:t>Ease of using an online shopping portal is positively related to the Customer loyalty experienced by a customer while shopping online</a:t>
            </a:r>
          </a:p>
          <a:p>
            <a:pPr marL="285750" lvl="0" indent="-285750" algn="just">
              <a:lnSpc>
                <a:spcPct val="200000"/>
              </a:lnSpc>
              <a:buFont typeface="Arial" panose="020B0604020202020204" pitchFamily="34" charset="0"/>
              <a:buChar char="→"/>
            </a:pPr>
            <a:r>
              <a:rPr lang="en-IN" dirty="0">
                <a:latin typeface="Arial" panose="020B0604020202020204" pitchFamily="34" charset="0"/>
                <a:cs typeface="Arial" panose="020B0604020202020204" pitchFamily="34" charset="0"/>
              </a:rPr>
              <a:t>Service quality of delivery of product is positively related to the Customer loyalty experienced by a customer while shopping online</a:t>
            </a:r>
          </a:p>
        </p:txBody>
      </p:sp>
    </p:spTree>
    <p:extLst>
      <p:ext uri="{BB962C8B-B14F-4D97-AF65-F5344CB8AC3E}">
        <p14:creationId xmlns:p14="http://schemas.microsoft.com/office/powerpoint/2010/main" val="3315232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58DA995-D737-4CEA-BA33-6FAB172C922C}"/>
              </a:ext>
            </a:extLst>
          </p:cNvPr>
          <p:cNvSpPr txBox="1"/>
          <p:nvPr/>
        </p:nvSpPr>
        <p:spPr>
          <a:xfrm>
            <a:off x="1119739" y="1227636"/>
            <a:ext cx="7865097" cy="477054"/>
          </a:xfrm>
          <a:prstGeom prst="rect">
            <a:avLst/>
          </a:prstGeom>
          <a:noFill/>
        </p:spPr>
        <p:txBody>
          <a:bodyPr wrap="square" rtlCol="0">
            <a:spAutoFit/>
          </a:bodyPr>
          <a:lstStyle/>
          <a:p>
            <a:pPr algn="just"/>
            <a:r>
              <a:rPr lang="en-IN" sz="2500" b="1" dirty="0">
                <a:solidFill>
                  <a:srgbClr val="0070C0"/>
                </a:solidFill>
                <a:latin typeface="Arial" panose="020B0604020202020204" pitchFamily="34" charset="0"/>
                <a:cs typeface="Arial" panose="020B0604020202020204" pitchFamily="34" charset="0"/>
              </a:rPr>
              <a:t>LIMITATIONS OF ONLINE SHOPPING</a:t>
            </a:r>
            <a:endParaRPr lang="en-IN" sz="2500" dirty="0">
              <a:solidFill>
                <a:srgbClr val="0070C0"/>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FEF6FBB7-ECED-4F5D-B41D-15EF809D0D29}"/>
              </a:ext>
            </a:extLst>
          </p:cNvPr>
          <p:cNvSpPr txBox="1"/>
          <p:nvPr/>
        </p:nvSpPr>
        <p:spPr>
          <a:xfrm>
            <a:off x="1310326" y="2045617"/>
            <a:ext cx="8628668" cy="3226524"/>
          </a:xfrm>
          <a:prstGeom prst="rect">
            <a:avLst/>
          </a:prstGeom>
          <a:noFill/>
        </p:spPr>
        <p:txBody>
          <a:bodyPr wrap="square" rtlCol="0">
            <a:spAutoFit/>
          </a:bodyPr>
          <a:lstStyle/>
          <a:p>
            <a:pPr marL="285750" lvl="0" indent="-285750">
              <a:lnSpc>
                <a:spcPct val="200000"/>
              </a:lnSpc>
              <a:buFont typeface="Arial" panose="020B0604020202020204" pitchFamily="34" charset="0"/>
              <a:buChar char="•"/>
            </a:pPr>
            <a:r>
              <a:rPr lang="en-IN" dirty="0">
                <a:latin typeface="Arial" panose="020B0604020202020204" pitchFamily="34" charset="0"/>
                <a:cs typeface="Arial" panose="020B0604020202020204" pitchFamily="34" charset="0"/>
              </a:rPr>
              <a:t>During online shopping, real-time experience on shopping is missed</a:t>
            </a:r>
          </a:p>
          <a:p>
            <a:pPr marL="285750" lvl="0" indent="-285750">
              <a:lnSpc>
                <a:spcPct val="200000"/>
              </a:lnSpc>
              <a:buFont typeface="Arial" panose="020B0604020202020204" pitchFamily="34" charset="0"/>
              <a:buChar char="•"/>
            </a:pPr>
            <a:r>
              <a:rPr lang="en-IN" dirty="0">
                <a:latin typeface="Arial" panose="020B0604020202020204" pitchFamily="34" charset="0"/>
                <a:cs typeface="Arial" panose="020B0604020202020204" pitchFamily="34" charset="0"/>
              </a:rPr>
              <a:t>Delay in delivery of the product to customer’ s doorstep takes about 1-3 weeks during festival times </a:t>
            </a:r>
          </a:p>
          <a:p>
            <a:pPr marL="285750" lvl="0" indent="-285750">
              <a:lnSpc>
                <a:spcPct val="200000"/>
              </a:lnSpc>
              <a:buFont typeface="Arial" panose="020B0604020202020204" pitchFamily="34" charset="0"/>
              <a:buChar char="•"/>
            </a:pPr>
            <a:r>
              <a:rPr lang="en-IN" dirty="0">
                <a:latin typeface="Arial" panose="020B0604020202020204" pitchFamily="34" charset="0"/>
                <a:cs typeface="Arial" panose="020B0604020202020204" pitchFamily="34" charset="0"/>
              </a:rPr>
              <a:t>Product rates are so high, compared to the market price</a:t>
            </a:r>
          </a:p>
          <a:p>
            <a:pPr marL="285750" lvl="0" indent="-285750">
              <a:lnSpc>
                <a:spcPct val="200000"/>
              </a:lnSpc>
              <a:buFont typeface="Arial" panose="020B0604020202020204" pitchFamily="34" charset="0"/>
              <a:buChar char="•"/>
            </a:pPr>
            <a:r>
              <a:rPr lang="en-IN" dirty="0">
                <a:latin typeface="Arial" panose="020B0604020202020204" pitchFamily="34" charset="0"/>
                <a:cs typeface="Arial" panose="020B0604020202020204" pitchFamily="34" charset="0"/>
              </a:rPr>
              <a:t>Products are damaged some times and there is no exchange policy</a:t>
            </a:r>
          </a:p>
          <a:p>
            <a:pPr marL="285750" indent="-285750">
              <a:lnSpc>
                <a:spcPct val="150000"/>
              </a:lnSpc>
              <a:buFont typeface="Arial" panose="020B0604020202020204" pitchFamily="34" charset="0"/>
              <a:buChar char="•"/>
            </a:pP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710792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5C26A-63DF-409E-8FF2-BBD8CA6BA61A}"/>
              </a:ext>
            </a:extLst>
          </p:cNvPr>
          <p:cNvSpPr>
            <a:spLocks noGrp="1"/>
          </p:cNvSpPr>
          <p:nvPr>
            <p:ph type="title"/>
          </p:nvPr>
        </p:nvSpPr>
        <p:spPr/>
        <p:txBody>
          <a:bodyPr/>
          <a:lstStyle/>
          <a:p>
            <a:r>
              <a:rPr lang="en-IN" dirty="0"/>
              <a:t>reference</a:t>
            </a:r>
          </a:p>
        </p:txBody>
      </p:sp>
      <p:sp>
        <p:nvSpPr>
          <p:cNvPr id="3" name="Content Placeholder 2">
            <a:extLst>
              <a:ext uri="{FF2B5EF4-FFF2-40B4-BE49-F238E27FC236}">
                <a16:creationId xmlns:a16="http://schemas.microsoft.com/office/drawing/2014/main" id="{EE8A0250-A83B-454D-BB8B-0203CA1BCA08}"/>
              </a:ext>
            </a:extLst>
          </p:cNvPr>
          <p:cNvSpPr>
            <a:spLocks noGrp="1"/>
          </p:cNvSpPr>
          <p:nvPr>
            <p:ph idx="1"/>
          </p:nvPr>
        </p:nvSpPr>
        <p:spPr>
          <a:xfrm>
            <a:off x="685800" y="1837765"/>
            <a:ext cx="10396883" cy="3969991"/>
          </a:xfrm>
        </p:spPr>
        <p:txBody>
          <a:bodyPr>
            <a:normAutofit/>
          </a:bodyPr>
          <a:lstStyle/>
          <a:p>
            <a:r>
              <a:rPr lang="en-IN" dirty="0">
                <a:latin typeface="Arial" panose="020B0604020202020204" pitchFamily="34" charset="0"/>
                <a:cs typeface="Arial" panose="020B0604020202020204" pitchFamily="34" charset="0"/>
              </a:rPr>
              <a:t>Hu LT, </a:t>
            </a:r>
            <a:r>
              <a:rPr lang="en-IN" dirty="0" err="1">
                <a:latin typeface="Arial" panose="020B0604020202020204" pitchFamily="34" charset="0"/>
                <a:cs typeface="Arial" panose="020B0604020202020204" pitchFamily="34" charset="0"/>
              </a:rPr>
              <a:t>Bentler</a:t>
            </a:r>
            <a:r>
              <a:rPr lang="en-IN" dirty="0">
                <a:latin typeface="Arial" panose="020B0604020202020204" pitchFamily="34" charset="0"/>
                <a:cs typeface="Arial" panose="020B0604020202020204" pitchFamily="34" charset="0"/>
              </a:rPr>
              <a:t> PM (1999). </a:t>
            </a:r>
            <a:r>
              <a:rPr lang="en-IN" dirty="0" err="1">
                <a:latin typeface="Arial" panose="020B0604020202020204" pitchFamily="34" charset="0"/>
                <a:cs typeface="Arial" panose="020B0604020202020204" pitchFamily="34" charset="0"/>
              </a:rPr>
              <a:t>Cutoff</a:t>
            </a:r>
            <a:r>
              <a:rPr lang="en-IN" dirty="0">
                <a:latin typeface="Arial" panose="020B0604020202020204" pitchFamily="34" charset="0"/>
                <a:cs typeface="Arial" panose="020B0604020202020204" pitchFamily="34" charset="0"/>
              </a:rPr>
              <a:t> Criteria for Fit Indexes in Covariance Structure Analysis: Conventional Criteria versus New Alternatives, Struct. </a:t>
            </a:r>
            <a:r>
              <a:rPr lang="en-IN" dirty="0" err="1">
                <a:latin typeface="Arial" panose="020B0604020202020204" pitchFamily="34" charset="0"/>
                <a:cs typeface="Arial" panose="020B0604020202020204" pitchFamily="34" charset="0"/>
              </a:rPr>
              <a:t>Equ</a:t>
            </a:r>
            <a:r>
              <a:rPr lang="en-IN" dirty="0">
                <a:latin typeface="Arial" panose="020B0604020202020204" pitchFamily="34" charset="0"/>
                <a:cs typeface="Arial" panose="020B0604020202020204" pitchFamily="34" charset="0"/>
              </a:rPr>
              <a:t>. Model. 6(1):1-55.</a:t>
            </a:r>
          </a:p>
          <a:p>
            <a:r>
              <a:rPr lang="en-IN" dirty="0">
                <a:latin typeface="Arial" panose="020B0604020202020204" pitchFamily="34" charset="0"/>
                <a:cs typeface="Arial" panose="020B0604020202020204" pitchFamily="34" charset="0"/>
              </a:rPr>
              <a:t>Hair JF, Anderson RE, Tatham RL, Black WC, </a:t>
            </a:r>
            <a:r>
              <a:rPr lang="en-IN" dirty="0" err="1">
                <a:latin typeface="Arial" panose="020B0604020202020204" pitchFamily="34" charset="0"/>
                <a:cs typeface="Arial" panose="020B0604020202020204" pitchFamily="34" charset="0"/>
              </a:rPr>
              <a:t>Babin</a:t>
            </a:r>
            <a:r>
              <a:rPr lang="en-IN" dirty="0">
                <a:latin typeface="Arial" panose="020B0604020202020204" pitchFamily="34" charset="0"/>
                <a:cs typeface="Arial" panose="020B0604020202020204" pitchFamily="34" charset="0"/>
              </a:rPr>
              <a:t> BJ (2006). Multivariate Data Analysis, 6th </a:t>
            </a:r>
            <a:r>
              <a:rPr lang="en-IN" dirty="0" err="1">
                <a:latin typeface="Arial" panose="020B0604020202020204" pitchFamily="34" charset="0"/>
                <a:cs typeface="Arial" panose="020B0604020202020204" pitchFamily="34" charset="0"/>
              </a:rPr>
              <a:t>edn</a:t>
            </a:r>
            <a:r>
              <a:rPr lang="en-IN" dirty="0">
                <a:latin typeface="Arial" panose="020B0604020202020204" pitchFamily="34" charset="0"/>
                <a:cs typeface="Arial" panose="020B0604020202020204" pitchFamily="34" charset="0"/>
              </a:rPr>
              <a:t>., Pearson Education, New Delhi. 734-735</a:t>
            </a:r>
          </a:p>
          <a:p>
            <a:r>
              <a:rPr lang="en-IN" dirty="0" err="1">
                <a:latin typeface="Arial" panose="020B0604020202020204" pitchFamily="34" charset="0"/>
                <a:cs typeface="Arial" panose="020B0604020202020204" pitchFamily="34" charset="0"/>
              </a:rPr>
              <a:t>Daire</a:t>
            </a:r>
            <a:r>
              <a:rPr lang="en-IN" dirty="0">
                <a:latin typeface="Arial" panose="020B0604020202020204" pitchFamily="34" charset="0"/>
                <a:cs typeface="Arial" panose="020B0604020202020204" pitchFamily="34" charset="0"/>
              </a:rPr>
              <a:t> H, Joseph C, Michael RM (2008). Structural Equation </a:t>
            </a:r>
            <a:r>
              <a:rPr lang="en-IN" dirty="0" err="1">
                <a:latin typeface="Arial" panose="020B0604020202020204" pitchFamily="34" charset="0"/>
                <a:cs typeface="Arial" panose="020B0604020202020204" pitchFamily="34" charset="0"/>
              </a:rPr>
              <a:t>Modeling</a:t>
            </a:r>
            <a:r>
              <a:rPr lang="en-IN" dirty="0">
                <a:latin typeface="Arial" panose="020B0604020202020204" pitchFamily="34" charset="0"/>
                <a:cs typeface="Arial" panose="020B0604020202020204" pitchFamily="34" charset="0"/>
              </a:rPr>
              <a:t>: Guidelines for Determining Model Fit. Electron. J. Bus. Res. Methods 6(1):53-60.</a:t>
            </a:r>
          </a:p>
        </p:txBody>
      </p:sp>
    </p:spTree>
    <p:extLst>
      <p:ext uri="{BB962C8B-B14F-4D97-AF65-F5344CB8AC3E}">
        <p14:creationId xmlns:p14="http://schemas.microsoft.com/office/powerpoint/2010/main" val="2060142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AC2EA7E-D693-4BC4-8F99-5FD41CE8840F}"/>
              </a:ext>
            </a:extLst>
          </p:cNvPr>
          <p:cNvSpPr>
            <a:spLocks noGrp="1"/>
          </p:cNvSpPr>
          <p:nvPr>
            <p:ph idx="1"/>
          </p:nvPr>
        </p:nvSpPr>
        <p:spPr>
          <a:xfrm>
            <a:off x="457200" y="572526"/>
            <a:ext cx="10396883" cy="5142474"/>
          </a:xfrm>
        </p:spPr>
        <p:txBody>
          <a:bodyPr>
            <a:normAutofit fontScale="85000" lnSpcReduction="20000"/>
          </a:bodyPr>
          <a:lstStyle/>
          <a:p>
            <a:pPr lvl="0"/>
            <a:r>
              <a:rPr lang="en-IN" dirty="0" err="1">
                <a:latin typeface="Arial" panose="020B0604020202020204" pitchFamily="34" charset="0"/>
                <a:cs typeface="Arial" panose="020B0604020202020204" pitchFamily="34" charset="0"/>
              </a:rPr>
              <a:t>Mulaik</a:t>
            </a:r>
            <a:r>
              <a:rPr lang="en-IN" dirty="0">
                <a:latin typeface="Arial" panose="020B0604020202020204" pitchFamily="34" charset="0"/>
                <a:cs typeface="Arial" panose="020B0604020202020204" pitchFamily="34" charset="0"/>
              </a:rPr>
              <a:t> SA, James LR, Van </a:t>
            </a:r>
            <a:r>
              <a:rPr lang="en-IN" dirty="0" err="1">
                <a:latin typeface="Arial" panose="020B0604020202020204" pitchFamily="34" charset="0"/>
                <a:cs typeface="Arial" panose="020B0604020202020204" pitchFamily="34" charset="0"/>
              </a:rPr>
              <a:t>Alstine</a:t>
            </a:r>
            <a:r>
              <a:rPr lang="en-IN" dirty="0">
                <a:latin typeface="Arial" panose="020B0604020202020204" pitchFamily="34" charset="0"/>
                <a:cs typeface="Arial" panose="020B0604020202020204" pitchFamily="34" charset="0"/>
              </a:rPr>
              <a:t> J, Bennet N, Lind S, Stilwell CD (1989). Evaluation of Goodness-of-Fit Indices for Structural Equation Models. Psychol. Bull. 105(3):430-445.</a:t>
            </a:r>
          </a:p>
          <a:p>
            <a:pPr lvl="0"/>
            <a:r>
              <a:rPr lang="en-IN" dirty="0">
                <a:latin typeface="Arial" panose="020B0604020202020204" pitchFamily="34" charset="0"/>
                <a:cs typeface="Arial" panose="020B0604020202020204" pitchFamily="34" charset="0"/>
              </a:rPr>
              <a:t>peter T (2011). Adoption of Mobile money technology: Structural Equation </a:t>
            </a:r>
            <a:r>
              <a:rPr lang="en-IN" dirty="0" err="1">
                <a:latin typeface="Arial" panose="020B0604020202020204" pitchFamily="34" charset="0"/>
                <a:cs typeface="Arial" panose="020B0604020202020204" pitchFamily="34" charset="0"/>
              </a:rPr>
              <a:t>Modeling</a:t>
            </a:r>
            <a:r>
              <a:rPr lang="en-IN" dirty="0">
                <a:latin typeface="Arial" panose="020B0604020202020204" pitchFamily="34" charset="0"/>
                <a:cs typeface="Arial" panose="020B0604020202020204" pitchFamily="34" charset="0"/>
              </a:rPr>
              <a:t> Approach. Eur. J. Bus. Manage. 3(7):2011.</a:t>
            </a:r>
          </a:p>
          <a:p>
            <a:pPr lvl="0"/>
            <a:r>
              <a:rPr lang="en-IN" dirty="0" err="1">
                <a:latin typeface="Arial" panose="020B0604020202020204" pitchFamily="34" charset="0"/>
                <a:cs typeface="Arial" panose="020B0604020202020204" pitchFamily="34" charset="0"/>
              </a:rPr>
              <a:t>Yulihasri</a:t>
            </a:r>
            <a:r>
              <a:rPr lang="en-IN" dirty="0">
                <a:latin typeface="Arial" panose="020B0604020202020204" pitchFamily="34" charset="0"/>
                <a:cs typeface="Arial" panose="020B0604020202020204" pitchFamily="34" charset="0"/>
              </a:rPr>
              <a:t>, Islam, M. A., &amp; </a:t>
            </a:r>
            <a:r>
              <a:rPr lang="en-IN" dirty="0" err="1">
                <a:latin typeface="Arial" panose="020B0604020202020204" pitchFamily="34" charset="0"/>
                <a:cs typeface="Arial" panose="020B0604020202020204" pitchFamily="34" charset="0"/>
              </a:rPr>
              <a:t>Daud</a:t>
            </a:r>
            <a:r>
              <a:rPr lang="en-IN" dirty="0">
                <a:latin typeface="Arial" panose="020B0604020202020204" pitchFamily="34" charset="0"/>
                <a:cs typeface="Arial" panose="020B0604020202020204" pitchFamily="34" charset="0"/>
              </a:rPr>
              <a:t>, K. A. K. (2011). Factors that Influence Customers’ Buying Intention on Shopping Online. International Journal of Marketing Studies, 3 (1), 128-139.</a:t>
            </a:r>
          </a:p>
          <a:p>
            <a:pPr lvl="0"/>
            <a:r>
              <a:rPr lang="en-IN" dirty="0">
                <a:latin typeface="Arial" panose="020B0604020202020204" pitchFamily="34" charset="0"/>
                <a:cs typeface="Arial" panose="020B0604020202020204" pitchFamily="34" charset="0"/>
              </a:rPr>
              <a:t>Weisberg, J., </a:t>
            </a:r>
            <a:r>
              <a:rPr lang="en-IN" dirty="0" err="1">
                <a:latin typeface="Arial" panose="020B0604020202020204" pitchFamily="34" charset="0"/>
                <a:cs typeface="Arial" panose="020B0604020202020204" pitchFamily="34" charset="0"/>
              </a:rPr>
              <a:t>Te’eni</a:t>
            </a:r>
            <a:r>
              <a:rPr lang="en-IN" dirty="0">
                <a:latin typeface="Arial" panose="020B0604020202020204" pitchFamily="34" charset="0"/>
                <a:cs typeface="Arial" panose="020B0604020202020204" pitchFamily="34" charset="0"/>
              </a:rPr>
              <a:t>, D., &amp; Arman, L. (2011). Past purchase and intention to purchase in ecommerce the mediation of social presence and trust. Internet Research, 21 (1), 82-96.</a:t>
            </a:r>
          </a:p>
          <a:p>
            <a:pPr lvl="0"/>
            <a:r>
              <a:rPr lang="en-IN" dirty="0">
                <a:latin typeface="Arial" panose="020B0604020202020204" pitchFamily="34" charset="0"/>
                <a:cs typeface="Arial" panose="020B0604020202020204" pitchFamily="34" charset="0"/>
              </a:rPr>
              <a:t>Abadi, H. R. D., </a:t>
            </a:r>
            <a:r>
              <a:rPr lang="en-IN" dirty="0" err="1">
                <a:latin typeface="Arial" panose="020B0604020202020204" pitchFamily="34" charset="0"/>
                <a:cs typeface="Arial" panose="020B0604020202020204" pitchFamily="34" charset="0"/>
              </a:rPr>
              <a:t>Hafshejani</a:t>
            </a:r>
            <a:r>
              <a:rPr lang="en-IN" dirty="0">
                <a:latin typeface="Arial" panose="020B0604020202020204" pitchFamily="34" charset="0"/>
                <a:cs typeface="Arial" panose="020B0604020202020204" pitchFamily="34" charset="0"/>
              </a:rPr>
              <a:t>, S. N. A., &amp; Zadeh, F. K. (2011). Considering Factors that Affect Users’ Online Purchase Intentions Using Structural Equation </a:t>
            </a:r>
            <a:r>
              <a:rPr lang="en-IN" dirty="0" err="1">
                <a:latin typeface="Arial" panose="020B0604020202020204" pitchFamily="34" charset="0"/>
                <a:cs typeface="Arial" panose="020B0604020202020204" pitchFamily="34" charset="0"/>
              </a:rPr>
              <a:t>Modeling</a:t>
            </a:r>
            <a:r>
              <a:rPr lang="en-IN" dirty="0">
                <a:latin typeface="Arial" panose="020B0604020202020204" pitchFamily="34" charset="0"/>
                <a:cs typeface="Arial" panose="020B0604020202020204" pitchFamily="34" charset="0"/>
              </a:rPr>
              <a:t>. Interdisciplinary Journal of Contemporary Research in Business, 3 (8), 463-471</a:t>
            </a:r>
          </a:p>
          <a:p>
            <a:pPr lvl="0"/>
            <a:r>
              <a:rPr lang="en-IN" dirty="0">
                <a:latin typeface="Arial" panose="020B0604020202020204" pitchFamily="34" charset="0"/>
                <a:cs typeface="Arial" panose="020B0604020202020204" pitchFamily="34" charset="0"/>
              </a:rPr>
              <a:t>Anderson JG, </a:t>
            </a:r>
            <a:r>
              <a:rPr lang="en-IN" dirty="0" err="1">
                <a:latin typeface="Arial" panose="020B0604020202020204" pitchFamily="34" charset="0"/>
                <a:cs typeface="Arial" panose="020B0604020202020204" pitchFamily="34" charset="0"/>
              </a:rPr>
              <a:t>Gerbing</a:t>
            </a:r>
            <a:r>
              <a:rPr lang="en-IN" dirty="0">
                <a:latin typeface="Arial" panose="020B0604020202020204" pitchFamily="34" charset="0"/>
                <a:cs typeface="Arial" panose="020B0604020202020204" pitchFamily="34" charset="0"/>
              </a:rPr>
              <a:t> DW (1988). Structural Equation </a:t>
            </a:r>
            <a:r>
              <a:rPr lang="en-IN" dirty="0" err="1">
                <a:latin typeface="Arial" panose="020B0604020202020204" pitchFamily="34" charset="0"/>
                <a:cs typeface="Arial" panose="020B0604020202020204" pitchFamily="34" charset="0"/>
              </a:rPr>
              <a:t>Modeling</a:t>
            </a:r>
            <a:r>
              <a:rPr lang="en-IN" dirty="0">
                <a:latin typeface="Arial" panose="020B0604020202020204" pitchFamily="34" charset="0"/>
                <a:cs typeface="Arial" panose="020B0604020202020204" pitchFamily="34" charset="0"/>
              </a:rPr>
              <a:t> in Practice; a review two step approach. Psychol. Bull. 103:411- 423.</a:t>
            </a: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064404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99488" y="1837309"/>
            <a:ext cx="7299960" cy="1756283"/>
          </a:xfrm>
        </p:spPr>
        <p:txBody>
          <a:bodyPr/>
          <a:lstStyle/>
          <a:p>
            <a:r>
              <a:rPr lang="en-IN" dirty="0">
                <a:latin typeface="Algerian" panose="04020705040A02060702" pitchFamily="82" charset="0"/>
              </a:rPr>
              <a:t>THANK YOU</a:t>
            </a:r>
          </a:p>
        </p:txBody>
      </p:sp>
    </p:spTree>
    <p:extLst>
      <p:ext uri="{BB962C8B-B14F-4D97-AF65-F5344CB8AC3E}">
        <p14:creationId xmlns:p14="http://schemas.microsoft.com/office/powerpoint/2010/main" val="42430059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5491"/>
            <a:ext cx="10515600" cy="1325563"/>
          </a:xfrm>
        </p:spPr>
        <p:txBody>
          <a:bodyPr/>
          <a:lstStyle/>
          <a:p>
            <a:r>
              <a:rPr lang="en-IN" dirty="0"/>
              <a:t>Methodology</a:t>
            </a:r>
          </a:p>
        </p:txBody>
      </p:sp>
      <p:sp>
        <p:nvSpPr>
          <p:cNvPr id="3" name="Content Placeholder 2"/>
          <p:cNvSpPr>
            <a:spLocks noGrp="1"/>
          </p:cNvSpPr>
          <p:nvPr>
            <p:ph idx="1"/>
          </p:nvPr>
        </p:nvSpPr>
        <p:spPr>
          <a:xfrm>
            <a:off x="685800" y="2123031"/>
            <a:ext cx="10396883" cy="3311189"/>
          </a:xfrm>
        </p:spPr>
        <p:txBody>
          <a:bodyPr>
            <a:normAutofit lnSpcReduction="10000"/>
          </a:bodyPr>
          <a:lstStyle/>
          <a:p>
            <a:r>
              <a:rPr lang="en-IN" dirty="0">
                <a:latin typeface="Arial" panose="020B0604020202020204" pitchFamily="34" charset="0"/>
                <a:cs typeface="Arial" panose="020B0604020202020204" pitchFamily="34" charset="0"/>
              </a:rPr>
              <a:t>Descriptive statistics </a:t>
            </a:r>
          </a:p>
          <a:p>
            <a:pPr marL="0" indent="0">
              <a:buNone/>
            </a:pPr>
            <a:r>
              <a:rPr lang="en-IN" dirty="0">
                <a:latin typeface="Arial" panose="020B0604020202020204" pitchFamily="34" charset="0"/>
                <a:cs typeface="Arial" panose="020B0604020202020204" pitchFamily="34" charset="0"/>
              </a:rPr>
              <a:t>     The frequency analysis is carried out to find the percentages using frequency tables</a:t>
            </a:r>
          </a:p>
          <a:p>
            <a:r>
              <a:rPr lang="en-IN" dirty="0">
                <a:latin typeface="Arial" panose="020B0604020202020204" pitchFamily="34" charset="0"/>
                <a:cs typeface="Arial" panose="020B0604020202020204" pitchFamily="34" charset="0"/>
              </a:rPr>
              <a:t>SEM</a:t>
            </a:r>
          </a:p>
          <a:p>
            <a:pPr marL="0" indent="0">
              <a:buNone/>
            </a:pPr>
            <a:r>
              <a:rPr lang="en-IN" dirty="0">
                <a:latin typeface="Arial" panose="020B0604020202020204" pitchFamily="34" charset="0"/>
                <a:cs typeface="Arial" panose="020B0604020202020204" pitchFamily="34" charset="0"/>
              </a:rPr>
              <a:t>	To construct the structural equation model towards the factors that influence  loyalty of customers through online shopping </a:t>
            </a:r>
          </a:p>
          <a:p>
            <a:pPr marL="0" indent="0">
              <a:buNone/>
            </a:pPr>
            <a:r>
              <a:rPr lang="en-IN"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5516233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C854097-EDC5-45D7-860F-BBAD2962B410}"/>
              </a:ext>
            </a:extLst>
          </p:cNvPr>
          <p:cNvSpPr txBox="1"/>
          <p:nvPr/>
        </p:nvSpPr>
        <p:spPr>
          <a:xfrm>
            <a:off x="1140642" y="311085"/>
            <a:ext cx="7532017" cy="677108"/>
          </a:xfrm>
          <a:prstGeom prst="rect">
            <a:avLst/>
          </a:prstGeom>
          <a:noFill/>
        </p:spPr>
        <p:txBody>
          <a:bodyPr wrap="square" rtlCol="0">
            <a:spAutoFit/>
          </a:bodyPr>
          <a:lstStyle/>
          <a:p>
            <a:r>
              <a:rPr lang="en-IN" sz="3800" dirty="0">
                <a:latin typeface="Arial" panose="020B0604020202020204" pitchFamily="34" charset="0"/>
                <a:cs typeface="Arial" panose="020B0604020202020204" pitchFamily="34" charset="0"/>
              </a:rPr>
              <a:t>DESCRIPTIVE STATISTICS</a:t>
            </a:r>
          </a:p>
        </p:txBody>
      </p:sp>
      <p:sp>
        <p:nvSpPr>
          <p:cNvPr id="3" name="TextBox 2">
            <a:extLst>
              <a:ext uri="{FF2B5EF4-FFF2-40B4-BE49-F238E27FC236}">
                <a16:creationId xmlns:a16="http://schemas.microsoft.com/office/drawing/2014/main" id="{C2247408-6E96-454B-B2C6-378A54D7C183}"/>
              </a:ext>
            </a:extLst>
          </p:cNvPr>
          <p:cNvSpPr txBox="1"/>
          <p:nvPr/>
        </p:nvSpPr>
        <p:spPr>
          <a:xfrm>
            <a:off x="914399" y="1131217"/>
            <a:ext cx="9059159" cy="3780522"/>
          </a:xfrm>
          <a:prstGeom prst="rect">
            <a:avLst/>
          </a:prstGeom>
          <a:noFill/>
        </p:spPr>
        <p:txBody>
          <a:bodyPr wrap="square" rtlCol="0">
            <a:spAutoFit/>
          </a:bodyPr>
          <a:lstStyle/>
          <a:p>
            <a:pPr marL="285750" lvl="0"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64% of the respondents are male.</a:t>
            </a:r>
          </a:p>
          <a:p>
            <a:pPr marL="285750" lvl="0"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36% of the respondents are female.</a:t>
            </a:r>
          </a:p>
          <a:p>
            <a:pPr marL="285750" lvl="0"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49.2% of respondents are between the age group of 18-25.</a:t>
            </a:r>
          </a:p>
          <a:p>
            <a:pPr marL="285750" lvl="0"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30% of respondents   earn monthly income is below 10,000.</a:t>
            </a:r>
          </a:p>
          <a:p>
            <a:pPr marL="285750" lvl="0"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45% of respondents earn monthly income above 20,000</a:t>
            </a:r>
          </a:p>
          <a:p>
            <a:pPr marL="285750" lvl="0"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39.2% of respondents are using online shopping  for 2  Year.</a:t>
            </a:r>
          </a:p>
          <a:p>
            <a:pPr marL="285750" lvl="0"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35% of respondents are using online shopping more than 2 years</a:t>
            </a:r>
          </a:p>
          <a:p>
            <a:pPr marL="285750" lvl="0"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45.2% of respondents purchase  the products through online shopping every month.</a:t>
            </a:r>
          </a:p>
          <a:p>
            <a:pPr marL="285750" lvl="0"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32% of respondents  spend above Rs.2000  on online shopping</a:t>
            </a:r>
          </a:p>
        </p:txBody>
      </p:sp>
    </p:spTree>
    <p:extLst>
      <p:ext uri="{BB962C8B-B14F-4D97-AF65-F5344CB8AC3E}">
        <p14:creationId xmlns:p14="http://schemas.microsoft.com/office/powerpoint/2010/main" val="35817747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DF64397-854F-4847-80CD-9FD503129090}"/>
              </a:ext>
            </a:extLst>
          </p:cNvPr>
          <p:cNvSpPr txBox="1"/>
          <p:nvPr/>
        </p:nvSpPr>
        <p:spPr>
          <a:xfrm>
            <a:off x="782425" y="1018094"/>
            <a:ext cx="10869105" cy="3365024"/>
          </a:xfrm>
          <a:prstGeom prst="rect">
            <a:avLst/>
          </a:prstGeom>
          <a:noFill/>
        </p:spPr>
        <p:txBody>
          <a:bodyPr wrap="square" rtlCol="0">
            <a:spAutoFit/>
          </a:bodyPr>
          <a:lstStyle/>
          <a:p>
            <a:pPr marL="342900" indent="-342900">
              <a:lnSpc>
                <a:spcPct val="150000"/>
              </a:lnSpc>
              <a:buFont typeface="Wingdings" panose="05000000000000000000" pitchFamily="2" charset="2"/>
              <a:buChar char="v"/>
            </a:pPr>
            <a:r>
              <a:rPr lang="en-US" dirty="0">
                <a:latin typeface="Arial" panose="020B0604020202020204" pitchFamily="34" charset="0"/>
                <a:cs typeface="Arial" panose="020B0604020202020204" pitchFamily="34" charset="0"/>
              </a:rPr>
              <a:t>	50% of respondents  prefer  cash on delivery for  payment </a:t>
            </a:r>
          </a:p>
          <a:p>
            <a:pPr marL="342900" indent="-342900">
              <a:lnSpc>
                <a:spcPct val="150000"/>
              </a:lnSpc>
              <a:buFont typeface="Wingdings" panose="05000000000000000000" pitchFamily="2" charset="2"/>
              <a:buChar char="v"/>
            </a:pPr>
            <a:r>
              <a:rPr lang="en-US" dirty="0">
                <a:latin typeface="Arial" panose="020B0604020202020204" pitchFamily="34" charset="0"/>
                <a:cs typeface="Arial" panose="020B0604020202020204" pitchFamily="34" charset="0"/>
              </a:rPr>
              <a:t>	48.4% of respondents  satisfied with online shopping experience.</a:t>
            </a:r>
          </a:p>
          <a:p>
            <a:pPr marL="342900" indent="-342900">
              <a:lnSpc>
                <a:spcPct val="150000"/>
              </a:lnSpc>
              <a:buFont typeface="Wingdings" panose="05000000000000000000" pitchFamily="2" charset="2"/>
              <a:buChar char="v"/>
            </a:pPr>
            <a:r>
              <a:rPr lang="en-US" dirty="0">
                <a:latin typeface="Arial" panose="020B0604020202020204" pitchFamily="34" charset="0"/>
                <a:cs typeface="Arial" panose="020B0604020202020204" pitchFamily="34" charset="0"/>
              </a:rPr>
              <a:t>	38.8% of respondents are satisfied with the ease of navigation in online shopping.</a:t>
            </a:r>
          </a:p>
          <a:p>
            <a:pPr marL="342900" indent="-342900">
              <a:lnSpc>
                <a:spcPct val="150000"/>
              </a:lnSpc>
              <a:buFont typeface="Wingdings" panose="05000000000000000000" pitchFamily="2" charset="2"/>
              <a:buChar char="v"/>
            </a:pPr>
            <a:r>
              <a:rPr lang="en-US" dirty="0">
                <a:latin typeface="Arial" panose="020B0604020202020204" pitchFamily="34" charset="0"/>
                <a:cs typeface="Arial" panose="020B0604020202020204" pitchFamily="34" charset="0"/>
              </a:rPr>
              <a:t>	39.2% of respondents are satisfied with page load in online shopping.   </a:t>
            </a:r>
          </a:p>
          <a:p>
            <a:pPr marL="342900" indent="-342900">
              <a:lnSpc>
                <a:spcPct val="150000"/>
              </a:lnSpc>
              <a:buFont typeface="Wingdings" panose="05000000000000000000" pitchFamily="2" charset="2"/>
              <a:buChar char="v"/>
            </a:pPr>
            <a:r>
              <a:rPr lang="en-US" dirty="0">
                <a:latin typeface="Arial" panose="020B0604020202020204" pitchFamily="34" charset="0"/>
                <a:cs typeface="Arial" panose="020B0604020202020204" pitchFamily="34" charset="0"/>
              </a:rPr>
              <a:t>  32.8% of respondents are satisfied with payment options in online shopping.</a:t>
            </a:r>
          </a:p>
          <a:p>
            <a:pPr marL="342900" indent="-342900">
              <a:lnSpc>
                <a:spcPct val="150000"/>
              </a:lnSpc>
              <a:buFont typeface="Wingdings" panose="05000000000000000000" pitchFamily="2" charset="2"/>
              <a:buChar char="v"/>
            </a:pPr>
            <a:r>
              <a:rPr lang="en-US" dirty="0">
                <a:latin typeface="Arial" panose="020B0604020202020204" pitchFamily="34" charset="0"/>
                <a:cs typeface="Arial" panose="020B0604020202020204" pitchFamily="34" charset="0"/>
              </a:rPr>
              <a:t>	33.6% of respondents are satisfied with check out process in online shopping.</a:t>
            </a:r>
          </a:p>
          <a:p>
            <a:pPr marL="342900" indent="-342900">
              <a:lnSpc>
                <a:spcPct val="150000"/>
              </a:lnSpc>
              <a:buFont typeface="Wingdings" panose="05000000000000000000" pitchFamily="2" charset="2"/>
              <a:buChar char="v"/>
            </a:pPr>
            <a:r>
              <a:rPr lang="en-US" dirty="0">
                <a:latin typeface="Arial" panose="020B0604020202020204" pitchFamily="34" charset="0"/>
                <a:cs typeface="Arial" panose="020B0604020202020204" pitchFamily="34" charset="0"/>
              </a:rPr>
              <a:t>	34.8% of respondents are satisfied with product description in online shopping.</a:t>
            </a:r>
          </a:p>
          <a:p>
            <a:pPr marL="342900" indent="-342900">
              <a:lnSpc>
                <a:spcPct val="150000"/>
              </a:lnSpc>
              <a:buFont typeface="Wingdings" panose="05000000000000000000" pitchFamily="2" charset="2"/>
              <a:buChar char="v"/>
            </a:pPr>
            <a:r>
              <a:rPr lang="en-US" dirty="0">
                <a:latin typeface="Arial" panose="020B0604020202020204" pitchFamily="34" charset="0"/>
                <a:cs typeface="Arial" panose="020B0604020202020204" pitchFamily="34" charset="0"/>
              </a:rPr>
              <a:t>  32% of respondents are satisfied with product reviews in online shopping.</a:t>
            </a:r>
          </a:p>
        </p:txBody>
      </p:sp>
    </p:spTree>
    <p:extLst>
      <p:ext uri="{BB962C8B-B14F-4D97-AF65-F5344CB8AC3E}">
        <p14:creationId xmlns:p14="http://schemas.microsoft.com/office/powerpoint/2010/main" val="30274915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BBA3B6B-200D-4583-AE51-4B8E57EC3409}"/>
              </a:ext>
            </a:extLst>
          </p:cNvPr>
          <p:cNvSpPr txBox="1"/>
          <p:nvPr/>
        </p:nvSpPr>
        <p:spPr>
          <a:xfrm>
            <a:off x="886119" y="556182"/>
            <a:ext cx="9747316" cy="3780522"/>
          </a:xfrm>
          <a:prstGeom prst="rect">
            <a:avLst/>
          </a:prstGeom>
          <a:noFill/>
        </p:spPr>
        <p:txBody>
          <a:bodyPr wrap="square" rtlCol="0">
            <a:spAutoFit/>
          </a:bodyPr>
          <a:lstStyle/>
          <a:p>
            <a:pPr marL="285750" lvl="0" indent="-285750">
              <a:lnSpc>
                <a:spcPct val="150000"/>
              </a:lnSpc>
              <a:buFont typeface="Wingdings" panose="05000000000000000000" pitchFamily="2" charset="2"/>
              <a:buChar char="v"/>
            </a:pPr>
            <a:r>
              <a:rPr lang="en-IN" dirty="0">
                <a:latin typeface="Arial" panose="020B0604020202020204" pitchFamily="34" charset="0"/>
                <a:cs typeface="Arial" panose="020B0604020202020204" pitchFamily="34" charset="0"/>
              </a:rPr>
              <a:t>30% of respondents are satisfied with product images in online shopping.</a:t>
            </a:r>
          </a:p>
          <a:p>
            <a:pPr marL="285750" lvl="0" indent="-285750">
              <a:lnSpc>
                <a:spcPct val="150000"/>
              </a:lnSpc>
              <a:buFont typeface="Wingdings" panose="05000000000000000000" pitchFamily="2" charset="2"/>
              <a:buChar char="v"/>
            </a:pPr>
            <a:r>
              <a:rPr lang="en-IN" dirty="0">
                <a:latin typeface="Arial" panose="020B0604020202020204" pitchFamily="34" charset="0"/>
                <a:cs typeface="Arial" panose="020B0604020202020204" pitchFamily="34" charset="0"/>
              </a:rPr>
              <a:t>38.4% of respondents are satisfied with product range in online shopping.</a:t>
            </a:r>
          </a:p>
          <a:p>
            <a:pPr marL="285750" lvl="0" indent="-285750">
              <a:lnSpc>
                <a:spcPct val="150000"/>
              </a:lnSpc>
              <a:buFont typeface="Wingdings" panose="05000000000000000000" pitchFamily="2" charset="2"/>
              <a:buChar char="v"/>
            </a:pPr>
            <a:r>
              <a:rPr lang="en-IN" dirty="0">
                <a:latin typeface="Arial" panose="020B0604020202020204" pitchFamily="34" charset="0"/>
                <a:cs typeface="Arial" panose="020B0604020202020204" pitchFamily="34" charset="0"/>
              </a:rPr>
              <a:t>32% of respondents are satisfied with Product cost in online shopping.</a:t>
            </a:r>
          </a:p>
          <a:p>
            <a:pPr marL="285750" lvl="0" indent="-285750">
              <a:lnSpc>
                <a:spcPct val="150000"/>
              </a:lnSpc>
              <a:buFont typeface="Wingdings" panose="05000000000000000000" pitchFamily="2" charset="2"/>
              <a:buChar char="v"/>
            </a:pPr>
            <a:r>
              <a:rPr lang="en-IN" dirty="0">
                <a:latin typeface="Arial" panose="020B0604020202020204" pitchFamily="34" charset="0"/>
                <a:cs typeface="Arial" panose="020B0604020202020204" pitchFamily="34" charset="0"/>
              </a:rPr>
              <a:t>33.6% of respondents are satisfied with shipping cost in online shopping. </a:t>
            </a:r>
          </a:p>
          <a:p>
            <a:pPr marL="285750" lvl="0" indent="-285750">
              <a:lnSpc>
                <a:spcPct val="150000"/>
              </a:lnSpc>
              <a:buFont typeface="Wingdings" panose="05000000000000000000" pitchFamily="2" charset="2"/>
              <a:buChar char="v"/>
            </a:pPr>
            <a:r>
              <a:rPr lang="en-IN" dirty="0">
                <a:latin typeface="Arial" panose="020B0604020202020204" pitchFamily="34" charset="0"/>
                <a:cs typeface="Arial" panose="020B0604020202020204" pitchFamily="34" charset="0"/>
              </a:rPr>
              <a:t>31.2% of respondents are satisfied with filter options in online shopping page</a:t>
            </a:r>
          </a:p>
          <a:p>
            <a:pPr marL="285750" lvl="0" indent="-285750">
              <a:lnSpc>
                <a:spcPct val="150000"/>
              </a:lnSpc>
              <a:buFont typeface="Wingdings" panose="05000000000000000000" pitchFamily="2" charset="2"/>
              <a:buChar char="v"/>
            </a:pPr>
            <a:r>
              <a:rPr lang="en-IN" dirty="0">
                <a:latin typeface="Arial" panose="020B0604020202020204" pitchFamily="34" charset="0"/>
                <a:cs typeface="Arial" panose="020B0604020202020204" pitchFamily="34" charset="0"/>
              </a:rPr>
              <a:t>34.4% of respondents are satisfied with discounts in online shopping.</a:t>
            </a:r>
          </a:p>
          <a:p>
            <a:pPr marL="285750" lvl="0" indent="-285750">
              <a:lnSpc>
                <a:spcPct val="150000"/>
              </a:lnSpc>
              <a:buFont typeface="Wingdings" panose="05000000000000000000" pitchFamily="2" charset="2"/>
              <a:buChar char="v"/>
            </a:pPr>
            <a:r>
              <a:rPr lang="en-IN" dirty="0">
                <a:latin typeface="Arial" panose="020B0604020202020204" pitchFamily="34" charset="0"/>
                <a:cs typeface="Arial" panose="020B0604020202020204" pitchFamily="34" charset="0"/>
              </a:rPr>
              <a:t>38 % of respondents are satisfied with delivery timing in online shopping.</a:t>
            </a:r>
          </a:p>
          <a:p>
            <a:pPr marL="285750" lvl="0" indent="-285750">
              <a:lnSpc>
                <a:spcPct val="150000"/>
              </a:lnSpc>
              <a:buFont typeface="Wingdings" panose="05000000000000000000" pitchFamily="2" charset="2"/>
              <a:buChar char="v"/>
            </a:pPr>
            <a:r>
              <a:rPr lang="en-IN" dirty="0">
                <a:latin typeface="Arial" panose="020B0604020202020204" pitchFamily="34" charset="0"/>
                <a:cs typeface="Arial" panose="020B0604020202020204" pitchFamily="34" charset="0"/>
              </a:rPr>
              <a:t>35.2 % of respondents are satisfied with exchange policy in online shopping.</a:t>
            </a:r>
          </a:p>
          <a:p>
            <a:pPr marL="285750" indent="-285750">
              <a:lnSpc>
                <a:spcPct val="150000"/>
              </a:lnSpc>
              <a:buFont typeface="Wingdings" panose="05000000000000000000" pitchFamily="2" charset="2"/>
              <a:buChar char="v"/>
            </a:pP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169949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42C6180-F8E5-4F5C-ABC0-3934B30B5CF1}"/>
              </a:ext>
            </a:extLst>
          </p:cNvPr>
          <p:cNvSpPr txBox="1"/>
          <p:nvPr/>
        </p:nvSpPr>
        <p:spPr>
          <a:xfrm>
            <a:off x="556181" y="876693"/>
            <a:ext cx="10162095" cy="3780522"/>
          </a:xfrm>
          <a:prstGeom prst="rect">
            <a:avLst/>
          </a:prstGeom>
          <a:noFill/>
        </p:spPr>
        <p:txBody>
          <a:bodyPr wrap="square" rtlCol="0">
            <a:spAutoFit/>
          </a:bodyPr>
          <a:lstStyle/>
          <a:p>
            <a:pPr marL="285750" lvl="0" indent="-285750">
              <a:lnSpc>
                <a:spcPct val="150000"/>
              </a:lnSpc>
              <a:buFont typeface="Wingdings" panose="05000000000000000000" pitchFamily="2" charset="2"/>
              <a:buChar char="v"/>
            </a:pPr>
            <a:r>
              <a:rPr lang="en-IN" dirty="0">
                <a:latin typeface="Arial" panose="020B0604020202020204" pitchFamily="34" charset="0"/>
                <a:cs typeface="Arial" panose="020B0604020202020204" pitchFamily="34" charset="0"/>
              </a:rPr>
              <a:t>32.8% of respondents are satisfied with payment options in online shopping.</a:t>
            </a:r>
          </a:p>
          <a:p>
            <a:pPr marL="285750" lvl="0" indent="-285750">
              <a:lnSpc>
                <a:spcPct val="150000"/>
              </a:lnSpc>
              <a:buFont typeface="Wingdings" panose="05000000000000000000" pitchFamily="2" charset="2"/>
              <a:buChar char="v"/>
            </a:pPr>
            <a:r>
              <a:rPr lang="en-IN" dirty="0">
                <a:latin typeface="Arial" panose="020B0604020202020204" pitchFamily="34" charset="0"/>
                <a:cs typeface="Arial" panose="020B0604020202020204" pitchFamily="34" charset="0"/>
              </a:rPr>
              <a:t>30.8 % of respondents are satisfied with Security of payment method in online shopping.</a:t>
            </a:r>
          </a:p>
          <a:p>
            <a:pPr marL="285750" lvl="0" indent="-285750">
              <a:lnSpc>
                <a:spcPct val="150000"/>
              </a:lnSpc>
              <a:buFont typeface="Wingdings" panose="05000000000000000000" pitchFamily="2" charset="2"/>
              <a:buChar char="v"/>
            </a:pPr>
            <a:r>
              <a:rPr lang="en-IN" dirty="0">
                <a:latin typeface="Arial" panose="020B0604020202020204" pitchFamily="34" charset="0"/>
                <a:cs typeface="Arial" panose="020B0604020202020204" pitchFamily="34" charset="0"/>
              </a:rPr>
              <a:t>30.8 % of respondents are never received broken items in online shopping.</a:t>
            </a:r>
          </a:p>
          <a:p>
            <a:pPr marL="285750" lvl="0" indent="-285750">
              <a:lnSpc>
                <a:spcPct val="150000"/>
              </a:lnSpc>
              <a:buFont typeface="Wingdings" panose="05000000000000000000" pitchFamily="2" charset="2"/>
              <a:buChar char="v"/>
            </a:pPr>
            <a:r>
              <a:rPr lang="en-IN" dirty="0">
                <a:latin typeface="Arial" panose="020B0604020202020204" pitchFamily="34" charset="0"/>
                <a:cs typeface="Arial" panose="020B0604020202020204" pitchFamily="34" charset="0"/>
              </a:rPr>
              <a:t>31.2% of respondents have  rarely experienced bad sales and services in online shopping</a:t>
            </a:r>
          </a:p>
          <a:p>
            <a:pPr marL="285750" lvl="0" indent="-285750">
              <a:lnSpc>
                <a:spcPct val="150000"/>
              </a:lnSpc>
              <a:buFont typeface="Wingdings" panose="05000000000000000000" pitchFamily="2" charset="2"/>
              <a:buChar char="v"/>
            </a:pPr>
            <a:r>
              <a:rPr lang="en-IN" dirty="0">
                <a:latin typeface="Arial" panose="020B0604020202020204" pitchFamily="34" charset="0"/>
                <a:cs typeface="Arial" panose="020B0604020202020204" pitchFamily="34" charset="0"/>
              </a:rPr>
              <a:t>28.4% of respondents said that they sometimes need security of payment methods in online shopping.</a:t>
            </a:r>
          </a:p>
          <a:p>
            <a:pPr marL="285750" lvl="0" indent="-285750">
              <a:lnSpc>
                <a:spcPct val="150000"/>
              </a:lnSpc>
              <a:buFont typeface="Wingdings" panose="05000000000000000000" pitchFamily="2" charset="2"/>
              <a:buChar char="v"/>
            </a:pPr>
            <a:r>
              <a:rPr lang="en-IN" dirty="0">
                <a:latin typeface="Arial" panose="020B0604020202020204" pitchFamily="34" charset="0"/>
                <a:cs typeface="Arial" panose="020B0604020202020204" pitchFamily="34" charset="0"/>
              </a:rPr>
              <a:t>34% of respondents said that sometimes product information given by the seller is not enough for purchase in online shopping</a:t>
            </a:r>
          </a:p>
          <a:p>
            <a:pPr marL="285750" lvl="0" indent="-285750">
              <a:lnSpc>
                <a:spcPct val="150000"/>
              </a:lnSpc>
              <a:buFont typeface="Wingdings" panose="05000000000000000000" pitchFamily="2" charset="2"/>
              <a:buChar char="v"/>
            </a:pPr>
            <a:r>
              <a:rPr lang="en-IN" dirty="0">
                <a:latin typeface="Arial" panose="020B0604020202020204" pitchFamily="34" charset="0"/>
                <a:cs typeface="Arial" panose="020B0604020202020204" pitchFamily="34" charset="0"/>
              </a:rPr>
              <a:t>31.2% of respondents recommend online shopping to their friends and family.</a:t>
            </a:r>
          </a:p>
        </p:txBody>
      </p:sp>
    </p:spTree>
    <p:extLst>
      <p:ext uri="{BB962C8B-B14F-4D97-AF65-F5344CB8AC3E}">
        <p14:creationId xmlns:p14="http://schemas.microsoft.com/office/powerpoint/2010/main" val="7552060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0117FED-25D5-4C9E-ACF5-168EF5072748}"/>
              </a:ext>
            </a:extLst>
          </p:cNvPr>
          <p:cNvSpPr txBox="1"/>
          <p:nvPr/>
        </p:nvSpPr>
        <p:spPr>
          <a:xfrm>
            <a:off x="763571" y="820132"/>
            <a:ext cx="9363958" cy="4611519"/>
          </a:xfrm>
          <a:prstGeom prst="rect">
            <a:avLst/>
          </a:prstGeom>
          <a:noFill/>
        </p:spPr>
        <p:txBody>
          <a:bodyPr wrap="square" rtlCol="0">
            <a:spAutoFit/>
          </a:bodyPr>
          <a:lstStyle/>
          <a:p>
            <a:pPr marL="285750" lvl="0" indent="-285750">
              <a:lnSpc>
                <a:spcPct val="150000"/>
              </a:lnSpc>
              <a:buFont typeface="Wingdings" panose="05000000000000000000" pitchFamily="2" charset="2"/>
              <a:buChar char="v"/>
            </a:pPr>
            <a:r>
              <a:rPr lang="en-IN" dirty="0">
                <a:latin typeface="Arial" panose="020B0604020202020204" pitchFamily="34" charset="0"/>
                <a:cs typeface="Arial" panose="020B0604020202020204" pitchFamily="34" charset="0"/>
              </a:rPr>
              <a:t>59% of respondents need third party mediator for payment options for online shopping.</a:t>
            </a:r>
          </a:p>
          <a:p>
            <a:pPr marL="285750" lvl="0" indent="-285750">
              <a:lnSpc>
                <a:spcPct val="150000"/>
              </a:lnSpc>
              <a:buFont typeface="Wingdings" panose="05000000000000000000" pitchFamily="2" charset="2"/>
              <a:buChar char="v"/>
            </a:pPr>
            <a:r>
              <a:rPr lang="en-IN" dirty="0">
                <a:latin typeface="Arial" panose="020B0604020202020204" pitchFamily="34" charset="0"/>
                <a:cs typeface="Arial" panose="020B0604020202020204" pitchFamily="34" charset="0"/>
              </a:rPr>
              <a:t>65% of respondents are loyal to online shopping</a:t>
            </a:r>
          </a:p>
          <a:p>
            <a:pPr marL="285750" lvl="0" indent="-285750">
              <a:lnSpc>
                <a:spcPct val="150000"/>
              </a:lnSpc>
              <a:buFont typeface="Wingdings" panose="05000000000000000000" pitchFamily="2" charset="2"/>
              <a:buChar char="v"/>
            </a:pPr>
            <a:r>
              <a:rPr lang="en-IN" dirty="0">
                <a:latin typeface="Arial" panose="020B0604020202020204" pitchFamily="34" charset="0"/>
                <a:cs typeface="Arial" panose="020B0604020202020204" pitchFamily="34" charset="0"/>
              </a:rPr>
              <a:t>54% of respondents are fill the comments and feedback forms in the online shopping.</a:t>
            </a:r>
          </a:p>
          <a:p>
            <a:pPr marL="285750" lvl="0" indent="-285750">
              <a:lnSpc>
                <a:spcPct val="150000"/>
              </a:lnSpc>
              <a:buFont typeface="Wingdings" panose="05000000000000000000" pitchFamily="2" charset="2"/>
              <a:buChar char="v"/>
            </a:pPr>
            <a:r>
              <a:rPr lang="en-IN" dirty="0">
                <a:latin typeface="Arial" panose="020B0604020202020204" pitchFamily="34" charset="0"/>
                <a:cs typeface="Arial" panose="020B0604020202020204" pitchFamily="34" charset="0"/>
              </a:rPr>
              <a:t>81.2% of respondents are using Amazon for online shopping.</a:t>
            </a:r>
          </a:p>
          <a:p>
            <a:pPr marL="285750" lvl="0" indent="-285750">
              <a:lnSpc>
                <a:spcPct val="150000"/>
              </a:lnSpc>
              <a:buFont typeface="Wingdings" panose="05000000000000000000" pitchFamily="2" charset="2"/>
              <a:buChar char="v"/>
            </a:pPr>
            <a:r>
              <a:rPr lang="en-IN" dirty="0">
                <a:latin typeface="Arial" panose="020B0604020202020204" pitchFamily="34" charset="0"/>
                <a:cs typeface="Arial" panose="020B0604020202020204" pitchFamily="34" charset="0"/>
              </a:rPr>
              <a:t>78% of respondents are using </a:t>
            </a:r>
            <a:r>
              <a:rPr lang="en-IN" dirty="0" err="1">
                <a:latin typeface="Arial" panose="020B0604020202020204" pitchFamily="34" charset="0"/>
                <a:cs typeface="Arial" panose="020B0604020202020204" pitchFamily="34" charset="0"/>
              </a:rPr>
              <a:t>flipkart</a:t>
            </a:r>
            <a:r>
              <a:rPr lang="en-IN" dirty="0">
                <a:latin typeface="Arial" panose="020B0604020202020204" pitchFamily="34" charset="0"/>
                <a:cs typeface="Arial" panose="020B0604020202020204" pitchFamily="34" charset="0"/>
              </a:rPr>
              <a:t> for online shopping.</a:t>
            </a:r>
          </a:p>
          <a:p>
            <a:pPr marL="285750" lvl="0" indent="-285750">
              <a:lnSpc>
                <a:spcPct val="150000"/>
              </a:lnSpc>
              <a:buFont typeface="Wingdings" panose="05000000000000000000" pitchFamily="2" charset="2"/>
              <a:buChar char="v"/>
            </a:pPr>
            <a:r>
              <a:rPr lang="en-IN" dirty="0">
                <a:latin typeface="Arial" panose="020B0604020202020204" pitchFamily="34" charset="0"/>
                <a:cs typeface="Arial" panose="020B0604020202020204" pitchFamily="34" charset="0"/>
              </a:rPr>
              <a:t>26.4% of respondents are using </a:t>
            </a:r>
            <a:r>
              <a:rPr lang="en-IN" dirty="0" err="1">
                <a:latin typeface="Arial" panose="020B0604020202020204" pitchFamily="34" charset="0"/>
                <a:cs typeface="Arial" panose="020B0604020202020204" pitchFamily="34" charset="0"/>
              </a:rPr>
              <a:t>myntra</a:t>
            </a:r>
            <a:r>
              <a:rPr lang="en-IN" dirty="0">
                <a:latin typeface="Arial" panose="020B0604020202020204" pitchFamily="34" charset="0"/>
                <a:cs typeface="Arial" panose="020B0604020202020204" pitchFamily="34" charset="0"/>
              </a:rPr>
              <a:t> for online shopping.</a:t>
            </a:r>
          </a:p>
          <a:p>
            <a:pPr marL="285750" lvl="0" indent="-285750">
              <a:lnSpc>
                <a:spcPct val="150000"/>
              </a:lnSpc>
              <a:buFont typeface="Wingdings" panose="05000000000000000000" pitchFamily="2" charset="2"/>
              <a:buChar char="v"/>
            </a:pPr>
            <a:r>
              <a:rPr lang="en-IN" dirty="0">
                <a:latin typeface="Arial" panose="020B0604020202020204" pitchFamily="34" charset="0"/>
                <a:cs typeface="Arial" panose="020B0604020202020204" pitchFamily="34" charset="0"/>
              </a:rPr>
              <a:t>11.6% of respondents are using </a:t>
            </a:r>
            <a:r>
              <a:rPr lang="en-IN" dirty="0" err="1">
                <a:latin typeface="Arial" panose="020B0604020202020204" pitchFamily="34" charset="0"/>
                <a:cs typeface="Arial" panose="020B0604020202020204" pitchFamily="34" charset="0"/>
              </a:rPr>
              <a:t>pharmEasy</a:t>
            </a:r>
            <a:r>
              <a:rPr lang="en-IN" dirty="0">
                <a:latin typeface="Arial" panose="020B0604020202020204" pitchFamily="34" charset="0"/>
                <a:cs typeface="Arial" panose="020B0604020202020204" pitchFamily="34" charset="0"/>
              </a:rPr>
              <a:t> for online shopping</a:t>
            </a:r>
          </a:p>
          <a:p>
            <a:pPr marL="285750" lvl="0" indent="-285750">
              <a:lnSpc>
                <a:spcPct val="150000"/>
              </a:lnSpc>
              <a:buFont typeface="Wingdings" panose="05000000000000000000" pitchFamily="2" charset="2"/>
              <a:buChar char="v"/>
            </a:pPr>
            <a:r>
              <a:rPr lang="en-IN" dirty="0">
                <a:latin typeface="Arial" panose="020B0604020202020204" pitchFamily="34" charset="0"/>
                <a:cs typeface="Arial" panose="020B0604020202020204" pitchFamily="34" charset="0"/>
              </a:rPr>
              <a:t>13.6% of respondents are using </a:t>
            </a:r>
            <a:r>
              <a:rPr lang="en-IN" dirty="0" err="1">
                <a:latin typeface="Arial" panose="020B0604020202020204" pitchFamily="34" charset="0"/>
                <a:cs typeface="Arial" panose="020B0604020202020204" pitchFamily="34" charset="0"/>
              </a:rPr>
              <a:t>medplus</a:t>
            </a:r>
            <a:r>
              <a:rPr lang="en-IN" dirty="0">
                <a:latin typeface="Arial" panose="020B0604020202020204" pitchFamily="34" charset="0"/>
                <a:cs typeface="Arial" panose="020B0604020202020204" pitchFamily="34" charset="0"/>
              </a:rPr>
              <a:t> for online shopping.</a:t>
            </a:r>
          </a:p>
          <a:p>
            <a:pPr marL="285750" lvl="0" indent="-285750">
              <a:lnSpc>
                <a:spcPct val="150000"/>
              </a:lnSpc>
              <a:buFont typeface="Wingdings" panose="05000000000000000000" pitchFamily="2" charset="2"/>
              <a:buChar char="v"/>
            </a:pPr>
            <a:r>
              <a:rPr lang="en-IN" dirty="0">
                <a:latin typeface="Arial" panose="020B0604020202020204" pitchFamily="34" charset="0"/>
                <a:cs typeface="Arial" panose="020B0604020202020204" pitchFamily="34" charset="0"/>
              </a:rPr>
              <a:t>20.4% of respondents are using </a:t>
            </a:r>
            <a:r>
              <a:rPr lang="en-IN" dirty="0" err="1">
                <a:latin typeface="Arial" panose="020B0604020202020204" pitchFamily="34" charset="0"/>
                <a:cs typeface="Arial" panose="020B0604020202020204" pitchFamily="34" charset="0"/>
              </a:rPr>
              <a:t>bigbasket</a:t>
            </a:r>
            <a:r>
              <a:rPr lang="en-IN" dirty="0">
                <a:latin typeface="Arial" panose="020B0604020202020204" pitchFamily="34" charset="0"/>
                <a:cs typeface="Arial" panose="020B0604020202020204" pitchFamily="34" charset="0"/>
              </a:rPr>
              <a:t> for online shopping.</a:t>
            </a:r>
          </a:p>
          <a:p>
            <a:pPr marL="285750" lvl="0" indent="-285750">
              <a:lnSpc>
                <a:spcPct val="150000"/>
              </a:lnSpc>
              <a:buFont typeface="Wingdings" panose="05000000000000000000" pitchFamily="2" charset="2"/>
              <a:buChar char="v"/>
            </a:pPr>
            <a:r>
              <a:rPr lang="en-IN" dirty="0">
                <a:latin typeface="Arial" panose="020B0604020202020204" pitchFamily="34" charset="0"/>
                <a:cs typeface="Arial" panose="020B0604020202020204" pitchFamily="34" charset="0"/>
              </a:rPr>
              <a:t>18.8% of respondents are using reliance digital for online shopping.</a:t>
            </a:r>
          </a:p>
          <a:p>
            <a:pPr lvl="0">
              <a:lnSpc>
                <a:spcPct val="150000"/>
              </a:lnSpc>
            </a:pP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3977080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Main Event</Template>
  <TotalTime>1168</TotalTime>
  <Words>3121</Words>
  <Application>Microsoft Office PowerPoint</Application>
  <PresentationFormat>Widescreen</PresentationFormat>
  <Paragraphs>390</Paragraphs>
  <Slides>35</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35</vt:i4>
      </vt:variant>
    </vt:vector>
  </HeadingPairs>
  <TitlesOfParts>
    <vt:vector size="44" baseType="lpstr">
      <vt:lpstr>Algerian</vt:lpstr>
      <vt:lpstr>Arial</vt:lpstr>
      <vt:lpstr>Calibri</vt:lpstr>
      <vt:lpstr>Cambria Math</vt:lpstr>
      <vt:lpstr>Impact</vt:lpstr>
      <vt:lpstr>Mangal</vt:lpstr>
      <vt:lpstr>Times New Roman</vt:lpstr>
      <vt:lpstr>Wingdings</vt:lpstr>
      <vt:lpstr>Main Event</vt:lpstr>
      <vt:lpstr>PowerPoint Presentation</vt:lpstr>
      <vt:lpstr>PowerPoint Presentation</vt:lpstr>
      <vt:lpstr>Data source</vt:lpstr>
      <vt:lpstr>Methodology</vt:lpstr>
      <vt:lpstr>PowerPoint Presentation</vt:lpstr>
      <vt:lpstr>PowerPoint Presentation</vt:lpstr>
      <vt:lpstr>PowerPoint Presentation</vt:lpstr>
      <vt:lpstr>PowerPoint Presentation</vt:lpstr>
      <vt:lpstr>PowerPoint Presentation</vt:lpstr>
      <vt:lpstr>PowerPoint Presentation</vt:lpstr>
      <vt:lpstr>Structural equation modelling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 dinesh kumar</dc:creator>
  <cp:lastModifiedBy>m dinesh kumar</cp:lastModifiedBy>
  <cp:revision>67</cp:revision>
  <dcterms:created xsi:type="dcterms:W3CDTF">2022-03-11T14:41:50Z</dcterms:created>
  <dcterms:modified xsi:type="dcterms:W3CDTF">2022-06-04T04:51:16Z</dcterms:modified>
</cp:coreProperties>
</file>