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58" r:id="rId3"/>
    <p:sldId id="259" r:id="rId4"/>
    <p:sldId id="263" r:id="rId5"/>
    <p:sldId id="261" r:id="rId6"/>
    <p:sldId id="262" r:id="rId7"/>
    <p:sldId id="266" r:id="rId8"/>
    <p:sldId id="264" r:id="rId9"/>
    <p:sldId id="265" r:id="rId10"/>
    <p:sldId id="269" r:id="rId11"/>
    <p:sldId id="274" r:id="rId12"/>
    <p:sldId id="275" r:id="rId13"/>
    <p:sldId id="270" r:id="rId14"/>
    <p:sldId id="271" r:id="rId15"/>
    <p:sldId id="276" r:id="rId16"/>
    <p:sldId id="277" r:id="rId17"/>
    <p:sldId id="278" r:id="rId18"/>
    <p:sldId id="279" r:id="rId19"/>
    <p:sldId id="280" r:id="rId20"/>
    <p:sldId id="281" r:id="rId21"/>
    <p:sldId id="272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43" autoAdjust="0"/>
  </p:normalViewPr>
  <p:slideViewPr>
    <p:cSldViewPr snapToGrid="0">
      <p:cViewPr varScale="1">
        <p:scale>
          <a:sx n="63" d="100"/>
          <a:sy n="63" d="100"/>
        </p:scale>
        <p:origin x="84" y="3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1F045-F2FF-4199-A3D1-B954BD00A9D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A26BE5-45A9-414D-817D-68F56BB15167}">
      <dgm:prSet/>
      <dgm:spPr/>
      <dgm:t>
        <a:bodyPr/>
        <a:lstStyle/>
        <a:p>
          <a:r>
            <a:rPr lang="en-US"/>
            <a:t>Feature selection seems to have had a greater impact</a:t>
          </a:r>
        </a:p>
      </dgm:t>
    </dgm:pt>
    <dgm:pt modelId="{199788A9-BE00-4182-810A-72777FA43325}" type="parTrans" cxnId="{A3BB0253-19F8-4FF8-AE99-DC71299578CD}">
      <dgm:prSet/>
      <dgm:spPr/>
      <dgm:t>
        <a:bodyPr/>
        <a:lstStyle/>
        <a:p>
          <a:endParaRPr lang="en-US"/>
        </a:p>
      </dgm:t>
    </dgm:pt>
    <dgm:pt modelId="{7DA3D4C8-1454-41CF-9C0F-36DCFC490A9E}" type="sibTrans" cxnId="{A3BB0253-19F8-4FF8-AE99-DC71299578CD}">
      <dgm:prSet/>
      <dgm:spPr/>
      <dgm:t>
        <a:bodyPr/>
        <a:lstStyle/>
        <a:p>
          <a:endParaRPr lang="en-US"/>
        </a:p>
      </dgm:t>
    </dgm:pt>
    <dgm:pt modelId="{0EC22FD9-8407-4F6D-9FF6-0D0F71E09A42}">
      <dgm:prSet/>
      <dgm:spPr/>
      <dgm:t>
        <a:bodyPr/>
        <a:lstStyle/>
        <a:p>
          <a:r>
            <a:rPr lang="en-US"/>
            <a:t>Pitfalls</a:t>
          </a:r>
        </a:p>
      </dgm:t>
    </dgm:pt>
    <dgm:pt modelId="{F979D7B7-599A-4D35-9F95-F9214A044423}" type="parTrans" cxnId="{1B948CCB-CFA2-4AFB-927C-4FBC7FAE2D54}">
      <dgm:prSet/>
      <dgm:spPr/>
      <dgm:t>
        <a:bodyPr/>
        <a:lstStyle/>
        <a:p>
          <a:endParaRPr lang="en-US"/>
        </a:p>
      </dgm:t>
    </dgm:pt>
    <dgm:pt modelId="{61D2BB4A-A5A0-4ED4-AA7C-DDE717AE5FF1}" type="sibTrans" cxnId="{1B948CCB-CFA2-4AFB-927C-4FBC7FAE2D54}">
      <dgm:prSet/>
      <dgm:spPr/>
      <dgm:t>
        <a:bodyPr/>
        <a:lstStyle/>
        <a:p>
          <a:endParaRPr lang="en-US"/>
        </a:p>
      </dgm:t>
    </dgm:pt>
    <dgm:pt modelId="{172A07B2-31D9-4D5D-ABC1-B7E865603D79}">
      <dgm:prSet/>
      <dgm:spPr/>
      <dgm:t>
        <a:bodyPr/>
        <a:lstStyle/>
        <a:p>
          <a:r>
            <a:rPr lang="en-US" dirty="0"/>
            <a:t>To much time coding, not enough time interpreting results</a:t>
          </a:r>
        </a:p>
      </dgm:t>
    </dgm:pt>
    <dgm:pt modelId="{D6481DD0-A291-42DB-BFA9-3CC40084D5A0}" type="parTrans" cxnId="{A75BCED5-F9D6-410D-BD70-C2AAE3D636C5}">
      <dgm:prSet/>
      <dgm:spPr/>
      <dgm:t>
        <a:bodyPr/>
        <a:lstStyle/>
        <a:p>
          <a:endParaRPr lang="en-US"/>
        </a:p>
      </dgm:t>
    </dgm:pt>
    <dgm:pt modelId="{C3A0283E-B6E4-4877-90F0-00DF05804A17}" type="sibTrans" cxnId="{A75BCED5-F9D6-410D-BD70-C2AAE3D636C5}">
      <dgm:prSet/>
      <dgm:spPr/>
      <dgm:t>
        <a:bodyPr/>
        <a:lstStyle/>
        <a:p>
          <a:endParaRPr lang="en-US"/>
        </a:p>
      </dgm:t>
    </dgm:pt>
    <dgm:pt modelId="{3AED36C4-5A01-4850-B1F0-5ABCD831BDB3}">
      <dgm:prSet/>
      <dgm:spPr/>
      <dgm:t>
        <a:bodyPr/>
        <a:lstStyle/>
        <a:p>
          <a:r>
            <a:rPr lang="en-US" dirty="0"/>
            <a:t>Some of the results were excellent, but there is so much more to understand about the algorithm and the underlying mathematical techniques</a:t>
          </a:r>
        </a:p>
      </dgm:t>
    </dgm:pt>
    <dgm:pt modelId="{DFC1FD27-6576-44DD-9FEE-C78CF939B4CE}" type="parTrans" cxnId="{44B78748-6C93-4EF8-BFD9-17D646D49D62}">
      <dgm:prSet/>
      <dgm:spPr/>
      <dgm:t>
        <a:bodyPr/>
        <a:lstStyle/>
        <a:p>
          <a:endParaRPr lang="en-US"/>
        </a:p>
      </dgm:t>
    </dgm:pt>
    <dgm:pt modelId="{81538F3D-3AE0-4810-B1E4-901D4B009753}" type="sibTrans" cxnId="{44B78748-6C93-4EF8-BFD9-17D646D49D62}">
      <dgm:prSet/>
      <dgm:spPr/>
      <dgm:t>
        <a:bodyPr/>
        <a:lstStyle/>
        <a:p>
          <a:endParaRPr lang="en-US"/>
        </a:p>
      </dgm:t>
    </dgm:pt>
    <dgm:pt modelId="{48B17114-9A73-4F04-BC03-E4CA06ECE8DE}">
      <dgm:prSet/>
      <dgm:spPr/>
      <dgm:t>
        <a:bodyPr/>
        <a:lstStyle/>
        <a:p>
          <a:r>
            <a:rPr lang="en-US"/>
            <a:t>Hard not to spend time working on functions to cut down on repetitive code- big tradeoff (perfect is the enemy of the good)</a:t>
          </a:r>
        </a:p>
      </dgm:t>
    </dgm:pt>
    <dgm:pt modelId="{DB4DEE57-07F8-4618-BBFE-11A59A8EB604}" type="parTrans" cxnId="{A6726B1E-15D9-4E07-B47C-C27B407DA8CA}">
      <dgm:prSet/>
      <dgm:spPr/>
      <dgm:t>
        <a:bodyPr/>
        <a:lstStyle/>
        <a:p>
          <a:endParaRPr lang="en-US"/>
        </a:p>
      </dgm:t>
    </dgm:pt>
    <dgm:pt modelId="{DB284E0E-6831-457B-8150-BFC0C91FA27B}" type="sibTrans" cxnId="{A6726B1E-15D9-4E07-B47C-C27B407DA8CA}">
      <dgm:prSet/>
      <dgm:spPr/>
      <dgm:t>
        <a:bodyPr/>
        <a:lstStyle/>
        <a:p>
          <a:endParaRPr lang="en-US"/>
        </a:p>
      </dgm:t>
    </dgm:pt>
    <dgm:pt modelId="{F0930133-22DF-452B-8748-E4B805000F57}" type="pres">
      <dgm:prSet presAssocID="{8DB1F045-F2FF-4199-A3D1-B954BD00A9D3}" presName="linear" presStyleCnt="0">
        <dgm:presLayoutVars>
          <dgm:animLvl val="lvl"/>
          <dgm:resizeHandles val="exact"/>
        </dgm:presLayoutVars>
      </dgm:prSet>
      <dgm:spPr/>
    </dgm:pt>
    <dgm:pt modelId="{BB2C052E-C8E6-4C81-931C-67E8F55D8E77}" type="pres">
      <dgm:prSet presAssocID="{90A26BE5-45A9-414D-817D-68F56BB15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6C0892-6DD4-433A-ACF6-56912E7F761A}" type="pres">
      <dgm:prSet presAssocID="{7DA3D4C8-1454-41CF-9C0F-36DCFC490A9E}" presName="spacer" presStyleCnt="0"/>
      <dgm:spPr/>
    </dgm:pt>
    <dgm:pt modelId="{C8A796BE-6A59-428E-A169-C83DC1F34709}" type="pres">
      <dgm:prSet presAssocID="{0EC22FD9-8407-4F6D-9FF6-0D0F71E09A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E4D88A-11DA-400F-8735-6A1E43BCEC73}" type="pres">
      <dgm:prSet presAssocID="{0EC22FD9-8407-4F6D-9FF6-0D0F71E09A4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726B1E-15D9-4E07-B47C-C27B407DA8CA}" srcId="{0EC22FD9-8407-4F6D-9FF6-0D0F71E09A42}" destId="{48B17114-9A73-4F04-BC03-E4CA06ECE8DE}" srcOrd="2" destOrd="0" parTransId="{DB4DEE57-07F8-4618-BBFE-11A59A8EB604}" sibTransId="{DB284E0E-6831-457B-8150-BFC0C91FA27B}"/>
    <dgm:cxn modelId="{0619365D-AFCA-4897-891B-E06DDAD81A07}" type="presOf" srcId="{0EC22FD9-8407-4F6D-9FF6-0D0F71E09A42}" destId="{C8A796BE-6A59-428E-A169-C83DC1F34709}" srcOrd="0" destOrd="0" presId="urn:microsoft.com/office/officeart/2005/8/layout/vList2"/>
    <dgm:cxn modelId="{44B78748-6C93-4EF8-BFD9-17D646D49D62}" srcId="{0EC22FD9-8407-4F6D-9FF6-0D0F71E09A42}" destId="{3AED36C4-5A01-4850-B1F0-5ABCD831BDB3}" srcOrd="1" destOrd="0" parTransId="{DFC1FD27-6576-44DD-9FEE-C78CF939B4CE}" sibTransId="{81538F3D-3AE0-4810-B1E4-901D4B009753}"/>
    <dgm:cxn modelId="{A3BB0253-19F8-4FF8-AE99-DC71299578CD}" srcId="{8DB1F045-F2FF-4199-A3D1-B954BD00A9D3}" destId="{90A26BE5-45A9-414D-817D-68F56BB15167}" srcOrd="0" destOrd="0" parTransId="{199788A9-BE00-4182-810A-72777FA43325}" sibTransId="{7DA3D4C8-1454-41CF-9C0F-36DCFC490A9E}"/>
    <dgm:cxn modelId="{AC6B9578-E036-4C99-8F79-BFB04EDDC23A}" type="presOf" srcId="{8DB1F045-F2FF-4199-A3D1-B954BD00A9D3}" destId="{F0930133-22DF-452B-8748-E4B805000F57}" srcOrd="0" destOrd="0" presId="urn:microsoft.com/office/officeart/2005/8/layout/vList2"/>
    <dgm:cxn modelId="{9E352590-5E07-4D72-A307-DAB456AC9E5B}" type="presOf" srcId="{48B17114-9A73-4F04-BC03-E4CA06ECE8DE}" destId="{53E4D88A-11DA-400F-8735-6A1E43BCEC73}" srcOrd="0" destOrd="2" presId="urn:microsoft.com/office/officeart/2005/8/layout/vList2"/>
    <dgm:cxn modelId="{1C5E5D9F-E25C-4EAA-BECF-BEB4AD8BF70F}" type="presOf" srcId="{172A07B2-31D9-4D5D-ABC1-B7E865603D79}" destId="{53E4D88A-11DA-400F-8735-6A1E43BCEC73}" srcOrd="0" destOrd="0" presId="urn:microsoft.com/office/officeart/2005/8/layout/vList2"/>
    <dgm:cxn modelId="{1B948CCB-CFA2-4AFB-927C-4FBC7FAE2D54}" srcId="{8DB1F045-F2FF-4199-A3D1-B954BD00A9D3}" destId="{0EC22FD9-8407-4F6D-9FF6-0D0F71E09A42}" srcOrd="1" destOrd="0" parTransId="{F979D7B7-599A-4D35-9F95-F9214A044423}" sibTransId="{61D2BB4A-A5A0-4ED4-AA7C-DDE717AE5FF1}"/>
    <dgm:cxn modelId="{A75BCED5-F9D6-410D-BD70-C2AAE3D636C5}" srcId="{0EC22FD9-8407-4F6D-9FF6-0D0F71E09A42}" destId="{172A07B2-31D9-4D5D-ABC1-B7E865603D79}" srcOrd="0" destOrd="0" parTransId="{D6481DD0-A291-42DB-BFA9-3CC40084D5A0}" sibTransId="{C3A0283E-B6E4-4877-90F0-00DF05804A17}"/>
    <dgm:cxn modelId="{BA6A32F0-C970-4268-8B27-AEB5B2059693}" type="presOf" srcId="{90A26BE5-45A9-414D-817D-68F56BB15167}" destId="{BB2C052E-C8E6-4C81-931C-67E8F55D8E77}" srcOrd="0" destOrd="0" presId="urn:microsoft.com/office/officeart/2005/8/layout/vList2"/>
    <dgm:cxn modelId="{198C5FF0-C66C-4F97-92DC-9B46D1A65EA2}" type="presOf" srcId="{3AED36C4-5A01-4850-B1F0-5ABCD831BDB3}" destId="{53E4D88A-11DA-400F-8735-6A1E43BCEC73}" srcOrd="0" destOrd="1" presId="urn:microsoft.com/office/officeart/2005/8/layout/vList2"/>
    <dgm:cxn modelId="{50252375-61E7-494A-A143-3BB496D6A779}" type="presParOf" srcId="{F0930133-22DF-452B-8748-E4B805000F57}" destId="{BB2C052E-C8E6-4C81-931C-67E8F55D8E77}" srcOrd="0" destOrd="0" presId="urn:microsoft.com/office/officeart/2005/8/layout/vList2"/>
    <dgm:cxn modelId="{AF9F632B-2E7E-4A12-9B97-45BB30139BC2}" type="presParOf" srcId="{F0930133-22DF-452B-8748-E4B805000F57}" destId="{A26C0892-6DD4-433A-ACF6-56912E7F761A}" srcOrd="1" destOrd="0" presId="urn:microsoft.com/office/officeart/2005/8/layout/vList2"/>
    <dgm:cxn modelId="{85CB3E8D-0FDD-490B-A9D9-5859F528181A}" type="presParOf" srcId="{F0930133-22DF-452B-8748-E4B805000F57}" destId="{C8A796BE-6A59-428E-A169-C83DC1F34709}" srcOrd="2" destOrd="0" presId="urn:microsoft.com/office/officeart/2005/8/layout/vList2"/>
    <dgm:cxn modelId="{5D3C6D81-9417-4F23-A896-3A06E358665C}" type="presParOf" srcId="{F0930133-22DF-452B-8748-E4B805000F57}" destId="{53E4D88A-11DA-400F-8735-6A1E43BCEC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C052E-C8E6-4C81-931C-67E8F55D8E77}">
      <dsp:nvSpPr>
        <dsp:cNvPr id="0" name=""/>
        <dsp:cNvSpPr/>
      </dsp:nvSpPr>
      <dsp:spPr>
        <a:xfrm>
          <a:off x="0" y="29902"/>
          <a:ext cx="6269038" cy="11536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Feature selection seems to have had a greater impact</a:t>
          </a:r>
        </a:p>
      </dsp:txBody>
      <dsp:txXfrm>
        <a:off x="56315" y="86217"/>
        <a:ext cx="6156408" cy="1040990"/>
      </dsp:txXfrm>
    </dsp:sp>
    <dsp:sp modelId="{C8A796BE-6A59-428E-A169-C83DC1F34709}">
      <dsp:nvSpPr>
        <dsp:cNvPr id="0" name=""/>
        <dsp:cNvSpPr/>
      </dsp:nvSpPr>
      <dsp:spPr>
        <a:xfrm>
          <a:off x="0" y="1267042"/>
          <a:ext cx="6269038" cy="11536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Pitfalls</a:t>
          </a:r>
        </a:p>
      </dsp:txBody>
      <dsp:txXfrm>
        <a:off x="56315" y="1323357"/>
        <a:ext cx="6156408" cy="1040990"/>
      </dsp:txXfrm>
    </dsp:sp>
    <dsp:sp modelId="{53E4D88A-11DA-400F-8735-6A1E43BCEC73}">
      <dsp:nvSpPr>
        <dsp:cNvPr id="0" name=""/>
        <dsp:cNvSpPr/>
      </dsp:nvSpPr>
      <dsp:spPr>
        <a:xfrm>
          <a:off x="0" y="2420662"/>
          <a:ext cx="6269038" cy="31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To much time coding, not enough time interpreting results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Some of the results were excellent, but there is so much more to understand about the algorithm and the underlying mathematical techniques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Hard not to spend time working on functions to cut down on repetitive code- big tradeoff (perfect is the enemy of the good)</a:t>
          </a:r>
        </a:p>
      </dsp:txBody>
      <dsp:txXfrm>
        <a:off x="0" y="2420662"/>
        <a:ext cx="6269038" cy="3121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F8BC-83D0-4C28-AE0F-6E4B0501E8D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1F609-4DA2-4665-93AE-6502062F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1F609-4DA2-4665-93AE-6502062FA7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57CA-5AAA-444D-A296-6DEF4BE5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EE3FB-1960-42D0-9B7A-CDD974168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CB5F-9048-4DED-9A75-96CF4C7E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7B35-7412-4AC4-B643-DDF18150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2577-722F-47EB-9FC1-2690E309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909D-D4DC-4287-A628-58C7CAB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D53C9-2538-4E69-8173-3EAD8F45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5557-3591-47FB-AC60-4BA975DC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6864-0278-4EA3-AAE9-2116EF8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9A8D-9C7A-4D9E-A643-016FF714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FA5E4-AE5C-4616-BBEF-19D19C333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655F-35BB-4483-83D4-428A500A0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519A-7C5E-47CF-A45B-7D7823F5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516F-AB02-4DD7-82A0-A951C732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637C-FEED-4789-ABA7-D41CB736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81B5-7716-44A0-BD2A-2D3246A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5068-C932-4CC2-9F2B-DDFA3EE7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22F2-F338-488D-A0B7-E91F489A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0304-B4D8-4F9C-965F-532072FE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5BA2-2782-4694-A1E3-8B0F6557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ED7E-379A-4BB2-9FB1-A094890D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DF8D7-F5B9-4CAD-94D4-3650D92F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1238-BC0D-48C6-8E55-D73F5512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0923-5CA9-4FB0-87B7-FB1BC09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0EF5-B1EE-4D60-8382-C3D5286B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9EE6-2ADE-4F9A-AC98-058BC7BE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C09E-364B-4A45-B1F2-CC080536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F3E-B8C9-42DB-ADE3-D2D549B53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B6F67-5625-4CF1-92C8-95B35EEA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2ED7-0F97-4DD1-B4F9-A605D2A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CE39-37A5-404E-81CE-D99C770C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7E6A-A108-41E5-BBD8-30A84C87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904C-D71E-477B-A517-A2FD353CF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AFFA7-1FCC-467F-A0FD-ED6B3D8C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5F93E-0E7A-4112-B37E-C20B75BD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520B-A5CA-4C8B-88FB-7228D291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3D0C3-406F-4FB9-8DCB-066B5C5D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17BD8-6F5F-48C3-9D45-3855954D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3245A-F8E8-4298-BD4F-FACD2497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D8DE-3207-4B0B-99EC-0F28A98F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3B6CE-64C0-4140-BAA6-B2BED249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E37A-BB31-46D6-AA7E-D26F0881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8C19-6604-4A3D-8B22-B13593E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3BFA2-85CA-48DE-9E5B-69F9A038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9378A-BE9D-44D5-A914-632C9DC7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46C09-2924-4206-948D-CDA8AF3E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60A1-AB7F-4B66-BB26-B5865B0D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B6A2-2548-47D2-9FAF-30F0F447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FF18F-1923-45D7-A287-60DF6ABB0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C7CE6-6277-42D4-B9E3-2883A6D1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43A83-A653-4DB2-937F-D5073954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39BB4-C508-4AA5-BD6D-2A596D0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0C16-E305-4C0F-965D-91939780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F46C7-0695-4557-AC1A-5E83F75C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2741-5E03-4416-A722-86AF82B8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F58C-11A6-46E5-9C78-79F5EFC4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1801-023A-4BAD-8D71-CAD4F16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C8BD-7E1A-41A5-AA2D-6B90E7F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6E5B5-09EE-471F-8F1E-5630B741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B3AA9-3BA4-41D7-9EFB-536AE689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0A5B-D96F-4294-AE96-1CD32227A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5562-898A-4BBC-A782-89A832372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972B-3251-4CBA-B198-1F1C4A337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E2DA-2970-457B-A30E-61EDE632E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7FBC-FE99-428C-BBBD-B47869CA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picture containing woman, purple&#10;&#10;Description generated with high confidence">
            <a:extLst>
              <a:ext uri="{FF2B5EF4-FFF2-40B4-BE49-F238E27FC236}">
                <a16:creationId xmlns:a16="http://schemas.microsoft.com/office/drawing/2014/main" id="{5084BB08-69EB-46FB-8274-710CEE8E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4" b="10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2965-DB42-4BEE-9CED-ED6908ED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Background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Chose a clean data set in order to focus on Machine Learning techniques</a:t>
            </a:r>
          </a:p>
          <a:p>
            <a:r>
              <a:rPr lang="en-US" sz="2000"/>
              <a:t>Kaggle data set: Breast Cancer Wisconsin (Diagnostic) Data Set</a:t>
            </a:r>
          </a:p>
          <a:p>
            <a:pPr lvl="1"/>
            <a:r>
              <a:rPr lang="en-US" sz="2000"/>
              <a:t>Features are computed from a digitized image of a fine needle aspirate (biopsy sample) of a breast mass </a:t>
            </a:r>
          </a:p>
          <a:p>
            <a:pPr lvl="1"/>
            <a:r>
              <a:rPr lang="en-US" sz="2000"/>
              <a:t>Features describe characteristics of the cell nuclei present in the image</a:t>
            </a:r>
          </a:p>
          <a:p>
            <a:r>
              <a:rPr lang="en-US" sz="2000" b="1"/>
              <a:t>Objective</a:t>
            </a:r>
            <a:r>
              <a:rPr lang="en-US" sz="2000"/>
              <a:t>: Determine if a tumor is Malignant (1) or Benign (0)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489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A1C9A6-4B38-4CA9-9502-F1E06D32944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39783" y="307731"/>
            <a:ext cx="4816431" cy="3997637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82ABC9-EA4B-4B53-B3F2-8FDB3BB91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16043" y="1774598"/>
            <a:ext cx="5455917" cy="1063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EFC0D-A05A-4192-A640-D8CA0BB9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Logistic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322571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EB968-A084-41E2-8566-52C1BB1C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61299"/>
            <a:ext cx="3425609" cy="2090500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812AC4-CE50-4861-B165-3707C536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63802"/>
            <a:ext cx="3433324" cy="208549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5556C2-3D39-4BBC-B12A-155AF42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025081"/>
            <a:ext cx="3423916" cy="260756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2E8EA75-C0A9-4390-8EE2-2FAC8047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>
                <a:solidFill>
                  <a:schemeClr val="bg1"/>
                </a:solidFill>
              </a:rPr>
              <a:t>Logistic Regression Coefficients (Feature Rank)</a:t>
            </a:r>
          </a:p>
        </p:txBody>
      </p:sp>
    </p:spTree>
    <p:extLst>
      <p:ext uri="{BB962C8B-B14F-4D97-AF65-F5344CB8AC3E}">
        <p14:creationId xmlns:p14="http://schemas.microsoft.com/office/powerpoint/2010/main" val="362593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4FBCA7-ECB9-4A67-92FE-E8576E87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5" y="307731"/>
            <a:ext cx="4801966" cy="39976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5A2FB-D70F-4DE3-85C3-EE60AE18E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1666415"/>
            <a:ext cx="5455917" cy="1280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C13B7-2C2C-4182-A1A0-85E819EE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2015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A5346C-5F01-4D0B-BB69-50704E44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1" y="307731"/>
            <a:ext cx="5174935" cy="39976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A0069-DFB3-4BAB-B729-D2DE9C8C8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1748948"/>
            <a:ext cx="5455917" cy="1115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8AE42-837A-429F-8F56-C4D019CD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 Confusion Matrix Calculations (logit)</a:t>
            </a:r>
          </a:p>
        </p:txBody>
      </p:sp>
    </p:spTree>
    <p:extLst>
      <p:ext uri="{BB962C8B-B14F-4D97-AF65-F5344CB8AC3E}">
        <p14:creationId xmlns:p14="http://schemas.microsoft.com/office/powerpoint/2010/main" val="243097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E6B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CED1E-2982-43F9-891F-6AA3BBDF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67" y="640080"/>
            <a:ext cx="3954162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A35710-0246-4766-B20F-305F81639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2284" y="1603252"/>
            <a:ext cx="5330995" cy="906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16632-95E2-437E-922F-09EFEC10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0834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KNN Results</a:t>
            </a:r>
          </a:p>
        </p:txBody>
      </p:sp>
    </p:spTree>
    <p:extLst>
      <p:ext uri="{BB962C8B-B14F-4D97-AF65-F5344CB8AC3E}">
        <p14:creationId xmlns:p14="http://schemas.microsoft.com/office/powerpoint/2010/main" val="124935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0596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42E41-A951-48F7-B31D-DE079B36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86" y="640080"/>
            <a:ext cx="3942324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4D3AD7-0F1C-4D9C-AC46-19E4142C9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706858"/>
            <a:ext cx="4974336" cy="1158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2A7B9-2C98-4A13-99AA-D2403B53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6770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KNN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76994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965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DDE9A-38FB-4241-820B-2717905C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80" y="640080"/>
            <a:ext cx="4247536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1DB2A5-4C13-43E5-A21E-95F957EE9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773706"/>
            <a:ext cx="4974336" cy="102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104AB-ACD3-41D8-8C36-A4BB129F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4977863"/>
            <a:ext cx="1190752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Confusion Matrix Calculations (KNN)</a:t>
            </a:r>
          </a:p>
        </p:txBody>
      </p:sp>
    </p:spTree>
    <p:extLst>
      <p:ext uri="{BB962C8B-B14F-4D97-AF65-F5344CB8AC3E}">
        <p14:creationId xmlns:p14="http://schemas.microsoft.com/office/powerpoint/2010/main" val="298366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F9824-4889-468B-B4A1-764FA468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67" y="640080"/>
            <a:ext cx="3954162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85F422-E98E-4981-85BD-4EFED4E49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863436"/>
            <a:ext cx="4974336" cy="8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AF2AC6-4FF6-4CAF-8322-3F5255DA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20" y="5014748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Random Forrest Results</a:t>
            </a:r>
          </a:p>
        </p:txBody>
      </p:sp>
    </p:spTree>
    <p:extLst>
      <p:ext uri="{BB962C8B-B14F-4D97-AF65-F5344CB8AC3E}">
        <p14:creationId xmlns:p14="http://schemas.microsoft.com/office/powerpoint/2010/main" val="389555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5F95A66-F773-4E8C-B821-250BB73C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46242"/>
            <a:ext cx="3425609" cy="2120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FD075-D9D2-4D2A-B13E-05EE5635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73922"/>
            <a:ext cx="3433324" cy="206525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3C9C09-A954-4AA5-888B-9C555F2A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098393"/>
            <a:ext cx="3423916" cy="246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BC173-469B-4206-AED6-77C2C0F7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Random Forrest Feature Rank</a:t>
            </a:r>
          </a:p>
        </p:txBody>
      </p:sp>
    </p:spTree>
    <p:extLst>
      <p:ext uri="{BB962C8B-B14F-4D97-AF65-F5344CB8AC3E}">
        <p14:creationId xmlns:p14="http://schemas.microsoft.com/office/powerpoint/2010/main" val="361391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159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60B38-0522-4BB8-A218-BD03EFC1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86" y="640080"/>
            <a:ext cx="3942324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B05D1-38E3-4DB2-8EEB-46CE0F37C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689262"/>
            <a:ext cx="4974336" cy="1193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E6AB9-DA3B-4AF4-865A-C9260B01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4891237"/>
            <a:ext cx="11634638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Random Forrest Confusion </a:t>
            </a:r>
            <a:r>
              <a:rPr lang="en-US" sz="6000" dirty="0" err="1"/>
              <a:t>Matirx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2769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4FF7B1-6414-4C8A-8108-899ECDB3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Details 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9EE2-BFA8-4797-8268-777FAE48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This data set was the basis for the development of an earlier machine learning technique: Multi Surface Method-Tree (MSM-T)</a:t>
            </a:r>
          </a:p>
          <a:p>
            <a:r>
              <a:rPr lang="en-US" sz="2400" dirty="0"/>
              <a:t>MSM-T* is a classification method that uses linear programming to construct a decision tree</a:t>
            </a:r>
          </a:p>
          <a:p>
            <a:pPr marL="457200" lvl="1" indent="0">
              <a:buNone/>
            </a:pPr>
            <a:r>
              <a:rPr lang="en-US" sz="1800" dirty="0"/>
              <a:t>*Did not find the MSM-T algorithm in </a:t>
            </a:r>
            <a:r>
              <a:rPr lang="en-US" sz="1800" dirty="0" err="1"/>
              <a:t>scikit</a:t>
            </a:r>
            <a:r>
              <a:rPr lang="en-US" sz="1800" dirty="0"/>
              <a:t> learn 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Originally documented here: </a:t>
            </a:r>
          </a:p>
          <a:p>
            <a:pPr lvl="1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K. P. Bennett, "Decision Tree Construction Via Linear Programming." Proceedings of the 4th Midwest Artificial Intelligence and Cognitive Science Society, pp. 97-101,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1992</a:t>
            </a:r>
          </a:p>
          <a:p>
            <a:pPr lvl="1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K. P. Bennett and O. L.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Mangasarian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: "Robust Linear Programming Discrimination of Two Linearly Inseparable Sets", Optimization Methods and Software 1,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1992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 23-34</a:t>
            </a:r>
          </a:p>
        </p:txBody>
      </p:sp>
    </p:spTree>
    <p:extLst>
      <p:ext uri="{BB962C8B-B14F-4D97-AF65-F5344CB8AC3E}">
        <p14:creationId xmlns:p14="http://schemas.microsoft.com/office/powerpoint/2010/main" val="351623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964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EC975-1981-45E3-85CC-AE90E4D5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4" y="640080"/>
            <a:ext cx="4220308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233EA7-F4C1-4CE8-9D2E-6440061F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4365" y="1779061"/>
            <a:ext cx="4974336" cy="1013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10F03-C169-4D92-9ED7-88CB72EA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4930373"/>
            <a:ext cx="11546754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Confusion Matrix Calculations (RF)</a:t>
            </a:r>
          </a:p>
        </p:txBody>
      </p:sp>
    </p:spTree>
    <p:extLst>
      <p:ext uri="{BB962C8B-B14F-4D97-AF65-F5344CB8AC3E}">
        <p14:creationId xmlns:p14="http://schemas.microsoft.com/office/powerpoint/2010/main" val="20959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0F6A33-E8FD-40D8-A995-EE652888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95921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62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EB5C90-6B3E-4950-808A-5ECAD203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89FD-4324-41DC-87D1-6EB9983C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Thanks to Sri and Ed for teaching the class</a:t>
            </a:r>
          </a:p>
        </p:txBody>
      </p:sp>
    </p:spTree>
    <p:extLst>
      <p:ext uri="{BB962C8B-B14F-4D97-AF65-F5344CB8AC3E}">
        <p14:creationId xmlns:p14="http://schemas.microsoft.com/office/powerpoint/2010/main" val="88359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C28-5B82-45E1-8CD1-3AF2A676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– </a:t>
            </a:r>
            <a:br>
              <a:rPr lang="en-US" dirty="0"/>
            </a:br>
            <a:r>
              <a:rPr lang="en-US" dirty="0"/>
              <a:t>Measurements of Cell Nuclei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627A-A915-4559-8B5F-F11A0B27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Measurements of Cell Nuclei</a:t>
            </a:r>
          </a:p>
          <a:p>
            <a:pPr marL="914400" lvl="2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radius,	texture,	perimeter, area, smoothness,	</a:t>
            </a:r>
          </a:p>
          <a:p>
            <a:pPr marL="914400" lvl="2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compactness, concavity, </a:t>
            </a:r>
            <a:r>
              <a:rPr lang="en-US" altLang="en-US" dirty="0" err="1">
                <a:latin typeface="Arial Unicode MS" panose="020B0604020202020204" pitchFamily="34" charset="-128"/>
              </a:rPr>
              <a:t>concave_points</a:t>
            </a:r>
            <a:r>
              <a:rPr lang="en-US" altLang="en-US" dirty="0">
                <a:latin typeface="Arial Unicode MS" panose="020B0604020202020204" pitchFamily="34" charset="-128"/>
              </a:rPr>
              <a:t>, symmetry, </a:t>
            </a:r>
            <a:r>
              <a:rPr lang="en-US" altLang="en-US" dirty="0" err="1">
                <a:latin typeface="Arial Unicode MS" panose="020B0604020202020204" pitchFamily="34" charset="-128"/>
              </a:rPr>
              <a:t>fractal_dimension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r>
              <a:rPr lang="en-US" dirty="0"/>
              <a:t>32 Columns in the Data Set:</a:t>
            </a:r>
          </a:p>
          <a:p>
            <a:pPr lvl="1"/>
            <a:r>
              <a:rPr lang="en-US" dirty="0"/>
              <a:t>1: Sample ID (not used in analysis)</a:t>
            </a:r>
          </a:p>
          <a:p>
            <a:pPr lvl="1"/>
            <a:r>
              <a:rPr lang="en-US" dirty="0"/>
              <a:t>2: Diagnosis (‘M’ or ‘B’ – this was the target variable)</a:t>
            </a:r>
          </a:p>
          <a:p>
            <a:pPr lvl="1"/>
            <a:r>
              <a:rPr lang="en-US" dirty="0"/>
              <a:t>3-12: Mean of the 10 measurements</a:t>
            </a:r>
          </a:p>
          <a:p>
            <a:pPr lvl="1"/>
            <a:r>
              <a:rPr lang="en-US" dirty="0"/>
              <a:t>13-22: “Worst” of the 10 measurements</a:t>
            </a:r>
          </a:p>
          <a:p>
            <a:pPr lvl="1"/>
            <a:r>
              <a:rPr lang="en-US" dirty="0"/>
              <a:t>23-32: Standard error of the 10 measurements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E8A1-03CF-4F9A-9170-52193FBD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Workflow -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5482-99C5-4CF9-B0BD-B94BB0ED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Feature set preparation (using Patsy and test_train_split)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Ran 3 algorithms (Logistic Regression, KNN, Random Forrest)</a:t>
            </a:r>
          </a:p>
          <a:p>
            <a:pPr lvl="1"/>
            <a:r>
              <a:rPr lang="en-US"/>
              <a:t>Scoring = ‘roc_auc’ (specified in ‘model_explore’ function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 all 3 algorithms: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Grid Search (entire data 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Fit &amp; Predict hyperparameters from Grid search (train and test sets)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Cross Validation (entire data 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Feature Ranking </a:t>
            </a:r>
          </a:p>
          <a:p>
            <a:pPr lvl="2"/>
            <a:r>
              <a:rPr lang="en-US"/>
              <a:t>(logit: coefficients, KNN: did nothing, Random Forrest: feature_importances)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Confusion Matrix and Calculations (precision, recall,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3A5214-8FCF-4958-B1AE-5A1553B3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CB67-3FAE-40EC-B9B5-D42EF158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Brought Data in and made few adjustments:</a:t>
            </a:r>
          </a:p>
          <a:p>
            <a:pPr lvl="1"/>
            <a:r>
              <a:rPr lang="en-US" dirty="0"/>
              <a:t>Adjusted target variables:</a:t>
            </a:r>
          </a:p>
          <a:p>
            <a:pPr lvl="2"/>
            <a:r>
              <a:rPr lang="en-US" sz="2400" dirty="0"/>
              <a:t>Changed character ‘M’ to ‘1’ – (Malignant)</a:t>
            </a:r>
          </a:p>
          <a:p>
            <a:pPr lvl="2"/>
            <a:r>
              <a:rPr lang="en-US" sz="2400" dirty="0"/>
              <a:t>Changed character ‘B’ and ‘0’ – (Benign)</a:t>
            </a:r>
          </a:p>
          <a:p>
            <a:pPr lvl="2"/>
            <a:r>
              <a:rPr lang="en-US" sz="2400" dirty="0"/>
              <a:t>Replaced spaces with underscores in some of the column names (easier to handle)</a:t>
            </a:r>
          </a:p>
          <a:p>
            <a:r>
              <a:rPr lang="en-US" sz="2400" dirty="0"/>
              <a:t>Choosing a clean set was a </a:t>
            </a:r>
            <a:r>
              <a:rPr lang="en-US" sz="2400" u="sng" dirty="0"/>
              <a:t>good decision</a:t>
            </a:r>
          </a:p>
          <a:p>
            <a:r>
              <a:rPr lang="en-US" sz="2400" dirty="0"/>
              <a:t>This allowed me the freedom to focus on 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54635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231A0F-54EE-4DC7-AEDA-D7FF882D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Selection of Feature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6796-9710-46B0-A3FC-D6225F7F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 Random Forrest (n_estimators=500) was run on the Entire Dataset</a:t>
            </a:r>
          </a:p>
          <a:p>
            <a:r>
              <a:rPr lang="en-US" sz="2400"/>
              <a:t>Looked at the feature_importances and chose top 5 features:</a:t>
            </a:r>
          </a:p>
          <a:p>
            <a:pPr lvl="1"/>
            <a:r>
              <a:rPr lang="en-US"/>
              <a:t>perimeter_worst</a:t>
            </a:r>
            <a:endParaRPr lang="en-US" dirty="0"/>
          </a:p>
          <a:p>
            <a:pPr lvl="1"/>
            <a:r>
              <a:rPr lang="en-US"/>
              <a:t>concave_points_mean</a:t>
            </a:r>
            <a:endParaRPr lang="en-US" dirty="0"/>
          </a:p>
          <a:p>
            <a:pPr lvl="1"/>
            <a:r>
              <a:rPr lang="en-US"/>
              <a:t>concave_points_worst</a:t>
            </a:r>
            <a:endParaRPr lang="en-US" dirty="0"/>
          </a:p>
          <a:p>
            <a:pPr lvl="1"/>
            <a:r>
              <a:rPr lang="en-US"/>
              <a:t>area_worst</a:t>
            </a:r>
            <a:endParaRPr lang="en-US" dirty="0"/>
          </a:p>
          <a:p>
            <a:pPr lvl="1"/>
            <a:r>
              <a:rPr lang="en-US"/>
              <a:t>radius_worst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00742A00-1F89-4741-9D44-0368FAC9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0" y="484632"/>
            <a:ext cx="4901960" cy="5733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D2F4D-C969-42B3-9CFF-353DA8A6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Distributions of Feature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992C-06BE-4BBC-9FF7-85438F0B1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Histogram, boxplot and violin plots for feature set 1</a:t>
            </a:r>
          </a:p>
          <a:p>
            <a:pPr lvl="1"/>
            <a:r>
              <a:rPr lang="en-US" sz="2000"/>
              <a:t>perimeter_worst</a:t>
            </a:r>
          </a:p>
          <a:p>
            <a:pPr lvl="1"/>
            <a:r>
              <a:rPr lang="en-US" sz="2000"/>
              <a:t>concave_points_mean</a:t>
            </a:r>
          </a:p>
          <a:p>
            <a:pPr lvl="1"/>
            <a:r>
              <a:rPr lang="en-US" sz="2000"/>
              <a:t>concave_points_worst</a:t>
            </a:r>
          </a:p>
          <a:p>
            <a:pPr lvl="1"/>
            <a:r>
              <a:rPr lang="en-US" sz="2000"/>
              <a:t>area_worst</a:t>
            </a:r>
          </a:p>
          <a:p>
            <a:pPr lvl="1"/>
            <a:r>
              <a:rPr lang="en-US" sz="2000"/>
              <a:t>radius_worst</a:t>
            </a:r>
          </a:p>
        </p:txBody>
      </p:sp>
    </p:spTree>
    <p:extLst>
      <p:ext uri="{BB962C8B-B14F-4D97-AF65-F5344CB8AC3E}">
        <p14:creationId xmlns:p14="http://schemas.microsoft.com/office/powerpoint/2010/main" val="385358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DCFD1-9932-4750-8549-D7410B30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485458"/>
            <a:ext cx="5614835" cy="373386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5CAD8-429A-423D-933C-5AB25EC9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b="1"/>
              <a:t>Distributions</a:t>
            </a:r>
            <a:r>
              <a:rPr lang="en-US" sz="4100"/>
              <a:t> </a:t>
            </a:r>
            <a:r>
              <a:rPr lang="en-US" sz="4100" b="1"/>
              <a:t>of Feature 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4FB6-D36A-4084-BAD1-DFF3E1B1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Feature Set 2 was chosen at random:</a:t>
            </a:r>
          </a:p>
          <a:p>
            <a:pPr lvl="1"/>
            <a:r>
              <a:rPr lang="en-US" sz="2000"/>
              <a:t>radius_mean</a:t>
            </a:r>
          </a:p>
          <a:p>
            <a:pPr lvl="1"/>
            <a:r>
              <a:rPr lang="en-US" sz="2000"/>
              <a:t>texture_mean</a:t>
            </a:r>
          </a:p>
          <a:p>
            <a:pPr lvl="1"/>
            <a:r>
              <a:rPr lang="en-US" sz="2000"/>
              <a:t>perimeter_mean</a:t>
            </a:r>
          </a:p>
          <a:p>
            <a:pPr lvl="1"/>
            <a:endParaRPr lang="en-US" sz="2000"/>
          </a:p>
          <a:p>
            <a:r>
              <a:rPr lang="en-US" sz="2000"/>
              <a:t>Histogram, boxplot and violin plots for feature set 2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886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B9392-3C92-4F2C-8A9B-B83AC9F6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984329"/>
            <a:ext cx="5941068" cy="3950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D5627-F993-453E-A9F4-FCCE3E63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3700" b="1"/>
              <a:t>Distributions</a:t>
            </a:r>
            <a:r>
              <a:rPr lang="en-US" sz="3700"/>
              <a:t> </a:t>
            </a:r>
            <a:r>
              <a:rPr lang="en-US" sz="3700" b="1"/>
              <a:t>of Feature Set 3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27BB-7041-4385-8E3D-08EE4C4F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/>
              <a:t>This is the feature set that author’s used:</a:t>
            </a:r>
          </a:p>
          <a:p>
            <a:pPr lvl="1"/>
            <a:r>
              <a:rPr lang="en-US" sz="2000"/>
              <a:t>area_worst</a:t>
            </a:r>
          </a:p>
          <a:p>
            <a:pPr lvl="1"/>
            <a:r>
              <a:rPr lang="en-US" sz="2000"/>
              <a:t>smoothness_worst</a:t>
            </a:r>
          </a:p>
          <a:p>
            <a:pPr lvl="1"/>
            <a:r>
              <a:rPr lang="en-US" sz="2000"/>
              <a:t>texture_mean</a:t>
            </a:r>
            <a:br>
              <a:rPr lang="en-US" sz="2000"/>
            </a:br>
            <a:endParaRPr lang="en-US" sz="2000"/>
          </a:p>
          <a:p>
            <a:r>
              <a:rPr lang="en-US" sz="2000"/>
              <a:t>Histogram, boxplot and violin plots for feature set 3</a:t>
            </a:r>
          </a:p>
          <a:p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90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587</Words>
  <Application>Microsoft Office PowerPoint</Application>
  <PresentationFormat>Widescreen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Office Theme</vt:lpstr>
      <vt:lpstr>Background</vt:lpstr>
      <vt:lpstr>Details about the Data Set</vt:lpstr>
      <vt:lpstr>Data Description –  Measurements of Cell Nuclei</vt:lpstr>
      <vt:lpstr>Workflow - General</vt:lpstr>
      <vt:lpstr>Workflow</vt:lpstr>
      <vt:lpstr>Selection of Feature Set 1</vt:lpstr>
      <vt:lpstr>Distributions of Feature Set 1</vt:lpstr>
      <vt:lpstr>Distributions of Feature Set 2</vt:lpstr>
      <vt:lpstr>Distributions of Feature Set 3</vt:lpstr>
      <vt:lpstr>Logistic Regression Results</vt:lpstr>
      <vt:lpstr>Logistic Regression Coefficients (Feature Rank)</vt:lpstr>
      <vt:lpstr>Logistic Regression Confusion Matrix</vt:lpstr>
      <vt:lpstr> Confusion Matrix Calculations (logit)</vt:lpstr>
      <vt:lpstr>KNN Results</vt:lpstr>
      <vt:lpstr>KNN Confusion Matrix</vt:lpstr>
      <vt:lpstr>Confusion Matrix Calculations (KNN)</vt:lpstr>
      <vt:lpstr>Random Forrest Results</vt:lpstr>
      <vt:lpstr>Random Forrest Feature Rank</vt:lpstr>
      <vt:lpstr>Random Forrest Confusion Matirx</vt:lpstr>
      <vt:lpstr>Confusion Matrix Calculations (RF)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Kelliher</dc:creator>
  <cp:lastModifiedBy>Dan Kelliher</cp:lastModifiedBy>
  <cp:revision>33</cp:revision>
  <dcterms:created xsi:type="dcterms:W3CDTF">2017-12-04T06:44:54Z</dcterms:created>
  <dcterms:modified xsi:type="dcterms:W3CDTF">2017-12-05T07:45:11Z</dcterms:modified>
</cp:coreProperties>
</file>