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665D-9697-4282-B4C5-694787F503B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2A28-6EC7-4807-9221-90E317F26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Q-Anal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algorithm for Comparative </a:t>
            </a:r>
            <a:r>
              <a:rPr lang="en-US" dirty="0" err="1" smtClean="0"/>
              <a:t>qPCR</a:t>
            </a:r>
            <a:r>
              <a:rPr lang="en-US" dirty="0" smtClean="0"/>
              <a:t> analysis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Dan </a:t>
            </a:r>
            <a:r>
              <a:rPr lang="en-US" sz="1200" dirty="0" err="1" smtClean="0"/>
              <a:t>Kelliher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20FEB19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Q-Anal uses iterative linear regression to identify the exponential phase for both target and reference amplicons and then selects, by minimizing linear regression error, a fluorescence threshold in this region where efficiencies for both amplicons have been defined.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20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10200" y="1371600"/>
            <a:ext cx="3573857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724400" cy="46910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 had the opportunity to participate in undergraduate research under Dr. Elizabeth Runquist while working on my bachelor’s during 2007-2008.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In this work I prepared and ran qPCR assays and performed basic data analysis. </a:t>
            </a:r>
          </a:p>
          <a:p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 received acknowledgement for my technical support in the following publication</a:t>
            </a:r>
            <a:endParaRPr lang="en-US" sz="2000" dirty="0"/>
          </a:p>
          <a:p>
            <a:pPr lvl="1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W. O’Connor, E. Runquist, 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</a:rPr>
              <a:t>Error Minimization Algorithm for Comparative Quantitative PCR Analysis: Q-Anal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, Analytical Biochemistry 378 (2008) 96-98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PCR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mRNA transcription is an indication of gene expression. The level of mRNA (expression) can be measured by producing cDNA from an mRNA sample via reverse transcriptase and performing quantitative PCR (</a:t>
            </a:r>
            <a:r>
              <a:rPr lang="en-US" sz="2000" dirty="0" err="1" smtClean="0"/>
              <a:t>qPCR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qPCR monitors the amplification of cDNA in real time. The qPCR regents include a nonspecific, fluorescent dye and the amount of fluorescence detected after each PCR cycle is relative to the amount of cDNA in the sample.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As a reminder: the progress of a PCR reaction takes on a sigmoidal shape. There is an “exponential” phase where DNA is copied at a near perfect doubling (during this phase the line has a slope of 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smtClean="0"/>
              <a:t>Comparative qPCR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 expression levels can be compared to one another by observing their amplification behavior during the exponential phase of the PCR reaction.</a:t>
            </a:r>
          </a:p>
          <a:p>
            <a:r>
              <a:rPr lang="en-US" sz="2000" dirty="0" smtClean="0"/>
              <a:t>The amount of time (cycle time) required for the target cDNA sample to reach a given fluorescence level is compared to the cycle time required for a reference gene cDNA sample to reach the same fluorescence level.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057400" y="3352800"/>
            <a:ext cx="4876800" cy="277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352800"/>
            <a:ext cx="485394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qPCR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R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0 </a:t>
            </a:r>
            <a:r>
              <a:rPr lang="en-US" sz="2000" b="1" dirty="0" smtClean="0">
                <a:solidFill>
                  <a:srgbClr val="0070C0"/>
                </a:solidFill>
              </a:rPr>
              <a:t>(target) / R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0 </a:t>
            </a:r>
            <a:r>
              <a:rPr lang="en-US" sz="2000" b="1" dirty="0" smtClean="0">
                <a:solidFill>
                  <a:srgbClr val="0070C0"/>
                </a:solidFill>
              </a:rPr>
              <a:t>(reference)  = (1 + E)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Ct(reference) </a:t>
            </a:r>
            <a:r>
              <a:rPr lang="en-US" sz="2000" b="1" dirty="0" smtClean="0">
                <a:solidFill>
                  <a:srgbClr val="0070C0"/>
                </a:solidFill>
              </a:rPr>
              <a:t>/ (1 + E)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Ct(target) </a:t>
            </a:r>
            <a:r>
              <a:rPr lang="en-US" sz="2000" b="1" dirty="0" smtClean="0">
                <a:solidFill>
                  <a:srgbClr val="0070C0"/>
                </a:solidFill>
              </a:rPr>
              <a:t>= r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b="1" dirty="0" smtClean="0">
                <a:solidFill>
                  <a:srgbClr val="0070C0"/>
                </a:solidFill>
              </a:rPr>
              <a:t>R</a:t>
            </a:r>
            <a:r>
              <a:rPr lang="en-US" sz="1600" b="1" baseline="-25000" dirty="0" smtClean="0">
                <a:solidFill>
                  <a:srgbClr val="0070C0"/>
                </a:solidFill>
              </a:rPr>
              <a:t>0 </a:t>
            </a:r>
            <a:r>
              <a:rPr lang="en-US" sz="1600" dirty="0" smtClean="0"/>
              <a:t>: Fluorescence (expression level) at time zero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E</a:t>
            </a:r>
            <a:r>
              <a:rPr lang="en-US" sz="1600" dirty="0" smtClean="0"/>
              <a:t>:   gene efficiency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70C0"/>
                </a:solidFill>
              </a:rPr>
              <a:t>Ct: </a:t>
            </a:r>
            <a:r>
              <a:rPr lang="en-US" sz="1600" dirty="0" smtClean="0"/>
              <a:t>cycle time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70C0"/>
                </a:solidFill>
              </a:rPr>
              <a:t>r:</a:t>
            </a:r>
            <a:r>
              <a:rPr lang="en-US" sz="1600" dirty="0" smtClean="0"/>
              <a:t> </a:t>
            </a:r>
            <a:r>
              <a:rPr lang="en-US" sz="1600" dirty="0"/>
              <a:t>e</a:t>
            </a:r>
            <a:r>
              <a:rPr lang="en-US" sz="1600" dirty="0" smtClean="0"/>
              <a:t>xpression ratio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smtClean="0"/>
              <a:t>The above expression uses cycle time to determine the expression ratio of target gene / reference gene and  takes into account differences in efficiencies between target and reference genes.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When efficiency is ideal, or 1 (perfect doubling during the exponential phase), the equation can be reduced to the following: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		(1 + 1)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Ct(reference) </a:t>
            </a:r>
            <a:r>
              <a:rPr lang="en-US" sz="2000" b="1" dirty="0" smtClean="0">
                <a:solidFill>
                  <a:srgbClr val="0070C0"/>
                </a:solidFill>
              </a:rPr>
              <a:t>/ (1 + 1)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Ct(target) </a:t>
            </a:r>
            <a:r>
              <a:rPr lang="en-US" sz="2000" b="1" dirty="0" smtClean="0">
                <a:solidFill>
                  <a:srgbClr val="0070C0"/>
                </a:solidFill>
              </a:rPr>
              <a:t>= 2</a:t>
            </a:r>
            <a:r>
              <a:rPr lang="en-US" sz="2000" b="1" baseline="30000" dirty="0" smtClean="0">
                <a:solidFill>
                  <a:srgbClr val="0070C0"/>
                </a:solidFill>
              </a:rPr>
              <a:t> -∆ct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qPCR 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Q-Anal algorithm sought to improve qPCR data analysis over both the threshold and extrapolation method though an improved threshold selection method.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threshold method uses an arbitrary threshold selection process and assumes that the efficiency is constant during the exponential phase of the amplification process.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extrapolation method eliminates efficiency and threshold selection and estimates 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for both amplicons by fitting a sigmoidal or linear curve. This method extrapolates over a wide range leading to high levels of uncertainty.</a:t>
            </a:r>
          </a:p>
          <a:p>
            <a:endParaRPr lang="en-US" sz="2000" dirty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Q-Anal program requires input from two csv files: the raw R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file and a user description file describing the plate-well positions and proceeds though the following steps:</a:t>
            </a:r>
          </a:p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Identifies which data is “valid for analysis” by using a Q Test (a statistical method for identifying outliers).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Performs </a:t>
            </a:r>
            <a:r>
              <a:rPr lang="en-US" sz="2000" dirty="0"/>
              <a:t>iterative linear regression using three to six valid data points until data with a slope (efficiency) close to 1.0 are found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Once lines for both amplicons that have similar efficiencies are defined, a fluorescence threshold is determined by error minimization and the resulting cycle times at this threshold are then used to calculate the expression ratio (2</a:t>
            </a:r>
            <a:r>
              <a:rPr lang="en-US" sz="2000" baseline="30000" dirty="0" smtClean="0"/>
              <a:t>-∆ct</a:t>
            </a:r>
            <a:r>
              <a:rPr lang="en-US" sz="2000" dirty="0" smtClean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Q-Anal was compared with both the threshold and the extrapolation method using four amplicons: </a:t>
            </a:r>
          </a:p>
          <a:p>
            <a:pPr lvl="1"/>
            <a:r>
              <a:rPr lang="en-US" sz="1600" dirty="0" smtClean="0"/>
              <a:t>HPRT (hypoxanthine  phosphoribosyltransferase)</a:t>
            </a:r>
          </a:p>
          <a:p>
            <a:pPr lvl="1"/>
            <a:r>
              <a:rPr lang="en-US" sz="1600" dirty="0" smtClean="0"/>
              <a:t>Cyclo (cyclophilin)</a:t>
            </a:r>
          </a:p>
          <a:p>
            <a:pPr lvl="1"/>
            <a:r>
              <a:rPr lang="en-US" sz="1600" dirty="0" smtClean="0"/>
              <a:t>Pol II (RNA polymerase II)</a:t>
            </a:r>
          </a:p>
          <a:p>
            <a:pPr lvl="1"/>
            <a:r>
              <a:rPr lang="en-US" sz="1600" dirty="0" smtClean="0"/>
              <a:t>Mly CD (malonyl CoA decarboxylase)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For the threshold method, fluorescence thresholds were either manually selected or auto-selected using software.</a:t>
            </a:r>
          </a:p>
          <a:p>
            <a:r>
              <a:rPr lang="en-US" sz="2000" dirty="0" smtClean="0"/>
              <a:t>For the extrapolation method, the initial amount was calculated from the intercepts of the best fit lines calculated by the Q-Anal algorithm 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cDNA dilution ratios for both Q-Anal and the threshold method were 86-118% of the expected cDNA ratios.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Relative errors for the Q-Anal method (4-10%) were reduced in comparison with the threshold method (4-34%).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 smtClean="0"/>
              <a:t>The magnitude of relative error in the dilution ratios determined by </a:t>
            </a:r>
            <a:br>
              <a:rPr lang="en-US" sz="2000" dirty="0" smtClean="0"/>
            </a:br>
            <a:r>
              <a:rPr lang="en-US" sz="2000" dirty="0" smtClean="0"/>
              <a:t>Q-Anal depended on the number of points used to define the lines; the relative error was higher when 6 points were used.</a:t>
            </a:r>
            <a:endParaRPr lang="en-US" sz="2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Q-Anal</vt:lpstr>
      <vt:lpstr>Introduction</vt:lpstr>
      <vt:lpstr>Quantitative PCR Background</vt:lpstr>
      <vt:lpstr>Comparative qPCR</vt:lpstr>
      <vt:lpstr>Comparative qPCR</vt:lpstr>
      <vt:lpstr>Comparative qPCR Analysis Methods</vt:lpstr>
      <vt:lpstr>Q Anal Algorithm</vt:lpstr>
      <vt:lpstr>Test Methods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QAnal</dc:title>
  <dc:creator>dan.kelliher@gmail.com</dc:creator>
  <cp:lastModifiedBy>Kelliher, Dan {MMMA~South San Francisco}</cp:lastModifiedBy>
  <cp:revision>28</cp:revision>
  <dcterms:created xsi:type="dcterms:W3CDTF">2019-02-20T07:11:57Z</dcterms:created>
  <dcterms:modified xsi:type="dcterms:W3CDTF">2019-07-30T20:33:44Z</dcterms:modified>
</cp:coreProperties>
</file>