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72" r:id="rId5"/>
    <p:sldId id="258" r:id="rId6"/>
    <p:sldId id="260" r:id="rId7"/>
    <p:sldId id="273" r:id="rId8"/>
    <p:sldId id="275" r:id="rId9"/>
    <p:sldId id="276" r:id="rId10"/>
    <p:sldId id="277" r:id="rId11"/>
    <p:sldId id="278" r:id="rId12"/>
    <p:sldId id="279" r:id="rId13"/>
    <p:sldId id="286" r:id="rId14"/>
    <p:sldId id="283" r:id="rId15"/>
    <p:sldId id="287" r:id="rId16"/>
    <p:sldId id="288" r:id="rId17"/>
    <p:sldId id="289" r:id="rId18"/>
    <p:sldId id="274" r:id="rId19"/>
    <p:sldId id="284" r:id="rId20"/>
    <p:sldId id="280" r:id="rId21"/>
    <p:sldId id="285" r:id="rId22"/>
    <p:sldId id="281" r:id="rId23"/>
    <p:sldId id="282" r:id="rId24"/>
    <p:sldId id="291" r:id="rId25"/>
    <p:sldId id="292" r:id="rId26"/>
    <p:sldId id="290" r:id="rId27"/>
    <p:sldId id="295" r:id="rId28"/>
    <p:sldId id="299" r:id="rId29"/>
    <p:sldId id="293" r:id="rId30"/>
    <p:sldId id="296" r:id="rId31"/>
    <p:sldId id="294" r:id="rId32"/>
    <p:sldId id="297" r:id="rId33"/>
    <p:sldId id="29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6566" autoAdjust="0"/>
  </p:normalViewPr>
  <p:slideViewPr>
    <p:cSldViewPr snapToGrid="0">
      <p:cViewPr varScale="1">
        <p:scale>
          <a:sx n="62" d="100"/>
          <a:sy n="62" d="100"/>
        </p:scale>
        <p:origin x="29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CF73A-D8EF-4390-A36E-A018F71E5F07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A9923-1196-4E02-A2D7-CE95D18E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A9923-1196-4E02-A2D7-CE95D18ED3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39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A9923-1196-4E02-A2D7-CE95D18ED3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55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A9923-1196-4E02-A2D7-CE95D18ED3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41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A9923-1196-4E02-A2D7-CE95D18ED3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7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A9923-1196-4E02-A2D7-CE95D18ED3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59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A9923-1196-4E02-A2D7-CE95D18ED3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13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A9923-1196-4E02-A2D7-CE95D18ED3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33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A9923-1196-4E02-A2D7-CE95D18ED3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63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A9923-1196-4E02-A2D7-CE95D18ED3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28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A9923-1196-4E02-A2D7-CE95D18ED3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79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A9923-1196-4E02-A2D7-CE95D18ED30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5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A9923-1196-4E02-A2D7-CE95D18ED3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322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A9923-1196-4E02-A2D7-CE95D18ED30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663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A9923-1196-4E02-A2D7-CE95D18ED30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11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A9923-1196-4E02-A2D7-CE95D18ED30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435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A9923-1196-4E02-A2D7-CE95D18ED30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28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A9923-1196-4E02-A2D7-CE95D18ED30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015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A9923-1196-4E02-A2D7-CE95D18ED30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56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A9923-1196-4E02-A2D7-CE95D18ED30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94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A9923-1196-4E02-A2D7-CE95D18ED30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005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A9923-1196-4E02-A2D7-CE95D18ED30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280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A9923-1196-4E02-A2D7-CE95D18ED30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6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</a:t>
            </a:r>
          </a:p>
          <a:p>
            <a:r>
              <a:rPr lang="en-US" dirty="0"/>
              <a:t>Slow system (huge latency between sending test vector and getting output vector)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A9923-1196-4E02-A2D7-CE95D18ED3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445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A9923-1196-4E02-A2D7-CE95D18ED30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751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 and Norm wrap up talk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A9923-1196-4E02-A2D7-CE95D18ED30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5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A9923-1196-4E02-A2D7-CE95D18ED3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22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A9923-1196-4E02-A2D7-CE95D18ED3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9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A9923-1196-4E02-A2D7-CE95D18ED3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23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A9923-1196-4E02-A2D7-CE95D18ED3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26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A9923-1196-4E02-A2D7-CE95D18ED3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46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A9923-1196-4E02-A2D7-CE95D18ED3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7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7C0E-A8C1-46BD-9839-32BCA54C94C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D11C-E9EC-465F-BFBA-50E71B97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7C0E-A8C1-46BD-9839-32BCA54C94C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D11C-E9EC-465F-BFBA-50E71B97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9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7C0E-A8C1-46BD-9839-32BCA54C94C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D11C-E9EC-465F-BFBA-50E71B97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7C0E-A8C1-46BD-9839-32BCA54C94C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D11C-E9EC-465F-BFBA-50E71B97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5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7C0E-A8C1-46BD-9839-32BCA54C94C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D11C-E9EC-465F-BFBA-50E71B97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7C0E-A8C1-46BD-9839-32BCA54C94C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D11C-E9EC-465F-BFBA-50E71B97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2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7C0E-A8C1-46BD-9839-32BCA54C94C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D11C-E9EC-465F-BFBA-50E71B97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0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7C0E-A8C1-46BD-9839-32BCA54C94C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D11C-E9EC-465F-BFBA-50E71B97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3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7C0E-A8C1-46BD-9839-32BCA54C94C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D11C-E9EC-465F-BFBA-50E71B97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5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7C0E-A8C1-46BD-9839-32BCA54C94C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D11C-E9EC-465F-BFBA-50E71B97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9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7C0E-A8C1-46BD-9839-32BCA54C94C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D11C-E9EC-465F-BFBA-50E71B97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6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7C0E-A8C1-46BD-9839-32BCA54C94CC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D11C-E9EC-465F-BFBA-50E71B97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8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ojl8VEp_c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owdsupply.com/krtkl/snickerdoodl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LV600</a:t>
            </a:r>
            <a:br>
              <a:rPr lang="en-US" b="1" dirty="0"/>
            </a:br>
            <a:r>
              <a:rPr lang="en-US" sz="2800" b="1" i="1" dirty="0"/>
              <a:t>The Spiritual Successor to the Tektronix LV500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16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Norm Gifford</a:t>
            </a:r>
          </a:p>
          <a:p>
            <a:r>
              <a:rPr lang="en-US" dirty="0"/>
              <a:t>Daniel Khoury</a:t>
            </a:r>
          </a:p>
          <a:p>
            <a:r>
              <a:rPr lang="en-US" dirty="0"/>
              <a:t>Project Advisor: Ken Stevens</a:t>
            </a:r>
          </a:p>
        </p:txBody>
      </p:sp>
    </p:spTree>
    <p:extLst>
      <p:ext uri="{BB962C8B-B14F-4D97-AF65-F5344CB8AC3E}">
        <p14:creationId xmlns:p14="http://schemas.microsoft.com/office/powerpoint/2010/main" val="153904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Automated </a:t>
            </a:r>
            <a:r>
              <a:rPr lang="en-US" dirty="0" err="1"/>
              <a:t>Schmooing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122" name="Picture 2" descr="https://lh5.googleusercontent.com/FqzWDj9YaGlC_5ASWRr-a7oGIfbPm_F99C9uywQ57lnkKC0uNUiwUYQZoWR2hg3PKJIgKKrn9maZ4aMA4JZLLKt5iSuf7t1UPvj43mynpQayWsdieBg6lfGj2gTznmFegmF00XVFH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2" y="1690688"/>
            <a:ext cx="9134475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9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Automated </a:t>
            </a:r>
            <a:r>
              <a:rPr lang="en-US" dirty="0" err="1"/>
              <a:t>Schmooing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146" name="Picture 2" descr="https://lh4.googleusercontent.com/Q7DJCtIuwqCVWz0vtfnsOQMHslEoVZ4QArXvVZYl5kedyKjQtS1mSIS1SjLGnNkZixv_F3dhElSEpj9howD-Vo_TjWBR9hZoqBvFLnpJegfttYLIm1iB2X5XQwCPhSN_81hiIeuA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7" y="2610845"/>
            <a:ext cx="10207625" cy="278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044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Cycle Configurations: Original Idea</a:t>
            </a:r>
          </a:p>
        </p:txBody>
      </p:sp>
      <p:pic>
        <p:nvPicPr>
          <p:cNvPr id="8194" name="Picture 2" descr="https://lh3.googleusercontent.com/TkaOixDOkUs3hGI9rtmoB4LcVObF4OZhWidmiN9khkwCXl4sn4oOcmvKlDIisaiESTBgYErU-Q9EM3M4s5iy9NBRtOK3iNd-GP0Qr9iOpdET-4H0n_K8K0zj6Gy62z7-yOnHWsy-W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2" y="1581831"/>
            <a:ext cx="10594975" cy="50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789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Cycle Configurations: Later Idea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Key insight: No need to create the actual test cycle waveforms inside the FPGA</a:t>
            </a:r>
          </a:p>
          <a:p>
            <a:r>
              <a:rPr lang="en-US" dirty="0"/>
              <a:t>Instead, count clock edges</a:t>
            </a:r>
          </a:p>
          <a:p>
            <a:pPr lvl="1"/>
            <a:r>
              <a:rPr lang="en-US" dirty="0"/>
              <a:t>User specifies leading edges, trailing edge, cycle length as multiples of 10 ns</a:t>
            </a:r>
          </a:p>
        </p:txBody>
      </p:sp>
    </p:spTree>
    <p:extLst>
      <p:ext uri="{BB962C8B-B14F-4D97-AF65-F5344CB8AC3E}">
        <p14:creationId xmlns:p14="http://schemas.microsoft.com/office/powerpoint/2010/main" val="2928247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PCBs:</a:t>
            </a:r>
          </a:p>
          <a:p>
            <a:pPr lvl="1"/>
            <a:r>
              <a:rPr lang="en-US" dirty="0"/>
              <a:t>Numato shield</a:t>
            </a:r>
          </a:p>
          <a:p>
            <a:pPr lvl="1"/>
            <a:r>
              <a:rPr lang="en-US" dirty="0"/>
              <a:t>Communication board</a:t>
            </a:r>
          </a:p>
          <a:p>
            <a:pPr lvl="1"/>
            <a:r>
              <a:rPr lang="en-US" dirty="0"/>
              <a:t>DUT board</a:t>
            </a:r>
          </a:p>
          <a:p>
            <a:r>
              <a:rPr lang="en-US" dirty="0"/>
              <a:t>Boards designed with versatility in mind</a:t>
            </a:r>
          </a:p>
        </p:txBody>
      </p:sp>
    </p:spTree>
    <p:extLst>
      <p:ext uri="{BB962C8B-B14F-4D97-AF65-F5344CB8AC3E}">
        <p14:creationId xmlns:p14="http://schemas.microsoft.com/office/powerpoint/2010/main" val="2573417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PCBs: Numato Shield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Four-layer board</a:t>
            </a:r>
          </a:p>
          <a:p>
            <a:r>
              <a:rPr lang="en-US" dirty="0"/>
              <a:t>Manually routed </a:t>
            </a:r>
          </a:p>
          <a:p>
            <a:r>
              <a:rPr lang="en-US" dirty="0"/>
              <a:t>Equilibrium tracing </a:t>
            </a:r>
          </a:p>
          <a:p>
            <a:pPr lvl="1"/>
            <a:r>
              <a:rPr lang="en-US" dirty="0"/>
              <a:t>Surprisingly tedious and difficult</a:t>
            </a:r>
          </a:p>
          <a:p>
            <a:pPr lvl="1"/>
            <a:r>
              <a:rPr lang="en-US" dirty="0"/>
              <a:t>Tolerance: 200 mil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28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PCBs: Communication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Two-layer board</a:t>
            </a:r>
          </a:p>
          <a:p>
            <a:r>
              <a:rPr lang="en-US" dirty="0" err="1"/>
              <a:t>Autorouted</a:t>
            </a:r>
            <a:endParaRPr lang="en-US" dirty="0"/>
          </a:p>
          <a:p>
            <a:r>
              <a:rPr lang="en-US" dirty="0"/>
              <a:t>Core functionality: </a:t>
            </a:r>
          </a:p>
          <a:p>
            <a:pPr lvl="1"/>
            <a:r>
              <a:rPr lang="en-US" dirty="0"/>
              <a:t>Connects BBB to FPGA via RX/TX lines</a:t>
            </a:r>
          </a:p>
          <a:p>
            <a:pPr lvl="1"/>
            <a:r>
              <a:rPr lang="en-US" dirty="0"/>
              <a:t>Connects BBB to </a:t>
            </a:r>
            <a:r>
              <a:rPr lang="en-US" dirty="0" err="1"/>
              <a:t>schmooing</a:t>
            </a:r>
            <a:r>
              <a:rPr lang="en-US" dirty="0"/>
              <a:t> circuitry</a:t>
            </a:r>
          </a:p>
          <a:p>
            <a:pPr lvl="1"/>
            <a:r>
              <a:rPr lang="en-US" dirty="0"/>
              <a:t>Connects FPGA to DUT board</a:t>
            </a:r>
          </a:p>
          <a:p>
            <a:pPr lvl="1"/>
            <a:r>
              <a:rPr lang="en-US" dirty="0"/>
              <a:t>Contains voltage translators (between FPGA and DUT)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38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PCBs: DUT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Four-layer board</a:t>
            </a:r>
          </a:p>
          <a:p>
            <a:r>
              <a:rPr lang="en-US" dirty="0" err="1"/>
              <a:t>Autorouted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Trickiest part was component placement</a:t>
            </a:r>
          </a:p>
          <a:p>
            <a:pPr lvl="1"/>
            <a:r>
              <a:rPr lang="en-US" dirty="0"/>
              <a:t>100 minutes to route!</a:t>
            </a:r>
          </a:p>
          <a:p>
            <a:r>
              <a:rPr lang="en-US" dirty="0"/>
              <a:t>Contains: </a:t>
            </a:r>
          </a:p>
          <a:p>
            <a:pPr lvl="1"/>
            <a:r>
              <a:rPr lang="en-US" dirty="0"/>
              <a:t>ZIF socket (thank you Erik!)</a:t>
            </a:r>
          </a:p>
          <a:p>
            <a:pPr lvl="1"/>
            <a:r>
              <a:rPr lang="en-US" dirty="0"/>
              <a:t>Four counters</a:t>
            </a:r>
          </a:p>
          <a:p>
            <a:pPr lvl="1"/>
            <a:r>
              <a:rPr lang="en-US" dirty="0"/>
              <a:t>Eight SRAM blocks</a:t>
            </a:r>
          </a:p>
          <a:p>
            <a:pPr lvl="1"/>
            <a:r>
              <a:rPr lang="en-US" dirty="0"/>
              <a:t>16 voltage translators</a:t>
            </a:r>
          </a:p>
          <a:p>
            <a:pPr lvl="1"/>
            <a:r>
              <a:rPr lang="en-US" dirty="0"/>
              <a:t>16 parallel-&gt;serial shift registers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10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fills out and submits web form</a:t>
            </a:r>
          </a:p>
          <a:p>
            <a:r>
              <a:rPr lang="en-US" dirty="0" err="1"/>
              <a:t>BeagleBone</a:t>
            </a:r>
            <a:r>
              <a:rPr lang="en-US" dirty="0"/>
              <a:t> Black (BBB) transmits all bit vectors and configuration data to FPGA</a:t>
            </a:r>
          </a:p>
          <a:p>
            <a:r>
              <a:rPr lang="en-US" dirty="0"/>
              <a:t>BBB instructs FPGA to execute tests</a:t>
            </a:r>
          </a:p>
          <a:p>
            <a:r>
              <a:rPr lang="en-US" dirty="0"/>
              <a:t>FPGA signals BBB when tests are complete</a:t>
            </a:r>
          </a:p>
          <a:p>
            <a:r>
              <a:rPr lang="en-US" dirty="0"/>
              <a:t>BBB commands FPGA to send back output vectors</a:t>
            </a:r>
          </a:p>
          <a:p>
            <a:r>
              <a:rPr lang="en-US" dirty="0"/>
              <a:t>BBB displays test results</a:t>
            </a:r>
          </a:p>
        </p:txBody>
      </p:sp>
    </p:spTree>
    <p:extLst>
      <p:ext uri="{BB962C8B-B14F-4D97-AF65-F5344CB8AC3E}">
        <p14:creationId xmlns:p14="http://schemas.microsoft.com/office/powerpoint/2010/main" val="855905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Flow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PHP and HTML</a:t>
            </a:r>
          </a:p>
          <a:p>
            <a:pPr lvl="1"/>
            <a:r>
              <a:rPr lang="en-US" dirty="0"/>
              <a:t>PHP provides exec function, can call C code that parses web form input</a:t>
            </a:r>
          </a:p>
          <a:p>
            <a:pPr lvl="1"/>
            <a:r>
              <a:rPr lang="en-US" dirty="0"/>
              <a:t>Output stream (</a:t>
            </a:r>
            <a:r>
              <a:rPr lang="en-US" dirty="0" err="1"/>
              <a:t>printf</a:t>
            </a:r>
            <a:r>
              <a:rPr lang="en-US" dirty="0"/>
              <a:t> statements) passed back to web form</a:t>
            </a:r>
          </a:p>
          <a:p>
            <a:r>
              <a:rPr lang="en-US" dirty="0"/>
              <a:t>AJAX used to dynamically add/remove vectors</a:t>
            </a:r>
          </a:p>
          <a:p>
            <a:r>
              <a:rPr lang="en-US" dirty="0"/>
              <a:t>(Online)</a:t>
            </a:r>
          </a:p>
          <a:p>
            <a:r>
              <a:rPr lang="en-US" dirty="0"/>
              <a:t>C code consists of UART and SPI libraries</a:t>
            </a:r>
          </a:p>
          <a:p>
            <a:pPr lvl="1"/>
            <a:r>
              <a:rPr lang="en-US" dirty="0"/>
              <a:t>UART for FPGA communication</a:t>
            </a:r>
          </a:p>
          <a:p>
            <a:pPr lvl="1"/>
            <a:r>
              <a:rPr lang="en-US" dirty="0"/>
              <a:t>SPI to control digital pots in power circuitry</a:t>
            </a:r>
          </a:p>
        </p:txBody>
      </p:sp>
    </p:spTree>
    <p:extLst>
      <p:ext uri="{BB962C8B-B14F-4D97-AF65-F5344CB8AC3E}">
        <p14:creationId xmlns:p14="http://schemas.microsoft.com/office/powerpoint/2010/main" val="136549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 6712 requires chip testing, but…</a:t>
            </a:r>
          </a:p>
          <a:p>
            <a:pPr lvl="1"/>
            <a:r>
              <a:rPr lang="en-US" dirty="0"/>
              <a:t>LV500 is unreliable</a:t>
            </a:r>
          </a:p>
          <a:p>
            <a:pPr lvl="2"/>
            <a:r>
              <a:rPr lang="en-US" dirty="0"/>
              <a:t>Calibration fails</a:t>
            </a:r>
          </a:p>
          <a:p>
            <a:pPr lvl="2"/>
            <a:r>
              <a:rPr lang="en-US" dirty="0"/>
              <a:t>Several sectors are dead</a:t>
            </a:r>
          </a:p>
          <a:p>
            <a:pPr lvl="1"/>
            <a:r>
              <a:rPr lang="en-US" dirty="0" err="1"/>
              <a:t>Verigy</a:t>
            </a:r>
            <a:r>
              <a:rPr lang="en-US" dirty="0"/>
              <a:t> 93000 is not operational</a:t>
            </a:r>
          </a:p>
          <a:p>
            <a:pPr lvl="2"/>
            <a:r>
              <a:rPr lang="en-US" dirty="0"/>
              <a:t>HDD is dead</a:t>
            </a:r>
          </a:p>
          <a:p>
            <a:pPr lvl="2"/>
            <a:r>
              <a:rPr lang="en-US" dirty="0"/>
              <a:t>Support expired</a:t>
            </a:r>
          </a:p>
          <a:p>
            <a:r>
              <a:rPr lang="en-US" dirty="0"/>
              <a:t>Potential legacy</a:t>
            </a:r>
          </a:p>
          <a:p>
            <a:r>
              <a:rPr lang="en-US" dirty="0"/>
              <a:t>Fun, challenging project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1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Hardware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Handshaking protocol between BBB and FPGA</a:t>
            </a:r>
          </a:p>
          <a:p>
            <a:r>
              <a:rPr lang="en-US" dirty="0"/>
              <a:t>Commands BBB can send to FPGA: </a:t>
            </a:r>
          </a:p>
          <a:p>
            <a:pPr lvl="1"/>
            <a:r>
              <a:rPr lang="en-US" dirty="0"/>
              <a:t>Store input vector</a:t>
            </a:r>
          </a:p>
          <a:p>
            <a:pPr lvl="1"/>
            <a:r>
              <a:rPr lang="en-US" dirty="0"/>
              <a:t>Store cycle vector</a:t>
            </a:r>
          </a:p>
          <a:p>
            <a:pPr lvl="1"/>
            <a:r>
              <a:rPr lang="en-US" dirty="0"/>
              <a:t>Store template vector</a:t>
            </a:r>
          </a:p>
          <a:p>
            <a:pPr lvl="1"/>
            <a:r>
              <a:rPr lang="en-US" dirty="0"/>
              <a:t>Store force-format vector</a:t>
            </a:r>
          </a:p>
          <a:p>
            <a:pPr lvl="1"/>
            <a:r>
              <a:rPr lang="en-US" dirty="0"/>
              <a:t>Store cycle configuration data</a:t>
            </a:r>
          </a:p>
          <a:p>
            <a:pPr lvl="1"/>
            <a:r>
              <a:rPr lang="en-US" dirty="0"/>
              <a:t>Execute tests</a:t>
            </a:r>
          </a:p>
          <a:p>
            <a:pPr lvl="1"/>
            <a:r>
              <a:rPr lang="en-US" dirty="0"/>
              <a:t>Send back output vector</a:t>
            </a:r>
          </a:p>
        </p:txBody>
      </p:sp>
    </p:spTree>
    <p:extLst>
      <p:ext uri="{BB962C8B-B14F-4D97-AF65-F5344CB8AC3E}">
        <p14:creationId xmlns:p14="http://schemas.microsoft.com/office/powerpoint/2010/main" val="2542068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Hardware Flow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858000" cy="4401004"/>
          </a:xfrm>
        </p:spPr>
        <p:txBody>
          <a:bodyPr/>
          <a:lstStyle/>
          <a:p>
            <a:r>
              <a:rPr lang="en-US" dirty="0"/>
              <a:t>All vectors are 128-bit wide</a:t>
            </a:r>
          </a:p>
          <a:p>
            <a:r>
              <a:rPr lang="en-US" dirty="0"/>
              <a:t>Up to four templates</a:t>
            </a:r>
          </a:p>
          <a:p>
            <a:r>
              <a:rPr lang="en-US" dirty="0"/>
              <a:t>Total number of input vectors: 244</a:t>
            </a:r>
          </a:p>
          <a:p>
            <a:pPr lvl="1"/>
            <a:r>
              <a:rPr lang="en-US" dirty="0"/>
              <a:t>Good enough for most chips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260" y="1361508"/>
            <a:ext cx="4298569" cy="527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80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Hardware Flow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FPGA responds to BBB commands as follows</a:t>
            </a:r>
          </a:p>
          <a:p>
            <a:r>
              <a:rPr lang="en-US" dirty="0"/>
              <a:t>Store input/cycle/template/force-format vector: </a:t>
            </a:r>
          </a:p>
          <a:p>
            <a:pPr lvl="1"/>
            <a:r>
              <a:rPr lang="en-US" dirty="0"/>
              <a:t>Save vector in block RAM</a:t>
            </a:r>
          </a:p>
          <a:p>
            <a:pPr lvl="1"/>
            <a:r>
              <a:rPr lang="en-US" dirty="0"/>
              <a:t>If input vector, track how many vectors have been written</a:t>
            </a:r>
          </a:p>
          <a:p>
            <a:r>
              <a:rPr lang="en-US" dirty="0"/>
              <a:t>Store cycle configuration data: </a:t>
            </a:r>
          </a:p>
          <a:p>
            <a:pPr lvl="1"/>
            <a:r>
              <a:rPr lang="en-US" dirty="0"/>
              <a:t>Load counters with delays for leading edges, trailing edge, cycle length</a:t>
            </a:r>
          </a:p>
        </p:txBody>
      </p:sp>
    </p:spTree>
    <p:extLst>
      <p:ext uri="{BB962C8B-B14F-4D97-AF65-F5344CB8AC3E}">
        <p14:creationId xmlns:p14="http://schemas.microsoft.com/office/powerpoint/2010/main" val="1362718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Hardware Flow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tests:</a:t>
            </a:r>
          </a:p>
          <a:p>
            <a:pPr lvl="1"/>
            <a:r>
              <a:rPr lang="en-US" dirty="0"/>
              <a:t>While there are more input vectors to read: </a:t>
            </a:r>
          </a:p>
          <a:p>
            <a:pPr lvl="2"/>
            <a:r>
              <a:rPr lang="en-US" dirty="0"/>
              <a:t>Beginning of cycle: Fetch next input vector</a:t>
            </a:r>
          </a:p>
          <a:p>
            <a:pPr lvl="2"/>
            <a:r>
              <a:rPr lang="en-US" dirty="0"/>
              <a:t>Leading edge: Apply inputs, enable SRAM blocks (write-mode)</a:t>
            </a:r>
          </a:p>
          <a:p>
            <a:pPr lvl="2"/>
            <a:r>
              <a:rPr lang="en-US" dirty="0"/>
              <a:t>Trailing edge: Disable SRAM blocks</a:t>
            </a:r>
          </a:p>
          <a:p>
            <a:pPr lvl="2"/>
            <a:r>
              <a:rPr lang="en-US" dirty="0"/>
              <a:t>End of cycle: Increment counter</a:t>
            </a:r>
          </a:p>
          <a:p>
            <a:pPr lvl="3"/>
            <a:r>
              <a:rPr lang="en-US" dirty="0"/>
              <a:t>If the template associated with the new input vector has not changed, load the fetched input vector</a:t>
            </a:r>
          </a:p>
          <a:p>
            <a:pPr lvl="3"/>
            <a:r>
              <a:rPr lang="en-US" dirty="0"/>
              <a:t>Else pause real-time testing, load the template, cycle, and force-format vectors associated with the new template, then load the fetched input vector and resume real-time testing</a:t>
            </a:r>
          </a:p>
          <a:p>
            <a:pPr lvl="1"/>
            <a:r>
              <a:rPr lang="en-US" dirty="0"/>
              <a:t>Reset the counter</a:t>
            </a:r>
          </a:p>
        </p:txBody>
      </p:sp>
    </p:spTree>
    <p:extLst>
      <p:ext uri="{BB962C8B-B14F-4D97-AF65-F5344CB8AC3E}">
        <p14:creationId xmlns:p14="http://schemas.microsoft.com/office/powerpoint/2010/main" val="1455200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Challenges: PCBs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board failed twice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First time: Short between 3V3 and GND (manufacturing error?) </a:t>
            </a:r>
          </a:p>
          <a:p>
            <a:pPr lvl="1"/>
            <a:r>
              <a:rPr lang="en-US" dirty="0"/>
              <a:t>Second time: Power and ground reversed on barrel jacks </a:t>
            </a:r>
            <a:r>
              <a:rPr lang="en-US" dirty="0">
                <a:sym typeface="Wingdings" panose="05000000000000000000" pitchFamily="2" charset="2"/>
              </a:rPr>
              <a:t> </a:t>
            </a:r>
          </a:p>
          <a:p>
            <a:pPr lvl="1"/>
            <a:r>
              <a:rPr lang="en-US" dirty="0"/>
              <a:t>Third time is the charm!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Should have ready mid-May.</a:t>
            </a:r>
          </a:p>
          <a:p>
            <a:r>
              <a:rPr lang="en-US" dirty="0" err="1">
                <a:sym typeface="Wingdings" panose="05000000000000000000" pitchFamily="2" charset="2"/>
              </a:rPr>
              <a:t>Autorouting</a:t>
            </a:r>
            <a:r>
              <a:rPr lang="en-US" dirty="0">
                <a:sym typeface="Wingdings" panose="05000000000000000000" pitchFamily="2" charset="2"/>
              </a:rPr>
              <a:t> the DUT board proved difficult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Component placement is key!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58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Challenges: Verilog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Verilog design included R0, R1, DNRZ_L, DNRZ_T force formats (2-bit encoding)</a:t>
            </a:r>
          </a:p>
          <a:p>
            <a:pPr lvl="1"/>
            <a:r>
              <a:rPr lang="en-US" dirty="0"/>
              <a:t>Design required 108% of available LUTs</a:t>
            </a:r>
          </a:p>
          <a:p>
            <a:r>
              <a:rPr lang="en-US" dirty="0"/>
              <a:t>Removed DNRZ_T and R1 force formats (1-bit encoding)</a:t>
            </a:r>
          </a:p>
          <a:p>
            <a:pPr lvl="1"/>
            <a:r>
              <a:rPr lang="en-US" dirty="0"/>
              <a:t>Design required 70% of available LUTs, but 115% of FPGA area</a:t>
            </a:r>
          </a:p>
          <a:p>
            <a:r>
              <a:rPr lang="en-US" dirty="0"/>
              <a:t>Removed ability to specify two different test cycles, replaced with one test cycle but two leading edges</a:t>
            </a:r>
          </a:p>
          <a:p>
            <a:pPr lvl="1"/>
            <a:r>
              <a:rPr lang="en-US" dirty="0"/>
              <a:t>Design now utilizes 40% of available LUTs, 70% of available area</a:t>
            </a:r>
          </a:p>
          <a:p>
            <a:r>
              <a:rPr lang="en-US" dirty="0"/>
              <a:t>Some timing-sensitive FPGA outputs (e.g. counter clock) are </a:t>
            </a:r>
            <a:r>
              <a:rPr lang="en-US" dirty="0" err="1"/>
              <a:t>glitchy</a:t>
            </a:r>
            <a:endParaRPr lang="en-US" dirty="0"/>
          </a:p>
          <a:p>
            <a:pPr lvl="1"/>
            <a:r>
              <a:rPr lang="en-US" dirty="0"/>
              <a:t>Capacitors may smooth out glitches – need to investigate</a:t>
            </a:r>
          </a:p>
        </p:txBody>
      </p:sp>
    </p:spTree>
    <p:extLst>
      <p:ext uri="{BB962C8B-B14F-4D97-AF65-F5344CB8AC3E}">
        <p14:creationId xmlns:p14="http://schemas.microsoft.com/office/powerpoint/2010/main" val="3225265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https://www.youtube.com/watch?v=Cojl8VEp_cA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7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Remaining Contemporary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web server code that parses web form into C code arguments</a:t>
            </a:r>
          </a:p>
          <a:p>
            <a:r>
              <a:rPr lang="en-US" dirty="0"/>
              <a:t>Fix communication board</a:t>
            </a:r>
          </a:p>
          <a:p>
            <a:r>
              <a:rPr lang="en-US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107382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Estimated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PCBs: ~$220</a:t>
            </a:r>
          </a:p>
          <a:p>
            <a:pPr lvl="1"/>
            <a:r>
              <a:rPr lang="en-US" dirty="0"/>
              <a:t>Two four-layer boards + shipping: $170</a:t>
            </a:r>
          </a:p>
          <a:p>
            <a:pPr lvl="1"/>
            <a:r>
              <a:rPr lang="en-US" dirty="0"/>
              <a:t>One two-layer board + shipping: $50</a:t>
            </a:r>
          </a:p>
          <a:p>
            <a:r>
              <a:rPr lang="en-US" dirty="0"/>
              <a:t>Parts for PCBs: ~$250 (not including ZIF socket)</a:t>
            </a:r>
          </a:p>
          <a:p>
            <a:r>
              <a:rPr lang="en-US" dirty="0"/>
              <a:t>Numato shield: ~$80 (student discount)</a:t>
            </a:r>
          </a:p>
          <a:p>
            <a:r>
              <a:rPr lang="en-US" dirty="0" err="1"/>
              <a:t>BeagleBone</a:t>
            </a:r>
            <a:r>
              <a:rPr lang="en-US" dirty="0"/>
              <a:t> Black: ~$50</a:t>
            </a:r>
          </a:p>
          <a:p>
            <a:endParaRPr lang="en-US" dirty="0"/>
          </a:p>
          <a:p>
            <a:r>
              <a:rPr lang="en-US" dirty="0"/>
              <a:t>Total cost: ~$600 (closer to ~$1000 if we include failed boards and repurchasing parts)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07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Ideas: 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measures…</a:t>
            </a:r>
          </a:p>
          <a:p>
            <a:pPr lvl="1"/>
            <a:r>
              <a:rPr lang="en-US" dirty="0"/>
              <a:t>Anyone can log in as root right now…</a:t>
            </a:r>
          </a:p>
          <a:p>
            <a:r>
              <a:rPr lang="en-US" dirty="0"/>
              <a:t>User accounts and passwords</a:t>
            </a:r>
          </a:p>
          <a:p>
            <a:r>
              <a:rPr lang="en-US" dirty="0"/>
              <a:t>Store test vectors in database</a:t>
            </a:r>
          </a:p>
          <a:p>
            <a:r>
              <a:rPr lang="en-US" dirty="0" err="1"/>
              <a:t>Schmooing</a:t>
            </a:r>
            <a:r>
              <a:rPr lang="en-US" dirty="0"/>
              <a:t> plots</a:t>
            </a:r>
          </a:p>
        </p:txBody>
      </p:sp>
    </p:spTree>
    <p:extLst>
      <p:ext uri="{BB962C8B-B14F-4D97-AF65-F5344CB8AC3E}">
        <p14:creationId xmlns:p14="http://schemas.microsoft.com/office/powerpoint/2010/main" val="325971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Senior Project (Fall 2014)</a:t>
            </a:r>
          </a:p>
        </p:txBody>
      </p:sp>
      <p:pic>
        <p:nvPicPr>
          <p:cNvPr id="1026" name="Picture 2" descr="whole_syste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020" y="1690688"/>
            <a:ext cx="7603959" cy="427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836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Ideas: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Bigger, better FPGA</a:t>
            </a:r>
          </a:p>
          <a:p>
            <a:pPr lvl="1"/>
            <a:r>
              <a:rPr lang="en-US" dirty="0"/>
              <a:t>Xilinx Spartan-6 isn’t designed to handle very high frequencies</a:t>
            </a:r>
          </a:p>
          <a:p>
            <a:pPr lvl="1"/>
            <a:r>
              <a:rPr lang="en-US" dirty="0"/>
              <a:t>7-series Xilinx FPGAs are designed for fast clock speeds, but are extremely expensive</a:t>
            </a:r>
          </a:p>
          <a:p>
            <a:pPr lvl="1"/>
            <a:r>
              <a:rPr lang="en-US" dirty="0"/>
              <a:t>Snickerdoodle board: </a:t>
            </a:r>
            <a:r>
              <a:rPr lang="en-US" dirty="0">
                <a:hlinkClick r:id="rId3"/>
              </a:rPr>
              <a:t>https://www.crowdsupply.com/krtkl/snickerdoodle</a:t>
            </a:r>
            <a:endParaRPr lang="en-US" dirty="0"/>
          </a:p>
          <a:p>
            <a:pPr lvl="2"/>
            <a:r>
              <a:rPr lang="en-US" dirty="0"/>
              <a:t>ZYNQ </a:t>
            </a:r>
            <a:r>
              <a:rPr lang="en-US" dirty="0" err="1"/>
              <a:t>SoC</a:t>
            </a:r>
            <a:r>
              <a:rPr lang="en-US" dirty="0"/>
              <a:t> (ARM processor + FPGA)</a:t>
            </a:r>
          </a:p>
          <a:p>
            <a:pPr lvl="2"/>
            <a:r>
              <a:rPr lang="en-US" dirty="0"/>
              <a:t>Provides 150 I/O pins</a:t>
            </a:r>
          </a:p>
          <a:p>
            <a:pPr lvl="2"/>
            <a:r>
              <a:rPr lang="en-US" dirty="0"/>
              <a:t>$150 </a:t>
            </a:r>
          </a:p>
          <a:p>
            <a:r>
              <a:rPr lang="en-US" dirty="0"/>
              <a:t>Conditional test vectors may be possible with two FPGAs, or an FPGA with ~300 pins</a:t>
            </a:r>
          </a:p>
          <a:p>
            <a:pPr lvl="1"/>
            <a:r>
              <a:rPr lang="en-US" dirty="0"/>
              <a:t>Area of further investigation</a:t>
            </a:r>
          </a:p>
        </p:txBody>
      </p:sp>
    </p:spTree>
    <p:extLst>
      <p:ext uri="{BB962C8B-B14F-4D97-AF65-F5344CB8AC3E}">
        <p14:creationId xmlns:p14="http://schemas.microsoft.com/office/powerpoint/2010/main" val="3975383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Challenges: Verilog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Verilog design included R0, R1, DNRZ_L, DNRZ_T force formats (2-bit encoding)</a:t>
            </a:r>
          </a:p>
          <a:p>
            <a:pPr lvl="1"/>
            <a:r>
              <a:rPr lang="en-US" dirty="0"/>
              <a:t>Design required 108% of available LUTs</a:t>
            </a:r>
          </a:p>
          <a:p>
            <a:r>
              <a:rPr lang="en-US" dirty="0"/>
              <a:t>Removed DNRZ_T and R1 force formats (1-bit encoding)</a:t>
            </a:r>
          </a:p>
          <a:p>
            <a:pPr lvl="1"/>
            <a:r>
              <a:rPr lang="en-US" dirty="0"/>
              <a:t>Design required 70% of available LUTs, but 115% of FPGA area</a:t>
            </a:r>
          </a:p>
          <a:p>
            <a:r>
              <a:rPr lang="en-US" dirty="0"/>
              <a:t>Removed ability to specify two different test cycles, replaced with one test cycle but two leading edges</a:t>
            </a:r>
          </a:p>
          <a:p>
            <a:pPr lvl="1"/>
            <a:r>
              <a:rPr lang="en-US" dirty="0"/>
              <a:t>Design now utilizes 40% of available LUTs, 70% of available area</a:t>
            </a:r>
          </a:p>
        </p:txBody>
      </p:sp>
    </p:spTree>
    <p:extLst>
      <p:ext uri="{BB962C8B-B14F-4D97-AF65-F5344CB8AC3E}">
        <p14:creationId xmlns:p14="http://schemas.microsoft.com/office/powerpoint/2010/main" val="928950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Reflection and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pushed us to our limits</a:t>
            </a:r>
          </a:p>
          <a:p>
            <a:pPr lvl="1"/>
            <a:r>
              <a:rPr lang="en-US" dirty="0"/>
              <a:t>Verilog is over 2000 lines, more than 50 states for “main” FSM</a:t>
            </a:r>
          </a:p>
          <a:p>
            <a:pPr lvl="1"/>
            <a:r>
              <a:rPr lang="en-US" dirty="0"/>
              <a:t>Hardware boards by far the most complicated we have ever designed</a:t>
            </a:r>
          </a:p>
          <a:p>
            <a:r>
              <a:rPr lang="en-US" dirty="0"/>
              <a:t>Proud of our design choices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Things we learned (amongst other things):</a:t>
            </a:r>
            <a:r>
              <a:rPr lang="en-US" dirty="0"/>
              <a:t>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How to utilize hierarchical schematics and </a:t>
            </a:r>
            <a:r>
              <a:rPr lang="en-US" sz="2400" dirty="0" err="1"/>
              <a:t>autorouting</a:t>
            </a:r>
            <a:r>
              <a:rPr lang="en-US" sz="2400" dirty="0"/>
              <a:t> rules in </a:t>
            </a:r>
            <a:r>
              <a:rPr lang="en-US" sz="2400" dirty="0" err="1"/>
              <a:t>Altium</a:t>
            </a:r>
            <a:endParaRPr lang="en-US" sz="2400" dirty="0"/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The Spartan-6 FPGA is (relatively) limited!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Glitch-free FPGA outputs can be difficult to achieve</a:t>
            </a:r>
          </a:p>
          <a:p>
            <a:pPr marL="1143000" lvl="3">
              <a:spcBef>
                <a:spcPts val="1000"/>
              </a:spcBef>
            </a:pPr>
            <a:r>
              <a:rPr lang="en-US" dirty="0"/>
              <a:t>Double-buffering signals seems to help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PHP can call C executables!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71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Special 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Ken Stevens</a:t>
            </a:r>
          </a:p>
          <a:p>
            <a:pPr lvl="1"/>
            <a:r>
              <a:rPr lang="en-US" dirty="0"/>
              <a:t>Awesome project advisor, provided useful feedback</a:t>
            </a:r>
          </a:p>
          <a:p>
            <a:r>
              <a:rPr lang="en-US" dirty="0"/>
              <a:t>Erik Brunvand</a:t>
            </a:r>
          </a:p>
          <a:p>
            <a:pPr lvl="1"/>
            <a:r>
              <a:rPr lang="en-US" dirty="0"/>
              <a:t>Provided (expensive) ZIF socket, FPGA boards, and useful feedback</a:t>
            </a:r>
          </a:p>
          <a:p>
            <a:r>
              <a:rPr lang="en-US" dirty="0"/>
              <a:t>Advanced Circuits</a:t>
            </a:r>
          </a:p>
          <a:p>
            <a:pPr lvl="1"/>
            <a:r>
              <a:rPr lang="en-US" dirty="0"/>
              <a:t>Reasonable prices (and free popcorn with every board purchase)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8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Senior Project (Fall 2014)</a:t>
            </a:r>
          </a:p>
        </p:txBody>
      </p:sp>
      <p:pic>
        <p:nvPicPr>
          <p:cNvPr id="2051" name="Picture 3" descr="https://lh3.googleusercontent.com/FAmO13VeMYNfcx1Q3z5fpXMPHiZE_4FsWIUYIaP8ZkBU8dDJDzL1KFEpYhptniv_JovaDzIxuqiNMgZ_gCLRCNnanOH51TQhfeEnyiwlpDuJ1OFX7P2KqQLnjxW4fIYbfXr0vPdM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976" y="4190767"/>
            <a:ext cx="9830043" cy="266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h3.googleusercontent.com/2pATxfu7LF_q9MYGBnBHu1CplO7YjSpqJQTgwijjkBRS6CfjlCuSqirhsU5hOOKHPsw_hlUCNK0wjWkupGJkUtJwlDBIYCRcAMRLUyK1tHBxk4EaQ3uIsO6ZNHjFy6kzH-82l7viN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06" y="1658814"/>
            <a:ext cx="10993785" cy="270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51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Senior Project (Fall 2014)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worked well: </a:t>
            </a:r>
          </a:p>
          <a:p>
            <a:pPr lvl="1"/>
            <a:r>
              <a:rPr lang="en-US" dirty="0"/>
              <a:t>Functional testing!</a:t>
            </a:r>
          </a:p>
          <a:p>
            <a:pPr lvl="1"/>
            <a:r>
              <a:rPr lang="en-US" dirty="0"/>
              <a:t>Unfixed power and ground locations</a:t>
            </a:r>
          </a:p>
          <a:p>
            <a:pPr lvl="1"/>
            <a:r>
              <a:rPr lang="en-US" dirty="0"/>
              <a:t>Manual </a:t>
            </a:r>
            <a:r>
              <a:rPr lang="en-US" dirty="0" err="1"/>
              <a:t>schmooing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Areas of improvement: </a:t>
            </a:r>
          </a:p>
          <a:p>
            <a:pPr lvl="1"/>
            <a:r>
              <a:rPr lang="en-US" dirty="0"/>
              <a:t>Real-time testing</a:t>
            </a:r>
          </a:p>
          <a:p>
            <a:pPr lvl="1"/>
            <a:r>
              <a:rPr lang="en-US" dirty="0" err="1"/>
              <a:t>Autoschmooing</a:t>
            </a:r>
            <a:endParaRPr lang="en-US" dirty="0"/>
          </a:p>
          <a:p>
            <a:pPr lvl="1"/>
            <a:r>
              <a:rPr lang="en-US" dirty="0"/>
              <a:t>Support for multiple templates</a:t>
            </a:r>
          </a:p>
          <a:p>
            <a:pPr lvl="1"/>
            <a:r>
              <a:rPr lang="en-US" dirty="0"/>
              <a:t>Interface and setup</a:t>
            </a:r>
          </a:p>
          <a:p>
            <a:pPr lvl="1"/>
            <a:r>
              <a:rPr lang="en-US" dirty="0"/>
              <a:t>Configuration options for test cycles</a:t>
            </a:r>
          </a:p>
          <a:p>
            <a:pPr lvl="1"/>
            <a:r>
              <a:rPr lang="en-US" dirty="0"/>
              <a:t>Accurate timing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4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Master’s Project: Initial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Redo our senior project, but…</a:t>
            </a:r>
          </a:p>
          <a:p>
            <a:pPr lvl="1"/>
            <a:r>
              <a:rPr lang="en-US" dirty="0"/>
              <a:t>Simplify the user interface and setup</a:t>
            </a:r>
          </a:p>
          <a:p>
            <a:pPr lvl="1"/>
            <a:r>
              <a:rPr lang="en-US" dirty="0"/>
              <a:t>Replace the FPGA logic with a MOSIS-fabricated chip</a:t>
            </a:r>
          </a:p>
          <a:p>
            <a:pPr lvl="1"/>
            <a:r>
              <a:rPr lang="en-US" dirty="0"/>
              <a:t>Try to automate </a:t>
            </a:r>
            <a:r>
              <a:rPr lang="en-US" dirty="0" err="1"/>
              <a:t>schmooing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Equilibrium tracing (for accurate timing info)</a:t>
            </a:r>
          </a:p>
          <a:p>
            <a:r>
              <a:rPr lang="en-US" dirty="0"/>
              <a:t>Issues: </a:t>
            </a:r>
          </a:p>
          <a:p>
            <a:pPr lvl="1"/>
            <a:r>
              <a:rPr lang="en-US" dirty="0"/>
              <a:t>Constrained by MOSIS fabrication deadlines</a:t>
            </a:r>
          </a:p>
          <a:p>
            <a:pPr lvl="1"/>
            <a:r>
              <a:rPr lang="en-US" dirty="0"/>
              <a:t>Lack of versatility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0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Master’s Project: Revised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revamp of our senior project design</a:t>
            </a:r>
          </a:p>
          <a:p>
            <a:r>
              <a:rPr lang="en-US" dirty="0"/>
              <a:t>Main goals: </a:t>
            </a:r>
          </a:p>
          <a:p>
            <a:pPr lvl="1"/>
            <a:r>
              <a:rPr lang="en-US" dirty="0"/>
              <a:t>Simpler interface and setup</a:t>
            </a:r>
          </a:p>
          <a:p>
            <a:pPr lvl="1"/>
            <a:r>
              <a:rPr lang="en-US" dirty="0"/>
              <a:t>Real-time testing</a:t>
            </a:r>
          </a:p>
          <a:p>
            <a:pPr lvl="1"/>
            <a:r>
              <a:rPr lang="en-US" dirty="0"/>
              <a:t>Timing information (via equilibrium tracing)</a:t>
            </a:r>
          </a:p>
          <a:p>
            <a:pPr lvl="1"/>
            <a:r>
              <a:rPr lang="en-US" dirty="0"/>
              <a:t>Automated </a:t>
            </a:r>
            <a:r>
              <a:rPr lang="en-US" dirty="0" err="1"/>
              <a:t>schmooing</a:t>
            </a:r>
            <a:endParaRPr lang="en-US" dirty="0"/>
          </a:p>
          <a:p>
            <a:pPr lvl="1"/>
            <a:r>
              <a:rPr lang="en-US" dirty="0"/>
              <a:t>More test cycle configurations</a:t>
            </a:r>
          </a:p>
          <a:p>
            <a:r>
              <a:rPr lang="en-US" dirty="0"/>
              <a:t>Fall 2015 semester dedicated to planning and prototyping</a:t>
            </a:r>
          </a:p>
          <a:p>
            <a:r>
              <a:rPr lang="en-US" dirty="0"/>
              <a:t>Spring 2016 semester dedicated to implementation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1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Simpler Interface and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BeagleBone</a:t>
            </a:r>
            <a:r>
              <a:rPr lang="en-US" dirty="0"/>
              <a:t> Black web server</a:t>
            </a:r>
          </a:p>
          <a:p>
            <a:pPr lvl="1"/>
            <a:r>
              <a:rPr lang="en-US" dirty="0"/>
              <a:t>Web form to fill out and submit tests</a:t>
            </a:r>
          </a:p>
          <a:p>
            <a:pPr lvl="1"/>
            <a:r>
              <a:rPr lang="en-US" dirty="0"/>
              <a:t>Commands FPGA via RX/TX lines</a:t>
            </a:r>
          </a:p>
          <a:p>
            <a:r>
              <a:rPr lang="en-US" dirty="0"/>
              <a:t>Numato Saturn FPGA</a:t>
            </a:r>
          </a:p>
          <a:p>
            <a:pPr lvl="1"/>
            <a:r>
              <a:rPr lang="en-US" dirty="0"/>
              <a:t>Configuration programs flashes Verilog onto the board</a:t>
            </a:r>
          </a:p>
          <a:p>
            <a:pPr lvl="1"/>
            <a:endParaRPr lang="en-US" dirty="0"/>
          </a:p>
        </p:txBody>
      </p:sp>
      <p:pic>
        <p:nvPicPr>
          <p:cNvPr id="3074" name="Picture 2" descr="bb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4100182"/>
            <a:ext cx="3429496" cy="257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dn3.bigcommerce.com/s-hziwvf/products/131/images/539/saturn_2__35060.1437709290.1280.1280.jpg?c=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346" y="4029215"/>
            <a:ext cx="2724397" cy="272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9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Real-Time Testing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414" y="1690688"/>
            <a:ext cx="8937171" cy="49416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38455" y="3776429"/>
            <a:ext cx="343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bit vectors stored in block RAM for fast read access</a:t>
            </a:r>
          </a:p>
        </p:txBody>
      </p:sp>
    </p:spTree>
    <p:extLst>
      <p:ext uri="{BB962C8B-B14F-4D97-AF65-F5344CB8AC3E}">
        <p14:creationId xmlns:p14="http://schemas.microsoft.com/office/powerpoint/2010/main" val="162002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1362</Words>
  <Application>Microsoft Office PowerPoint</Application>
  <PresentationFormat>Widescreen</PresentationFormat>
  <Paragraphs>288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The LV600 The Spiritual Successor to the Tektronix LV500</vt:lpstr>
      <vt:lpstr>Motivation</vt:lpstr>
      <vt:lpstr>Senior Project (Fall 2014)</vt:lpstr>
      <vt:lpstr>Senior Project (Fall 2014)</vt:lpstr>
      <vt:lpstr>Senior Project (Fall 2014)</vt:lpstr>
      <vt:lpstr>Master’s Project: Initial Plan</vt:lpstr>
      <vt:lpstr>Master’s Project: Revised Plan</vt:lpstr>
      <vt:lpstr>Simpler Interface and Setup</vt:lpstr>
      <vt:lpstr>Real-Time Testing</vt:lpstr>
      <vt:lpstr>Automated Schmooing</vt:lpstr>
      <vt:lpstr>Automated Schmooing</vt:lpstr>
      <vt:lpstr>Test Cycle Configurations: Original Idea</vt:lpstr>
      <vt:lpstr>Test Cycle Configurations: Later Idea</vt:lpstr>
      <vt:lpstr>PCBs</vt:lpstr>
      <vt:lpstr>PCBs: Numato Shield</vt:lpstr>
      <vt:lpstr>PCBs: Communication Board</vt:lpstr>
      <vt:lpstr>PCBs: DUT Board</vt:lpstr>
      <vt:lpstr>Software Flow</vt:lpstr>
      <vt:lpstr>Software Flow (Continued)</vt:lpstr>
      <vt:lpstr>Hardware Flow</vt:lpstr>
      <vt:lpstr>Hardware Flow</vt:lpstr>
      <vt:lpstr>Hardware Flow (Continued)</vt:lpstr>
      <vt:lpstr>Hardware Flow (Continued)</vt:lpstr>
      <vt:lpstr>Design Challenges: PCBs</vt:lpstr>
      <vt:lpstr>Design Challenges: Verilog</vt:lpstr>
      <vt:lpstr>Demo!</vt:lpstr>
      <vt:lpstr>Remaining Contemporary Work</vt:lpstr>
      <vt:lpstr>Estimated cost</vt:lpstr>
      <vt:lpstr>Future Ideas: Web Server</vt:lpstr>
      <vt:lpstr>Future Ideas: Hardware</vt:lpstr>
      <vt:lpstr>Design Challenges: Verilog</vt:lpstr>
      <vt:lpstr>Reflection and Impact</vt:lpstr>
      <vt:lpstr>Special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Khoury</dc:creator>
  <cp:lastModifiedBy>Daniel Khoury</cp:lastModifiedBy>
  <cp:revision>174</cp:revision>
  <dcterms:created xsi:type="dcterms:W3CDTF">2016-04-27T21:18:44Z</dcterms:created>
  <dcterms:modified xsi:type="dcterms:W3CDTF">2016-04-28T01:57:52Z</dcterms:modified>
</cp:coreProperties>
</file>