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0"/>
  </p:handoutMasterIdLst>
  <p:sldIdLst>
    <p:sldId id="258" r:id="rId2"/>
    <p:sldId id="259" r:id="rId3"/>
    <p:sldId id="317" r:id="rId4"/>
    <p:sldId id="318" r:id="rId5"/>
    <p:sldId id="319" r:id="rId6"/>
    <p:sldId id="320" r:id="rId7"/>
    <p:sldId id="260" r:id="rId8"/>
    <p:sldId id="261" r:id="rId9"/>
    <p:sldId id="262" r:id="rId10"/>
    <p:sldId id="263" r:id="rId11"/>
    <p:sldId id="321" r:id="rId12"/>
    <p:sldId id="322" r:id="rId13"/>
    <p:sldId id="323" r:id="rId14"/>
    <p:sldId id="271" r:id="rId15"/>
    <p:sldId id="264" r:id="rId16"/>
    <p:sldId id="265" r:id="rId17"/>
    <p:sldId id="324" r:id="rId18"/>
    <p:sldId id="325" r:id="rId19"/>
    <p:sldId id="266" r:id="rId20"/>
    <p:sldId id="274" r:id="rId21"/>
    <p:sldId id="276" r:id="rId22"/>
    <p:sldId id="326" r:id="rId23"/>
    <p:sldId id="327" r:id="rId24"/>
    <p:sldId id="289" r:id="rId25"/>
    <p:sldId id="328" r:id="rId26"/>
    <p:sldId id="284" r:id="rId27"/>
    <p:sldId id="315" r:id="rId28"/>
    <p:sldId id="267" r:id="rId29"/>
    <p:sldId id="268" r:id="rId30"/>
    <p:sldId id="329" r:id="rId31"/>
    <p:sldId id="273" r:id="rId32"/>
    <p:sldId id="279" r:id="rId33"/>
    <p:sldId id="277" r:id="rId34"/>
    <p:sldId id="286" r:id="rId35"/>
    <p:sldId id="280" r:id="rId36"/>
    <p:sldId id="287" r:id="rId37"/>
    <p:sldId id="282" r:id="rId38"/>
    <p:sldId id="330" r:id="rId39"/>
    <p:sldId id="290" r:id="rId40"/>
    <p:sldId id="291" r:id="rId41"/>
    <p:sldId id="288" r:id="rId42"/>
    <p:sldId id="292" r:id="rId43"/>
    <p:sldId id="294" r:id="rId44"/>
    <p:sldId id="293" r:id="rId45"/>
    <p:sldId id="296" r:id="rId46"/>
    <p:sldId id="298" r:id="rId47"/>
    <p:sldId id="299" r:id="rId48"/>
    <p:sldId id="302" r:id="rId49"/>
    <p:sldId id="331" r:id="rId50"/>
    <p:sldId id="332" r:id="rId51"/>
    <p:sldId id="297" r:id="rId52"/>
    <p:sldId id="303" r:id="rId53"/>
    <p:sldId id="304" r:id="rId54"/>
    <p:sldId id="305" r:id="rId55"/>
    <p:sldId id="311" r:id="rId56"/>
    <p:sldId id="269" r:id="rId57"/>
    <p:sldId id="333" r:id="rId58"/>
    <p:sldId id="349" r:id="rId59"/>
    <p:sldId id="307" r:id="rId60"/>
    <p:sldId id="309" r:id="rId61"/>
    <p:sldId id="310" r:id="rId62"/>
    <p:sldId id="316" r:id="rId63"/>
    <p:sldId id="312" r:id="rId64"/>
    <p:sldId id="313" r:id="rId65"/>
    <p:sldId id="314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6" r:id="rId75"/>
    <p:sldId id="347" r:id="rId76"/>
    <p:sldId id="342" r:id="rId77"/>
    <p:sldId id="348" r:id="rId78"/>
    <p:sldId id="344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0000"/>
    <a:srgbClr val="FFCC99"/>
    <a:srgbClr val="FFFF66"/>
    <a:srgbClr val="99FF33"/>
    <a:srgbClr val="5F5F5F"/>
    <a:srgbClr val="96969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89" d="100"/>
          <a:sy n="89" d="100"/>
        </p:scale>
        <p:origin x="-96" y="-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0C2D3C-310E-4F67-B353-E45E326BFEBE}" type="slidenum">
              <a:rPr lang="en-US" altLang="en-US"/>
              <a:pPr/>
              <a:t>0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19D18-524D-4952-B3B9-42F47E8116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44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E59B3-9DF4-4D76-9067-476B26547A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42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0"/>
            <a:ext cx="2057400" cy="670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6019800" cy="6705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4B08A-95FC-479D-8DE3-49BF58E36D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56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61875-94A6-4000-A40F-78BCB50AE1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72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ADEE8-414F-4584-845D-6235E261F6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94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66800"/>
            <a:ext cx="3962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066800"/>
            <a:ext cx="3962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124CB-FC26-49F7-AC33-E3AEE1F77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72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7F2DA-1C02-4C21-AB80-1CE0754F0A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92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59482-B9C0-4921-97B8-21D1895E60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4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6E8D95-680B-4167-BD50-0E0514CB80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74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DA1F3-BCD9-40C7-B440-6EA5DDB177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83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F5CCC-0A03-439C-BC0E-F468DF3D6E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40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Rectangle 58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gradFill rotWithShape="0">
            <a:gsLst>
              <a:gs pos="0">
                <a:srgbClr val="990099"/>
              </a:gs>
              <a:gs pos="100000">
                <a:srgbClr val="990099">
                  <a:gamma/>
                  <a:shade val="57647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990099"/>
              </a:gs>
              <a:gs pos="100000">
                <a:srgbClr val="990099">
                  <a:gamma/>
                  <a:shade val="57647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1" name="Rectangle 57"/>
          <p:cNvSpPr>
            <a:spLocks noChangeArrowheads="1"/>
          </p:cNvSpPr>
          <p:nvPr/>
        </p:nvSpPr>
        <p:spPr bwMode="auto">
          <a:xfrm>
            <a:off x="1066800" y="685800"/>
            <a:ext cx="8077200" cy="6172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2E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" name="Rectangle 42"/>
          <p:cNvSpPr>
            <a:spLocks noChangeArrowheads="1"/>
          </p:cNvSpPr>
          <p:nvPr userDrawn="1"/>
        </p:nvSpPr>
        <p:spPr bwMode="auto">
          <a:xfrm>
            <a:off x="0" y="2819400"/>
            <a:ext cx="838200" cy="2133600"/>
          </a:xfrm>
          <a:prstGeom prst="rect">
            <a:avLst/>
          </a:prstGeom>
          <a:solidFill>
            <a:srgbClr val="FFCC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066800"/>
            <a:ext cx="8077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05551F-1860-45BB-9140-094C4498ED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685800"/>
            <a:ext cx="1066800" cy="2133600"/>
          </a:xfrm>
          <a:prstGeom prst="rect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4953000"/>
            <a:ext cx="1066800" cy="1219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4953000"/>
            <a:ext cx="381000" cy="12192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85800"/>
            <a:ext cx="381000" cy="213360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57150" y="5857875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57150" y="5476875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57150" y="5095875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57150" y="838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57150" y="1219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57150" y="1600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57150" y="1981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57150" y="2362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457200" y="533400"/>
            <a:ext cx="152400" cy="5791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457200" y="4953000"/>
            <a:ext cx="152400" cy="12192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457200" y="685800"/>
            <a:ext cx="152400" cy="2133600"/>
          </a:xfrm>
          <a:prstGeom prst="rect">
            <a:avLst/>
          </a:prstGeom>
          <a:solidFill>
            <a:srgbClr val="A5002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685800" y="1143000"/>
            <a:ext cx="381000" cy="167640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685800" y="4953000"/>
            <a:ext cx="381000" cy="762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auto">
          <a:xfrm>
            <a:off x="762000" y="12954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762000" y="16764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762000" y="20574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762000" y="24384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auto">
          <a:xfrm>
            <a:off x="762000" y="5410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" name="Rectangle 31"/>
          <p:cNvSpPr>
            <a:spLocks noChangeArrowheads="1"/>
          </p:cNvSpPr>
          <p:nvPr userDrawn="1"/>
        </p:nvSpPr>
        <p:spPr bwMode="auto">
          <a:xfrm>
            <a:off x="762000" y="50292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 userDrawn="1"/>
        </p:nvSpPr>
        <p:spPr bwMode="auto">
          <a:xfrm>
            <a:off x="685800" y="2819400"/>
            <a:ext cx="381000" cy="2133600"/>
          </a:xfrm>
          <a:prstGeom prst="rect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685800" y="35052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4"/>
          <p:cNvSpPr>
            <a:spLocks noChangeArrowheads="1"/>
          </p:cNvSpPr>
          <p:nvPr userDrawn="1"/>
        </p:nvSpPr>
        <p:spPr bwMode="auto">
          <a:xfrm>
            <a:off x="762000" y="35814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Rectangle 37"/>
          <p:cNvSpPr>
            <a:spLocks noChangeArrowheads="1"/>
          </p:cNvSpPr>
          <p:nvPr userDrawn="1"/>
        </p:nvSpPr>
        <p:spPr bwMode="auto">
          <a:xfrm>
            <a:off x="0" y="4114800"/>
            <a:ext cx="304800" cy="381000"/>
          </a:xfrm>
          <a:prstGeom prst="rect">
            <a:avLst/>
          </a:prstGeom>
          <a:solidFill>
            <a:srgbClr val="99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2" name="Rectangle 38"/>
          <p:cNvSpPr>
            <a:spLocks noChangeArrowheads="1"/>
          </p:cNvSpPr>
          <p:nvPr userDrawn="1"/>
        </p:nvSpPr>
        <p:spPr bwMode="auto">
          <a:xfrm>
            <a:off x="0" y="152400"/>
            <a:ext cx="381000" cy="381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3" name="Rectangle 39"/>
          <p:cNvSpPr>
            <a:spLocks noChangeArrowheads="1"/>
          </p:cNvSpPr>
          <p:nvPr userDrawn="1"/>
        </p:nvSpPr>
        <p:spPr bwMode="auto">
          <a:xfrm>
            <a:off x="76200" y="228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>
            <a:off x="0" y="6324600"/>
            <a:ext cx="381000" cy="381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" name="Rectangle 41"/>
          <p:cNvSpPr>
            <a:spLocks noChangeArrowheads="1"/>
          </p:cNvSpPr>
          <p:nvPr userDrawn="1"/>
        </p:nvSpPr>
        <p:spPr bwMode="auto">
          <a:xfrm>
            <a:off x="76200" y="6400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7" name="Rectangle 43"/>
          <p:cNvSpPr>
            <a:spLocks noChangeArrowheads="1"/>
          </p:cNvSpPr>
          <p:nvPr userDrawn="1"/>
        </p:nvSpPr>
        <p:spPr bwMode="auto">
          <a:xfrm>
            <a:off x="8763000" y="152400"/>
            <a:ext cx="381000" cy="381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 userDrawn="1"/>
        </p:nvSpPr>
        <p:spPr bwMode="auto">
          <a:xfrm>
            <a:off x="8839200" y="2286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 userDrawn="1"/>
        </p:nvSpPr>
        <p:spPr bwMode="auto">
          <a:xfrm>
            <a:off x="8763000" y="6324600"/>
            <a:ext cx="381000" cy="38100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auto">
          <a:xfrm>
            <a:off x="8839200" y="64008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59" name="Rectangle 35"/>
          <p:cNvSpPr>
            <a:spLocks noChangeArrowheads="1"/>
          </p:cNvSpPr>
          <p:nvPr userDrawn="1"/>
        </p:nvSpPr>
        <p:spPr bwMode="auto">
          <a:xfrm>
            <a:off x="228600" y="4114800"/>
            <a:ext cx="381000" cy="3810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Rectangle 36"/>
          <p:cNvSpPr>
            <a:spLocks noChangeArrowheads="1"/>
          </p:cNvSpPr>
          <p:nvPr userDrawn="1"/>
        </p:nvSpPr>
        <p:spPr bwMode="auto">
          <a:xfrm>
            <a:off x="304800" y="419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CC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66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ebdings" panose="05030102010509060703" pitchFamily="18" charset="2"/>
        <a:buChar char="4"/>
        <a:defRPr sz="3200" kern="1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FF00"/>
        </a:buClr>
        <a:buFont typeface="Webdings" panose="05030102010509060703" pitchFamily="18" charset="2"/>
        <a:buChar char="4"/>
        <a:defRPr sz="2800" kern="1200">
          <a:solidFill>
            <a:srgbClr val="99FF33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FFCC"/>
        </a:buClr>
        <a:buFont typeface="Webdings" panose="05030102010509060703" pitchFamily="18" charset="2"/>
        <a:buChar char="4"/>
        <a:defRPr sz="2400" kern="1200">
          <a:solidFill>
            <a:srgbClr val="FFFFC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ebdings" panose="05030102010509060703" pitchFamily="18" charset="2"/>
        <a:buChar char="4"/>
        <a:defRPr sz="2000" kern="1200">
          <a:solidFill>
            <a:srgbClr val="FFFF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ebdings" panose="05030102010509060703" pitchFamily="18" charset="2"/>
        <a:buChar char="4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with the LV-500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r>
              <a:rPr lang="en-US" altLang="en-US"/>
              <a:t>Tektronix LV-500</a:t>
            </a:r>
          </a:p>
          <a:p>
            <a:r>
              <a:rPr lang="en-US" altLang="en-US"/>
              <a:t>Built in 1989-1991</a:t>
            </a:r>
          </a:p>
          <a:p>
            <a:pPr lvl="1"/>
            <a:r>
              <a:rPr lang="en-US" altLang="en-US"/>
              <a:t>I.e. Ancient technology! </a:t>
            </a:r>
          </a:p>
          <a:p>
            <a:pPr lvl="1"/>
            <a:r>
              <a:rPr lang="en-US" altLang="en-US"/>
              <a:t>eBay is a good source for spare parts these days… </a:t>
            </a:r>
          </a:p>
          <a:p>
            <a:r>
              <a:rPr lang="en-US" altLang="en-US"/>
              <a:t>Specifically designed to be a stand-alone tester for ASICs</a:t>
            </a:r>
          </a:p>
          <a:p>
            <a:pPr lvl="1"/>
            <a:r>
              <a:rPr lang="en-US" altLang="en-US"/>
              <a:t>I.e. More testing features than a basic logic analyzer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Tester Channels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256 possible pins (channels) on the test head are grouped into 16 “sectors” labeled 0-f</a:t>
            </a:r>
          </a:p>
          <a:p>
            <a:pPr lvl="1"/>
            <a:r>
              <a:rPr lang="en-US" altLang="en-US"/>
              <a:t>Each sector has 16 channels</a:t>
            </a:r>
          </a:p>
          <a:p>
            <a:pPr lvl="1"/>
            <a:r>
              <a:rPr lang="en-US" altLang="en-US"/>
              <a:t>Labeled </a:t>
            </a:r>
            <a:r>
              <a:rPr lang="en-US" altLang="en-US">
                <a:solidFill>
                  <a:srgbClr val="FFCC99"/>
                </a:solidFill>
              </a:rPr>
              <a:t>sector.channel</a:t>
            </a:r>
            <a:r>
              <a:rPr lang="en-US" altLang="en-US"/>
              <a:t> (I.e. </a:t>
            </a:r>
            <a:r>
              <a:rPr lang="en-US" altLang="en-US">
                <a:solidFill>
                  <a:srgbClr val="FFCC99"/>
                </a:solidFill>
              </a:rPr>
              <a:t>0.2</a:t>
            </a:r>
            <a:r>
              <a:rPr lang="en-US" altLang="en-US"/>
              <a:t>, </a:t>
            </a:r>
            <a:r>
              <a:rPr lang="en-US" altLang="en-US">
                <a:solidFill>
                  <a:srgbClr val="FFCC99"/>
                </a:solidFill>
              </a:rPr>
              <a:t>d.3</a:t>
            </a:r>
            <a:r>
              <a:rPr lang="en-US" altLang="en-US"/>
              <a:t>, </a:t>
            </a:r>
            <a:r>
              <a:rPr lang="en-US" altLang="en-US">
                <a:solidFill>
                  <a:srgbClr val="FFCC99"/>
                </a:solidFill>
              </a:rPr>
              <a:t>a.c</a:t>
            </a:r>
            <a:r>
              <a:rPr lang="en-US" altLang="en-US"/>
              <a:t>)</a:t>
            </a:r>
          </a:p>
          <a:p>
            <a:r>
              <a:rPr lang="en-US" altLang="en-US"/>
              <a:t>On each cycle, each channel may be either a “force” channel or a “compare” channel, but not both</a:t>
            </a:r>
          </a:p>
          <a:p>
            <a:pPr lvl="1"/>
            <a:r>
              <a:rPr lang="en-US" altLang="en-US"/>
              <a:t>If you have bi-directional pins on your chip, you need to define which are inputs and which are outputs on each cycle!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DUT Card</a:t>
            </a:r>
          </a:p>
        </p:txBody>
      </p:sp>
      <p:pic>
        <p:nvPicPr>
          <p:cNvPr id="139267" name="Picture 3" descr="D:\Class\testing\TMP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61988"/>
            <a:ext cx="6751638" cy="619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800600" y="5718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0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5638800" y="533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1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6324600" y="464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2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6705600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3</a:t>
            </a: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6705600" y="2819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4</a:t>
            </a: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63246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5</a:t>
            </a: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5715000" y="1219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6</a:t>
            </a:r>
          </a:p>
        </p:txBody>
      </p:sp>
      <p:sp>
        <p:nvSpPr>
          <p:cNvPr id="139275" name="Text Box 11"/>
          <p:cNvSpPr txBox="1">
            <a:spLocks noChangeArrowheads="1"/>
          </p:cNvSpPr>
          <p:nvPr/>
        </p:nvSpPr>
        <p:spPr bwMode="auto">
          <a:xfrm>
            <a:off x="4953000" y="83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7</a:t>
            </a:r>
          </a:p>
        </p:txBody>
      </p:sp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3657600" y="83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8</a:t>
            </a:r>
          </a:p>
        </p:txBody>
      </p:sp>
      <p:sp>
        <p:nvSpPr>
          <p:cNvPr id="139277" name="Text Box 13"/>
          <p:cNvSpPr txBox="1">
            <a:spLocks noChangeArrowheads="1"/>
          </p:cNvSpPr>
          <p:nvPr/>
        </p:nvSpPr>
        <p:spPr bwMode="auto">
          <a:xfrm>
            <a:off x="2895600" y="1143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9</a:t>
            </a:r>
          </a:p>
        </p:txBody>
      </p:sp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21336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A</a:t>
            </a:r>
          </a:p>
        </p:txBody>
      </p:sp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1828800" y="2667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B</a:t>
            </a:r>
          </a:p>
        </p:txBody>
      </p:sp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1828800" y="3733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C</a:t>
            </a:r>
          </a:p>
        </p:txBody>
      </p:sp>
      <p:sp>
        <p:nvSpPr>
          <p:cNvPr id="139281" name="Text Box 17"/>
          <p:cNvSpPr txBox="1">
            <a:spLocks noChangeArrowheads="1"/>
          </p:cNvSpPr>
          <p:nvPr/>
        </p:nvSpPr>
        <p:spPr bwMode="auto">
          <a:xfrm>
            <a:off x="2133600" y="4648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D</a:t>
            </a:r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2819400" y="533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E</a:t>
            </a:r>
          </a:p>
        </p:txBody>
      </p:sp>
      <p:sp>
        <p:nvSpPr>
          <p:cNvPr id="139283" name="Text Box 19"/>
          <p:cNvSpPr txBox="1">
            <a:spLocks noChangeArrowheads="1"/>
          </p:cNvSpPr>
          <p:nvPr/>
        </p:nvSpPr>
        <p:spPr bwMode="auto">
          <a:xfrm>
            <a:off x="3733800" y="5715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3" descr="D:\Class\testing\TMP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751638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12" name="Freeform 24"/>
          <p:cNvSpPr>
            <a:spLocks/>
          </p:cNvSpPr>
          <p:nvPr/>
        </p:nvSpPr>
        <p:spPr bwMode="auto">
          <a:xfrm>
            <a:off x="1752600" y="838200"/>
            <a:ext cx="5334000" cy="3657600"/>
          </a:xfrm>
          <a:custGeom>
            <a:avLst/>
            <a:gdLst>
              <a:gd name="T0" fmla="*/ 3024 w 3360"/>
              <a:gd name="T1" fmla="*/ 2208 h 2304"/>
              <a:gd name="T2" fmla="*/ 3264 w 3360"/>
              <a:gd name="T3" fmla="*/ 2304 h 2304"/>
              <a:gd name="T4" fmla="*/ 3360 w 3360"/>
              <a:gd name="T5" fmla="*/ 1872 h 2304"/>
              <a:gd name="T6" fmla="*/ 3360 w 3360"/>
              <a:gd name="T7" fmla="*/ 1440 h 2304"/>
              <a:gd name="T8" fmla="*/ 3216 w 3360"/>
              <a:gd name="T9" fmla="*/ 912 h 2304"/>
              <a:gd name="T10" fmla="*/ 2928 w 3360"/>
              <a:gd name="T11" fmla="*/ 480 h 2304"/>
              <a:gd name="T12" fmla="*/ 2496 w 3360"/>
              <a:gd name="T13" fmla="*/ 192 h 2304"/>
              <a:gd name="T14" fmla="*/ 2160 w 3360"/>
              <a:gd name="T15" fmla="*/ 48 h 2304"/>
              <a:gd name="T16" fmla="*/ 1728 w 3360"/>
              <a:gd name="T17" fmla="*/ 0 h 2304"/>
              <a:gd name="T18" fmla="*/ 1344 w 3360"/>
              <a:gd name="T19" fmla="*/ 48 h 2304"/>
              <a:gd name="T20" fmla="*/ 960 w 3360"/>
              <a:gd name="T21" fmla="*/ 144 h 2304"/>
              <a:gd name="T22" fmla="*/ 672 w 3360"/>
              <a:gd name="T23" fmla="*/ 336 h 2304"/>
              <a:gd name="T24" fmla="*/ 336 w 3360"/>
              <a:gd name="T25" fmla="*/ 672 h 2304"/>
              <a:gd name="T26" fmla="*/ 144 w 3360"/>
              <a:gd name="T27" fmla="*/ 1008 h 2304"/>
              <a:gd name="T28" fmla="*/ 48 w 3360"/>
              <a:gd name="T29" fmla="*/ 1392 h 2304"/>
              <a:gd name="T30" fmla="*/ 0 w 3360"/>
              <a:gd name="T31" fmla="*/ 1632 h 2304"/>
              <a:gd name="T32" fmla="*/ 336 w 3360"/>
              <a:gd name="T33" fmla="*/ 1632 h 2304"/>
              <a:gd name="T34" fmla="*/ 528 w 3360"/>
              <a:gd name="T35" fmla="*/ 1056 h 2304"/>
              <a:gd name="T36" fmla="*/ 912 w 3360"/>
              <a:gd name="T37" fmla="*/ 576 h 2304"/>
              <a:gd name="T38" fmla="*/ 1440 w 3360"/>
              <a:gd name="T39" fmla="*/ 384 h 2304"/>
              <a:gd name="T40" fmla="*/ 2112 w 3360"/>
              <a:gd name="T41" fmla="*/ 432 h 2304"/>
              <a:gd name="T42" fmla="*/ 2544 w 3360"/>
              <a:gd name="T43" fmla="*/ 720 h 2304"/>
              <a:gd name="T44" fmla="*/ 2832 w 3360"/>
              <a:gd name="T45" fmla="*/ 1008 h 2304"/>
              <a:gd name="T46" fmla="*/ 2976 w 3360"/>
              <a:gd name="T47" fmla="*/ 1488 h 2304"/>
              <a:gd name="T48" fmla="*/ 3024 w 3360"/>
              <a:gd name="T49" fmla="*/ 1824 h 2304"/>
              <a:gd name="T50" fmla="*/ 2928 w 3360"/>
              <a:gd name="T51" fmla="*/ 2112 h 2304"/>
              <a:gd name="T52" fmla="*/ 3024 w 3360"/>
              <a:gd name="T53" fmla="*/ 2208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60" h="2304">
                <a:moveTo>
                  <a:pt x="3024" y="2208"/>
                </a:moveTo>
                <a:lnTo>
                  <a:pt x="3264" y="2304"/>
                </a:lnTo>
                <a:lnTo>
                  <a:pt x="3360" y="1872"/>
                </a:lnTo>
                <a:lnTo>
                  <a:pt x="3360" y="1440"/>
                </a:lnTo>
                <a:lnTo>
                  <a:pt x="3216" y="912"/>
                </a:lnTo>
                <a:lnTo>
                  <a:pt x="2928" y="480"/>
                </a:lnTo>
                <a:lnTo>
                  <a:pt x="2496" y="192"/>
                </a:lnTo>
                <a:lnTo>
                  <a:pt x="2160" y="48"/>
                </a:lnTo>
                <a:lnTo>
                  <a:pt x="1728" y="0"/>
                </a:lnTo>
                <a:lnTo>
                  <a:pt x="1344" y="48"/>
                </a:lnTo>
                <a:lnTo>
                  <a:pt x="960" y="144"/>
                </a:lnTo>
                <a:lnTo>
                  <a:pt x="672" y="336"/>
                </a:lnTo>
                <a:lnTo>
                  <a:pt x="336" y="672"/>
                </a:lnTo>
                <a:lnTo>
                  <a:pt x="144" y="1008"/>
                </a:lnTo>
                <a:lnTo>
                  <a:pt x="48" y="1392"/>
                </a:lnTo>
                <a:lnTo>
                  <a:pt x="0" y="1632"/>
                </a:lnTo>
                <a:lnTo>
                  <a:pt x="336" y="1632"/>
                </a:lnTo>
                <a:lnTo>
                  <a:pt x="528" y="1056"/>
                </a:lnTo>
                <a:lnTo>
                  <a:pt x="912" y="576"/>
                </a:lnTo>
                <a:lnTo>
                  <a:pt x="1440" y="384"/>
                </a:lnTo>
                <a:lnTo>
                  <a:pt x="2112" y="432"/>
                </a:lnTo>
                <a:lnTo>
                  <a:pt x="2544" y="720"/>
                </a:lnTo>
                <a:lnTo>
                  <a:pt x="2832" y="1008"/>
                </a:lnTo>
                <a:lnTo>
                  <a:pt x="2976" y="1488"/>
                </a:lnTo>
                <a:lnTo>
                  <a:pt x="3024" y="1824"/>
                </a:lnTo>
                <a:lnTo>
                  <a:pt x="2928" y="2112"/>
                </a:lnTo>
                <a:lnTo>
                  <a:pt x="3024" y="2208"/>
                </a:lnTo>
                <a:close/>
              </a:path>
            </a:pathLst>
          </a:custGeom>
          <a:solidFill>
            <a:srgbClr val="00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LV514 Usable Channels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5638800" y="533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1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324600" y="464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2</a:t>
            </a: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6705600" y="2819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4</a:t>
            </a:r>
          </a:p>
        </p:txBody>
      </p:sp>
      <p:sp>
        <p:nvSpPr>
          <p:cNvPr id="140297" name="Text Box 9"/>
          <p:cNvSpPr txBox="1">
            <a:spLocks noChangeArrowheads="1"/>
          </p:cNvSpPr>
          <p:nvPr/>
        </p:nvSpPr>
        <p:spPr bwMode="auto">
          <a:xfrm>
            <a:off x="63246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5</a:t>
            </a:r>
          </a:p>
        </p:txBody>
      </p:sp>
      <p:sp>
        <p:nvSpPr>
          <p:cNvPr id="140298" name="Text Box 10"/>
          <p:cNvSpPr txBox="1">
            <a:spLocks noChangeArrowheads="1"/>
          </p:cNvSpPr>
          <p:nvPr/>
        </p:nvSpPr>
        <p:spPr bwMode="auto">
          <a:xfrm>
            <a:off x="5715000" y="1219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6</a:t>
            </a:r>
          </a:p>
        </p:txBody>
      </p: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4953000" y="83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7</a:t>
            </a:r>
          </a:p>
        </p:txBody>
      </p:sp>
      <p:sp>
        <p:nvSpPr>
          <p:cNvPr id="140300" name="Text Box 12"/>
          <p:cNvSpPr txBox="1">
            <a:spLocks noChangeArrowheads="1"/>
          </p:cNvSpPr>
          <p:nvPr/>
        </p:nvSpPr>
        <p:spPr bwMode="auto">
          <a:xfrm>
            <a:off x="3657600" y="83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8</a:t>
            </a:r>
          </a:p>
        </p:txBody>
      </p:sp>
      <p:sp>
        <p:nvSpPr>
          <p:cNvPr id="140301" name="Text Box 13"/>
          <p:cNvSpPr txBox="1">
            <a:spLocks noChangeArrowheads="1"/>
          </p:cNvSpPr>
          <p:nvPr/>
        </p:nvSpPr>
        <p:spPr bwMode="auto">
          <a:xfrm>
            <a:off x="2895600" y="1143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9</a:t>
            </a:r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21336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A</a:t>
            </a:r>
          </a:p>
        </p:txBody>
      </p:sp>
      <p:sp>
        <p:nvSpPr>
          <p:cNvPr id="140303" name="Text Box 15"/>
          <p:cNvSpPr txBox="1">
            <a:spLocks noChangeArrowheads="1"/>
          </p:cNvSpPr>
          <p:nvPr/>
        </p:nvSpPr>
        <p:spPr bwMode="auto">
          <a:xfrm>
            <a:off x="1828800" y="2667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B</a:t>
            </a:r>
          </a:p>
        </p:txBody>
      </p:sp>
      <p:sp>
        <p:nvSpPr>
          <p:cNvPr id="140304" name="Text Box 16"/>
          <p:cNvSpPr txBox="1">
            <a:spLocks noChangeArrowheads="1"/>
          </p:cNvSpPr>
          <p:nvPr/>
        </p:nvSpPr>
        <p:spPr bwMode="auto">
          <a:xfrm>
            <a:off x="1828800" y="3733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C</a:t>
            </a:r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2133600" y="4648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D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2819400" y="533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E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3733800" y="5715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F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6705600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3</a:t>
            </a:r>
          </a:p>
        </p:txBody>
      </p:sp>
      <p:sp>
        <p:nvSpPr>
          <p:cNvPr id="140310" name="Freeform 22"/>
          <p:cNvSpPr>
            <a:spLocks/>
          </p:cNvSpPr>
          <p:nvPr/>
        </p:nvSpPr>
        <p:spPr bwMode="auto">
          <a:xfrm>
            <a:off x="4495800" y="5486400"/>
            <a:ext cx="990600" cy="685800"/>
          </a:xfrm>
          <a:custGeom>
            <a:avLst/>
            <a:gdLst>
              <a:gd name="T0" fmla="*/ 0 w 624"/>
              <a:gd name="T1" fmla="*/ 144 h 432"/>
              <a:gd name="T2" fmla="*/ 0 w 624"/>
              <a:gd name="T3" fmla="*/ 432 h 432"/>
              <a:gd name="T4" fmla="*/ 384 w 624"/>
              <a:gd name="T5" fmla="*/ 384 h 432"/>
              <a:gd name="T6" fmla="*/ 624 w 624"/>
              <a:gd name="T7" fmla="*/ 288 h 432"/>
              <a:gd name="T8" fmla="*/ 528 w 624"/>
              <a:gd name="T9" fmla="*/ 0 h 432"/>
              <a:gd name="T10" fmla="*/ 288 w 624"/>
              <a:gd name="T11" fmla="*/ 96 h 432"/>
              <a:gd name="T12" fmla="*/ 0 w 624"/>
              <a:gd name="T13" fmla="*/ 144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4" h="432">
                <a:moveTo>
                  <a:pt x="0" y="144"/>
                </a:moveTo>
                <a:lnTo>
                  <a:pt x="0" y="432"/>
                </a:lnTo>
                <a:lnTo>
                  <a:pt x="384" y="384"/>
                </a:lnTo>
                <a:lnTo>
                  <a:pt x="624" y="288"/>
                </a:lnTo>
                <a:lnTo>
                  <a:pt x="528" y="0"/>
                </a:lnTo>
                <a:lnTo>
                  <a:pt x="288" y="96"/>
                </a:lnTo>
                <a:lnTo>
                  <a:pt x="0" y="144"/>
                </a:lnTo>
                <a:close/>
              </a:path>
            </a:pathLst>
          </a:custGeom>
          <a:solidFill>
            <a:srgbClr val="00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4800600" y="5718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 descr="D:\Class\testing\TMP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6751638" cy="619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339" name="Freeform 27"/>
          <p:cNvSpPr>
            <a:spLocks/>
          </p:cNvSpPr>
          <p:nvPr/>
        </p:nvSpPr>
        <p:spPr bwMode="auto">
          <a:xfrm rot="-10770536">
            <a:off x="1749425" y="762000"/>
            <a:ext cx="2668588" cy="2741613"/>
          </a:xfrm>
          <a:custGeom>
            <a:avLst/>
            <a:gdLst>
              <a:gd name="T0" fmla="*/ 0 w 1632"/>
              <a:gd name="T1" fmla="*/ 1392 h 1680"/>
              <a:gd name="T2" fmla="*/ 0 w 1632"/>
              <a:gd name="T3" fmla="*/ 1680 h 1680"/>
              <a:gd name="T4" fmla="*/ 336 w 1632"/>
              <a:gd name="T5" fmla="*/ 1632 h 1680"/>
              <a:gd name="T6" fmla="*/ 720 w 1632"/>
              <a:gd name="T7" fmla="*/ 1488 h 1680"/>
              <a:gd name="T8" fmla="*/ 1104 w 1632"/>
              <a:gd name="T9" fmla="*/ 1248 h 1680"/>
              <a:gd name="T10" fmla="*/ 1344 w 1632"/>
              <a:gd name="T11" fmla="*/ 912 h 1680"/>
              <a:gd name="T12" fmla="*/ 1536 w 1632"/>
              <a:gd name="T13" fmla="*/ 624 h 1680"/>
              <a:gd name="T14" fmla="*/ 1632 w 1632"/>
              <a:gd name="T15" fmla="*/ 240 h 1680"/>
              <a:gd name="T16" fmla="*/ 1632 w 1632"/>
              <a:gd name="T17" fmla="*/ 0 h 1680"/>
              <a:gd name="T18" fmla="*/ 1296 w 1632"/>
              <a:gd name="T19" fmla="*/ 0 h 1680"/>
              <a:gd name="T20" fmla="*/ 1248 w 1632"/>
              <a:gd name="T21" fmla="*/ 336 h 1680"/>
              <a:gd name="T22" fmla="*/ 1152 w 1632"/>
              <a:gd name="T23" fmla="*/ 576 h 1680"/>
              <a:gd name="T24" fmla="*/ 960 w 1632"/>
              <a:gd name="T25" fmla="*/ 816 h 1680"/>
              <a:gd name="T26" fmla="*/ 720 w 1632"/>
              <a:gd name="T27" fmla="*/ 1056 h 1680"/>
              <a:gd name="T28" fmla="*/ 480 w 1632"/>
              <a:gd name="T29" fmla="*/ 1200 h 1680"/>
              <a:gd name="T30" fmla="*/ 192 w 1632"/>
              <a:gd name="T31" fmla="*/ 1296 h 1680"/>
              <a:gd name="T32" fmla="*/ 0 w 1632"/>
              <a:gd name="T33" fmla="*/ 1344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32" h="1680">
                <a:moveTo>
                  <a:pt x="0" y="1392"/>
                </a:moveTo>
                <a:lnTo>
                  <a:pt x="0" y="1680"/>
                </a:lnTo>
                <a:lnTo>
                  <a:pt x="336" y="1632"/>
                </a:lnTo>
                <a:lnTo>
                  <a:pt x="720" y="1488"/>
                </a:lnTo>
                <a:lnTo>
                  <a:pt x="1104" y="1248"/>
                </a:lnTo>
                <a:lnTo>
                  <a:pt x="1344" y="912"/>
                </a:lnTo>
                <a:lnTo>
                  <a:pt x="1536" y="624"/>
                </a:lnTo>
                <a:lnTo>
                  <a:pt x="1632" y="240"/>
                </a:lnTo>
                <a:lnTo>
                  <a:pt x="1632" y="0"/>
                </a:lnTo>
                <a:lnTo>
                  <a:pt x="1296" y="0"/>
                </a:lnTo>
                <a:lnTo>
                  <a:pt x="1248" y="336"/>
                </a:lnTo>
                <a:lnTo>
                  <a:pt x="1152" y="576"/>
                </a:lnTo>
                <a:lnTo>
                  <a:pt x="960" y="816"/>
                </a:lnTo>
                <a:lnTo>
                  <a:pt x="720" y="1056"/>
                </a:lnTo>
                <a:lnTo>
                  <a:pt x="480" y="1200"/>
                </a:lnTo>
                <a:lnTo>
                  <a:pt x="192" y="1296"/>
                </a:lnTo>
                <a:lnTo>
                  <a:pt x="0" y="1344"/>
                </a:lnTo>
              </a:path>
            </a:pathLst>
          </a:cu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8" name="Freeform 26"/>
          <p:cNvSpPr>
            <a:spLocks/>
          </p:cNvSpPr>
          <p:nvPr/>
        </p:nvSpPr>
        <p:spPr bwMode="auto">
          <a:xfrm>
            <a:off x="4495800" y="3505200"/>
            <a:ext cx="2590800" cy="2667000"/>
          </a:xfrm>
          <a:custGeom>
            <a:avLst/>
            <a:gdLst>
              <a:gd name="T0" fmla="*/ 0 w 1632"/>
              <a:gd name="T1" fmla="*/ 1392 h 1680"/>
              <a:gd name="T2" fmla="*/ 0 w 1632"/>
              <a:gd name="T3" fmla="*/ 1680 h 1680"/>
              <a:gd name="T4" fmla="*/ 336 w 1632"/>
              <a:gd name="T5" fmla="*/ 1632 h 1680"/>
              <a:gd name="T6" fmla="*/ 720 w 1632"/>
              <a:gd name="T7" fmla="*/ 1488 h 1680"/>
              <a:gd name="T8" fmla="*/ 1104 w 1632"/>
              <a:gd name="T9" fmla="*/ 1248 h 1680"/>
              <a:gd name="T10" fmla="*/ 1344 w 1632"/>
              <a:gd name="T11" fmla="*/ 912 h 1680"/>
              <a:gd name="T12" fmla="*/ 1536 w 1632"/>
              <a:gd name="T13" fmla="*/ 624 h 1680"/>
              <a:gd name="T14" fmla="*/ 1632 w 1632"/>
              <a:gd name="T15" fmla="*/ 240 h 1680"/>
              <a:gd name="T16" fmla="*/ 1632 w 1632"/>
              <a:gd name="T17" fmla="*/ 0 h 1680"/>
              <a:gd name="T18" fmla="*/ 1296 w 1632"/>
              <a:gd name="T19" fmla="*/ 0 h 1680"/>
              <a:gd name="T20" fmla="*/ 1248 w 1632"/>
              <a:gd name="T21" fmla="*/ 336 h 1680"/>
              <a:gd name="T22" fmla="*/ 1152 w 1632"/>
              <a:gd name="T23" fmla="*/ 576 h 1680"/>
              <a:gd name="T24" fmla="*/ 960 w 1632"/>
              <a:gd name="T25" fmla="*/ 816 h 1680"/>
              <a:gd name="T26" fmla="*/ 720 w 1632"/>
              <a:gd name="T27" fmla="*/ 1056 h 1680"/>
              <a:gd name="T28" fmla="*/ 480 w 1632"/>
              <a:gd name="T29" fmla="*/ 1200 h 1680"/>
              <a:gd name="T30" fmla="*/ 192 w 1632"/>
              <a:gd name="T31" fmla="*/ 1296 h 1680"/>
              <a:gd name="T32" fmla="*/ 0 w 1632"/>
              <a:gd name="T33" fmla="*/ 1344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32" h="1680">
                <a:moveTo>
                  <a:pt x="0" y="1392"/>
                </a:moveTo>
                <a:lnTo>
                  <a:pt x="0" y="1680"/>
                </a:lnTo>
                <a:lnTo>
                  <a:pt x="336" y="1632"/>
                </a:lnTo>
                <a:lnTo>
                  <a:pt x="720" y="1488"/>
                </a:lnTo>
                <a:lnTo>
                  <a:pt x="1104" y="1248"/>
                </a:lnTo>
                <a:lnTo>
                  <a:pt x="1344" y="912"/>
                </a:lnTo>
                <a:lnTo>
                  <a:pt x="1536" y="624"/>
                </a:lnTo>
                <a:lnTo>
                  <a:pt x="1632" y="240"/>
                </a:lnTo>
                <a:lnTo>
                  <a:pt x="1632" y="0"/>
                </a:lnTo>
                <a:lnTo>
                  <a:pt x="1296" y="0"/>
                </a:lnTo>
                <a:lnTo>
                  <a:pt x="1248" y="336"/>
                </a:lnTo>
                <a:lnTo>
                  <a:pt x="1152" y="576"/>
                </a:lnTo>
                <a:lnTo>
                  <a:pt x="960" y="816"/>
                </a:lnTo>
                <a:lnTo>
                  <a:pt x="720" y="1056"/>
                </a:lnTo>
                <a:lnTo>
                  <a:pt x="480" y="1200"/>
                </a:lnTo>
                <a:lnTo>
                  <a:pt x="192" y="1296"/>
                </a:lnTo>
                <a:lnTo>
                  <a:pt x="0" y="1344"/>
                </a:lnTo>
              </a:path>
            </a:pathLst>
          </a:cu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LV512 Usable Channels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5638800" y="5334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1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6324600" y="464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2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6705600" y="2819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4</a:t>
            </a: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6324600" y="182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5</a:t>
            </a:r>
          </a:p>
        </p:txBody>
      </p: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5715000" y="1219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6</a:t>
            </a:r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4953000" y="83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7</a:t>
            </a: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3657600" y="83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8</a:t>
            </a:r>
          </a:p>
        </p:txBody>
      </p:sp>
      <p:sp>
        <p:nvSpPr>
          <p:cNvPr id="141324" name="Text Box 12"/>
          <p:cNvSpPr txBox="1">
            <a:spLocks noChangeArrowheads="1"/>
          </p:cNvSpPr>
          <p:nvPr/>
        </p:nvSpPr>
        <p:spPr bwMode="auto">
          <a:xfrm>
            <a:off x="2895600" y="1143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9</a:t>
            </a:r>
          </a:p>
        </p:txBody>
      </p: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21336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A</a:t>
            </a: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1828800" y="2667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B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1828800" y="37338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C</a:t>
            </a: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2133600" y="46482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D</a:t>
            </a: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2819400" y="533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E</a:t>
            </a: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3733800" y="5715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F</a:t>
            </a: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6705600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3</a:t>
            </a: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4800600" y="5718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CC0000"/>
                </a:solidFill>
                <a:latin typeface="Arial Unicode MS" panose="020B0604020202020204" pitchFamily="34" charset="-128"/>
              </a:rPr>
              <a:t>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153400" cy="762000"/>
          </a:xfrm>
        </p:spPr>
        <p:txBody>
          <a:bodyPr/>
          <a:lstStyle/>
          <a:p>
            <a:r>
              <a:rPr lang="en-US" altLang="en-US"/>
              <a:t>DUT Card Sectors &amp; Channels</a:t>
            </a:r>
          </a:p>
        </p:txBody>
      </p:sp>
      <p:pic>
        <p:nvPicPr>
          <p:cNvPr id="86019" name="Picture 1027" descr="D:\Class\testing\TMP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5800"/>
            <a:ext cx="6705600" cy="614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DUT Cards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DUT cards are how you wire from tester channels to chip pins</a:t>
            </a:r>
          </a:p>
          <a:p>
            <a:r>
              <a:rPr lang="en-US" altLang="en-US"/>
              <a:t>These cards also have VDD, VTT and GND power supply connections</a:t>
            </a:r>
          </a:p>
          <a:p>
            <a:pPr lvl="1"/>
            <a:r>
              <a:rPr lang="en-US" altLang="en-US"/>
              <a:t>VDD and VTT are two independently controllable power supply voltages</a:t>
            </a:r>
          </a:p>
        </p:txBody>
      </p:sp>
      <p:pic>
        <p:nvPicPr>
          <p:cNvPr id="78852" name="Picture 4" descr="D:\Class\testing\TMP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4572000" cy="27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Wiring the DUT Card	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Essentially two choices: </a:t>
            </a:r>
          </a:p>
          <a:p>
            <a:pPr lvl="1"/>
            <a:r>
              <a:rPr lang="en-US" altLang="en-US"/>
              <a:t>Solder wires on a PGA DUT card</a:t>
            </a:r>
          </a:p>
          <a:p>
            <a:pPr lvl="2"/>
            <a:r>
              <a:rPr lang="en-US" altLang="en-US"/>
              <a:t>Remember that VDD and GND are not connected to tester channels</a:t>
            </a:r>
          </a:p>
          <a:p>
            <a:pPr lvl="2"/>
            <a:r>
              <a:rPr lang="en-US" altLang="en-US"/>
              <a:t>Probably only want to do this once for the whole class</a:t>
            </a:r>
          </a:p>
          <a:p>
            <a:pPr lvl="2"/>
            <a:r>
              <a:rPr lang="en-US" altLang="en-US"/>
              <a:t>Which means standardizing VDD and GND!</a:t>
            </a:r>
          </a:p>
          <a:p>
            <a:pPr lvl="1"/>
            <a:r>
              <a:rPr lang="en-US" altLang="en-US"/>
              <a:t>Use a “Quick-Connect” card</a:t>
            </a:r>
          </a:p>
          <a:p>
            <a:pPr lvl="2"/>
            <a:r>
              <a:rPr lang="en-US" altLang="en-US"/>
              <a:t>Uses 3M Scotch-Connect to wire (using wire-wrap wire) from the tester channels to the chip socket</a:t>
            </a:r>
          </a:p>
          <a:p>
            <a:pPr lvl="2"/>
            <a:r>
              <a:rPr lang="en-US" altLang="en-US"/>
              <a:t>Can also use quick-connect for VDD and GND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895600" cy="2286000"/>
          </a:xfrm>
          <a:solidFill>
            <a:srgbClr val="993366"/>
          </a:solidFill>
        </p:spPr>
        <p:txBody>
          <a:bodyPr/>
          <a:lstStyle/>
          <a:p>
            <a:r>
              <a:rPr lang="en-US" altLang="en-US"/>
              <a:t>Quick-Connect DUT Card</a:t>
            </a:r>
          </a:p>
        </p:txBody>
      </p:sp>
      <p:pic>
        <p:nvPicPr>
          <p:cNvPr id="142340" name="Picture 4" descr="U:\class\cs5964\DU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86500" cy="68580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895600" cy="2286000"/>
          </a:xfrm>
          <a:solidFill>
            <a:srgbClr val="993366"/>
          </a:solidFill>
        </p:spPr>
        <p:txBody>
          <a:bodyPr/>
          <a:lstStyle/>
          <a:p>
            <a:r>
              <a:rPr lang="en-US" altLang="en-US"/>
              <a:t>Quick-Connect DUT Card</a:t>
            </a:r>
          </a:p>
        </p:txBody>
      </p:sp>
      <p:pic>
        <p:nvPicPr>
          <p:cNvPr id="143366" name="Picture 6" descr="U:\class\cs5964\DUTpar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"/>
            <a:ext cx="6370638" cy="6243638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Knowing What to Wire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“Bonding Diagram” is a picture that shows how your chip was bonded to the chip frame</a:t>
            </a:r>
          </a:p>
          <a:p>
            <a:r>
              <a:rPr lang="en-US" altLang="en-US"/>
              <a:t>It also shows how the chip frame is connected to the chip pins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an ASIC Tester?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8077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Ours is built on a Tektronix DAS 9200 logic analyzer platform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main differences are in the </a:t>
            </a:r>
            <a:r>
              <a:rPr lang="en-US" altLang="en-US" sz="2800">
                <a:solidFill>
                  <a:srgbClr val="FF9933"/>
                </a:solidFill>
              </a:rPr>
              <a:t>test head</a:t>
            </a:r>
            <a:r>
              <a:rPr lang="en-US" altLang="en-US" sz="2800"/>
              <a:t>, the </a:t>
            </a:r>
            <a:r>
              <a:rPr lang="en-US" altLang="en-US" sz="2800">
                <a:solidFill>
                  <a:srgbClr val="FF9933"/>
                </a:solidFill>
              </a:rPr>
              <a:t>pattern/error cards</a:t>
            </a:r>
            <a:r>
              <a:rPr lang="en-US" altLang="en-US" sz="2800"/>
              <a:t>, and the </a:t>
            </a:r>
            <a:r>
              <a:rPr lang="en-US" altLang="en-US" sz="2800">
                <a:solidFill>
                  <a:srgbClr val="FF9933"/>
                </a:solidFill>
              </a:rPr>
              <a:t>Schmoo</a:t>
            </a:r>
            <a:br>
              <a:rPr lang="en-US" altLang="en-US" sz="2800">
                <a:solidFill>
                  <a:srgbClr val="CC0000"/>
                </a:solidFill>
              </a:rPr>
            </a:br>
            <a:endParaRPr lang="en-US" altLang="en-US" sz="2800">
              <a:solidFill>
                <a:srgbClr val="CC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rgbClr val="FF9933"/>
                </a:solidFill>
              </a:rPr>
              <a:t>test head</a:t>
            </a:r>
            <a:r>
              <a:rPr lang="en-US" altLang="en-US" sz="2400"/>
              <a:t> has up to 256 bi-directional pins where each pin has programmable electronics 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 voltage drive, current drive, voltage sense, etc.</a:t>
            </a:r>
            <a:br>
              <a:rPr lang="en-US" altLang="en-US" sz="2000"/>
            </a:b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solidFill>
                  <a:srgbClr val="FF9933"/>
                </a:solidFill>
              </a:rPr>
              <a:t>pattern/error cards</a:t>
            </a:r>
            <a:r>
              <a:rPr lang="en-US" altLang="en-US" sz="2400"/>
              <a:t> store and compare the test vectors at up to 50MHz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 fast for 1989!</a:t>
            </a:r>
            <a:br>
              <a:rPr lang="en-US" altLang="en-US" sz="2000"/>
            </a:b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>
                <a:solidFill>
                  <a:srgbClr val="FF9933"/>
                </a:solidFill>
              </a:rPr>
              <a:t>Schmoo</a:t>
            </a:r>
            <a:r>
              <a:rPr lang="en-US" altLang="en-US" sz="2400"/>
              <a:t> lets you run repeated tests while the tester alters one or two independent variables like threshold, delay, cycle length, voltage, etc. 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Bonding/Chip Diagram</a:t>
            </a:r>
          </a:p>
        </p:txBody>
      </p:sp>
      <p:pic>
        <p:nvPicPr>
          <p:cNvPr id="89091" name="Picture 1027" descr="D:\Class\testing\TM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6400800" cy="6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2" name="Picture 1028" descr="D:\Class\testing\TMP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2209800"/>
            <a:ext cx="2646362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Map Your Pins to Channels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80772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Pick tester </a:t>
            </a:r>
            <a:r>
              <a:rPr lang="en-US" altLang="en-US">
                <a:solidFill>
                  <a:srgbClr val="FFCC99"/>
                </a:solidFill>
              </a:rPr>
              <a:t>sector.channel</a:t>
            </a:r>
            <a:r>
              <a:rPr lang="en-US" altLang="en-US"/>
              <a:t> assignments for each of your pins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Signals that need the same voltage characteristics should be grouped in the same sector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Each sector gets  common voltage ranges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More on this later…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Signals that need the same timing should be grouped in the same quadrant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Sectors 0-3, 4-7, 8-b, c-f are the four quadrants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More on this later…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Wire things up!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Remember to keep a list of what you’ve wired!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DUT Card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Pre-wired for class chips</a:t>
            </a:r>
          </a:p>
          <a:p>
            <a:pPr lvl="1"/>
            <a:r>
              <a:rPr lang="en-US" altLang="en-US"/>
              <a:t>84 pin PGA with specific VDD and GND placements in the pad ring</a:t>
            </a:r>
          </a:p>
          <a:p>
            <a:pPr lvl="1"/>
            <a:r>
              <a:rPr lang="en-US" altLang="en-US">
                <a:solidFill>
                  <a:srgbClr val="FF9933"/>
                </a:solidFill>
              </a:rPr>
              <a:t>/usr/local/contrib/elb/lv500/DUTmap.txt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1127125" y="2632075"/>
            <a:ext cx="359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DUTmap.txt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127125" y="2632075"/>
            <a:ext cx="359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pic>
        <p:nvPicPr>
          <p:cNvPr id="145413" name="Picture 5" descr="D:\Class\testing\TM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743200"/>
            <a:ext cx="4267200" cy="4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8077200" cy="5638800"/>
          </a:xfrm>
        </p:spPr>
        <p:txBody>
          <a:bodyPr/>
          <a:lstStyle/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PAD-PIN-TESTER CHANNEL MAP FOR CS/EE 5710 DUT CARD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endParaRPr lang="en-US" altLang="en-US" sz="1600"/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Pad locations are taken from MOSIS bonding diagram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PGA locations are taken from 84pin PGA bonding diagram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Tester channels 6,7,8,9,A are used. The notation is sector.channel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Vdd and GND connections are as per 5710 standard pad frame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               TESTER  SIGNAL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PAD    PGA     sec.chn NAME (no </a:t>
            </a:r>
            <a:r>
              <a:rPr lang="en-US" altLang="en-US" sz="1600">
                <a:solidFill>
                  <a:srgbClr val="FFFF66"/>
                </a:solidFill>
              </a:rPr>
              <a:t>spac</a:t>
            </a:r>
            <a:r>
              <a:rPr lang="en-US" altLang="en-US" sz="1600">
                <a:solidFill>
                  <a:schemeClr val="tx2"/>
                </a:solidFill>
              </a:rPr>
              <a:t>es)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---------------------------------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1      B02     6.C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2      C02     7.7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3      B01     6.B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4      C01     7.6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5      D02     7.D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6      D01     7.C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7      F02     GND     GND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8      E02     8.1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9      E01     8.0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10     E03     8.7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12     F01     8.6     </a:t>
            </a:r>
          </a:p>
          <a:p>
            <a:pPr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600"/>
              <a:t>   13     G01     8.A  etc….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Finished DUT Card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Now you have part 1 – a wired DUT card that connects your chip to the tester</a:t>
            </a:r>
            <a:br>
              <a:rPr lang="en-US" altLang="en-US"/>
            </a:br>
            <a:endParaRPr lang="en-US" altLang="en-US"/>
          </a:p>
          <a:p>
            <a:r>
              <a:rPr lang="en-US" altLang="en-US">
                <a:solidFill>
                  <a:srgbClr val="FFCC99"/>
                </a:solidFill>
              </a:rPr>
              <a:t>On to part 2 – configuring the tester… </a:t>
            </a:r>
          </a:p>
          <a:p>
            <a:endParaRPr lang="en-US" altLang="en-US">
              <a:solidFill>
                <a:srgbClr val="FFCC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LV512 Boot Menu</a:t>
            </a:r>
          </a:p>
        </p:txBody>
      </p:sp>
      <p:pic>
        <p:nvPicPr>
          <p:cNvPr id="146436" name="Picture 4" descr="U:\class\cs5964\lv500-start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01675"/>
            <a:ext cx="8610600" cy="617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LV500 Main Menu</a:t>
            </a:r>
          </a:p>
        </p:txBody>
      </p:sp>
      <p:pic>
        <p:nvPicPr>
          <p:cNvPr id="99332" name="Picture 4" descr="U:\class\cs5964\lv500-men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82296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LV500 Keyboard Layout</a:t>
            </a:r>
          </a:p>
        </p:txBody>
      </p:sp>
      <p:pic>
        <p:nvPicPr>
          <p:cNvPr id="133124" name="Picture 1028" descr="U:\class\cs5964\TMP10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50888"/>
            <a:ext cx="8991600" cy="610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Menu Choices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80772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Config Menu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Defines voltages for VDD, VTT, GND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Defines voltages for two force/compare sets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DUT Wiring menu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Defines how your signals are assigned to tester </a:t>
            </a:r>
            <a:r>
              <a:rPr lang="en-US" altLang="en-US">
                <a:solidFill>
                  <a:srgbClr val="FFCC99"/>
                </a:solidFill>
              </a:rPr>
              <a:t>sector.channels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Channel menu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Defines how your signals are collected into groups (I.e. buses)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ALL signals must be a part of some </a:t>
            </a:r>
            <a:r>
              <a:rPr lang="en-US" altLang="en-US">
                <a:solidFill>
                  <a:srgbClr val="FF9933"/>
                </a:solidFill>
              </a:rPr>
              <a:t>group</a:t>
            </a:r>
            <a:r>
              <a:rPr lang="en-US" altLang="en-US">
                <a:solidFill>
                  <a:srgbClr val="CC0000"/>
                </a:solidFill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rgbClr val="FF9933"/>
                </a:solidFill>
              </a:rPr>
              <a:t>Groups</a:t>
            </a:r>
            <a:r>
              <a:rPr lang="en-US" altLang="en-US"/>
              <a:t> are assigned to specific timing templates (clock phases)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Important Menu Choices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Template Menu</a:t>
            </a:r>
          </a:p>
          <a:p>
            <a:pPr lvl="1"/>
            <a:r>
              <a:rPr lang="en-US" altLang="en-US"/>
              <a:t>Defines timing of tests</a:t>
            </a:r>
          </a:p>
          <a:p>
            <a:pPr lvl="2"/>
            <a:r>
              <a:rPr lang="en-US" altLang="en-US"/>
              <a:t>When to force data? </a:t>
            </a:r>
          </a:p>
          <a:p>
            <a:pPr lvl="2"/>
            <a:r>
              <a:rPr lang="en-US" altLang="en-US"/>
              <a:t>When to compare data</a:t>
            </a:r>
          </a:p>
          <a:p>
            <a:pPr lvl="2"/>
            <a:r>
              <a:rPr lang="en-US" altLang="en-US"/>
              <a:t>When to ignore data? </a:t>
            </a:r>
          </a:p>
          <a:p>
            <a:r>
              <a:rPr lang="en-US" altLang="en-US"/>
              <a:t>Schmoo Menu</a:t>
            </a:r>
          </a:p>
          <a:p>
            <a:pPr lvl="1"/>
            <a:r>
              <a:rPr lang="en-US" altLang="en-US"/>
              <a:t>Defines which variables to vary, and by how much</a:t>
            </a:r>
          </a:p>
          <a:p>
            <a:r>
              <a:rPr lang="en-US" altLang="en-US"/>
              <a:t>Pattern Menu</a:t>
            </a:r>
          </a:p>
          <a:p>
            <a:pPr lvl="1"/>
            <a:r>
              <a:rPr lang="en-US" altLang="en-US"/>
              <a:t>Defines data vectors for each tester 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Flavors of LV500s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r>
              <a:rPr lang="en-US" altLang="en-US"/>
              <a:t>Common Features</a:t>
            </a:r>
          </a:p>
          <a:p>
            <a:pPr lvl="1"/>
            <a:r>
              <a:rPr lang="en-US" altLang="en-US"/>
              <a:t>Test speeds up to 50MHz</a:t>
            </a:r>
          </a:p>
          <a:p>
            <a:pPr lvl="1"/>
            <a:r>
              <a:rPr lang="en-US" altLang="en-US"/>
              <a:t>Up to 64,000 unique test vectors</a:t>
            </a:r>
          </a:p>
          <a:p>
            <a:pPr lvl="1"/>
            <a:r>
              <a:rPr lang="en-US" altLang="en-US"/>
              <a:t>Network connection for uploading tests</a:t>
            </a:r>
          </a:p>
          <a:p>
            <a:pPr lvl="2"/>
            <a:r>
              <a:rPr lang="en-US" altLang="en-US"/>
              <a:t>Thinlan ethernet</a:t>
            </a:r>
          </a:p>
          <a:p>
            <a:pPr lvl="1"/>
            <a:r>
              <a:rPr lang="en-US" altLang="en-US"/>
              <a:t>8 Meg of RAM</a:t>
            </a:r>
          </a:p>
          <a:p>
            <a:pPr lvl="1"/>
            <a:r>
              <a:rPr lang="en-US" altLang="en-US"/>
              <a:t>21 or 43 Meg hard drive</a:t>
            </a:r>
          </a:p>
          <a:p>
            <a:pPr lvl="1"/>
            <a:r>
              <a:rPr lang="en-US" altLang="en-US"/>
              <a:t>5.25 floppy (1.2M floppy)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Procedure…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Tell tester which chip signals are connected to which channels </a:t>
            </a:r>
            <a:r>
              <a:rPr lang="en-US" altLang="en-US" sz="2800">
                <a:solidFill>
                  <a:srgbClr val="FFCC99"/>
                </a:solidFill>
              </a:rPr>
              <a:t>(DUT wiring menu)</a:t>
            </a:r>
          </a:p>
          <a:p>
            <a:r>
              <a:rPr lang="en-US" altLang="en-US" sz="2800"/>
              <a:t>Combine signals into groups </a:t>
            </a:r>
            <a:r>
              <a:rPr lang="en-US" altLang="en-US" sz="2800">
                <a:solidFill>
                  <a:srgbClr val="FFCC99"/>
                </a:solidFill>
              </a:rPr>
              <a:t>(Channel menu)</a:t>
            </a:r>
          </a:p>
          <a:p>
            <a:r>
              <a:rPr lang="en-US" altLang="en-US" sz="2800"/>
              <a:t>Define timing for each group </a:t>
            </a:r>
            <a:r>
              <a:rPr lang="en-US" altLang="en-US" sz="2800">
                <a:solidFill>
                  <a:srgbClr val="FFCC99"/>
                </a:solidFill>
              </a:rPr>
              <a:t>(Template menu)</a:t>
            </a:r>
          </a:p>
          <a:p>
            <a:pPr lvl="1"/>
            <a:r>
              <a:rPr lang="en-US" altLang="en-US" sz="2400"/>
              <a:t>Only four “clock phases” per quadrant</a:t>
            </a:r>
          </a:p>
          <a:p>
            <a:pPr lvl="1"/>
            <a:r>
              <a:rPr lang="en-US" altLang="en-US" sz="2400"/>
              <a:t>A “template” assigns clock phases to groups, and timing of clock phases… </a:t>
            </a:r>
          </a:p>
          <a:p>
            <a:r>
              <a:rPr lang="en-US" altLang="en-US" sz="2800"/>
              <a:t>Define patterns </a:t>
            </a:r>
            <a:r>
              <a:rPr lang="en-US" altLang="en-US" sz="2800">
                <a:solidFill>
                  <a:srgbClr val="FFCC99"/>
                </a:solidFill>
              </a:rPr>
              <a:t>(Pattern menu)</a:t>
            </a:r>
          </a:p>
          <a:p>
            <a:pPr lvl="1"/>
            <a:r>
              <a:rPr lang="en-US" altLang="en-US" sz="2400"/>
              <a:t>Each pattern starts with a template</a:t>
            </a:r>
          </a:p>
          <a:p>
            <a:pPr lvl="1"/>
            <a:r>
              <a:rPr lang="en-US" altLang="en-US" sz="2400"/>
              <a:t>Includes force, compare, and mask data for each test cycle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 Menu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Defines the electronics for this test</a:t>
            </a:r>
          </a:p>
          <a:p>
            <a:pPr lvl="1"/>
            <a:r>
              <a:rPr lang="en-US" altLang="en-US"/>
              <a:t>VDD, VTT, GND, current limit, etc.</a:t>
            </a:r>
          </a:p>
          <a:p>
            <a:r>
              <a:rPr lang="en-US" altLang="en-US"/>
              <a:t>You can also define two different “force” and “compare” voltage sets for data channels</a:t>
            </a:r>
          </a:p>
          <a:p>
            <a:pPr lvl="1"/>
            <a:r>
              <a:rPr lang="en-US" altLang="en-US"/>
              <a:t>Each sector uses one of these two sets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 Menu (diagram)</a:t>
            </a:r>
          </a:p>
        </p:txBody>
      </p:sp>
      <p:pic>
        <p:nvPicPr>
          <p:cNvPr id="94211" name="Picture 3" descr="D:\Class\testing\TMP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5800"/>
            <a:ext cx="8077200" cy="544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 Menu (LV512)</a:t>
            </a:r>
          </a:p>
        </p:txBody>
      </p:sp>
      <p:pic>
        <p:nvPicPr>
          <p:cNvPr id="92164" name="Picture 4" descr="U:\class\cs5964\lv500-confi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7388"/>
            <a:ext cx="86106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DUT Wiring Menu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Defines how your signals are assigned to tester </a:t>
            </a:r>
            <a:r>
              <a:rPr lang="en-US" altLang="en-US">
                <a:solidFill>
                  <a:srgbClr val="FFCC99"/>
                </a:solidFill>
              </a:rPr>
              <a:t>sector.channels</a:t>
            </a:r>
          </a:p>
          <a:p>
            <a:pPr lvl="1"/>
            <a:r>
              <a:rPr lang="en-US" altLang="en-US"/>
              <a:t>List signal names</a:t>
            </a:r>
          </a:p>
          <a:p>
            <a:pPr lvl="1"/>
            <a:r>
              <a:rPr lang="en-US" altLang="en-US"/>
              <a:t>Define which tester channels they connect to</a:t>
            </a:r>
          </a:p>
          <a:p>
            <a:pPr lvl="1"/>
            <a:r>
              <a:rPr lang="en-US" altLang="en-US"/>
              <a:t>Optionally define which actual chip (DUT) pins they are connected to </a:t>
            </a:r>
          </a:p>
          <a:p>
            <a:pPr lvl="2"/>
            <a:r>
              <a:rPr lang="en-US" altLang="en-US">
                <a:solidFill>
                  <a:srgbClr val="FFCC99"/>
                </a:solidFill>
              </a:rPr>
              <a:t>This is just a comment for documentation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DUT Wiring Menu </a:t>
            </a:r>
          </a:p>
        </p:txBody>
      </p:sp>
      <p:pic>
        <p:nvPicPr>
          <p:cNvPr id="95236" name="Picture 4" descr="U:\class\cs5964\lv500-wi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95325"/>
            <a:ext cx="8458200" cy="61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Channel Menu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Defines how your signals are collected into groups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EVERY signal must be a part of some group (even single signals)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Groups can make data entry and evaluation easier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define how group data is printed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Dec, Hex, Oct, Bin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specify timing once for the whole group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 general, inputs vs. outputs is a good group…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Or control vs. data, etc.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Channel Menu (LV500)</a:t>
            </a:r>
          </a:p>
        </p:txBody>
      </p:sp>
      <p:pic>
        <p:nvPicPr>
          <p:cNvPr id="97285" name="Picture 5" descr="U:\class\cs5964\lv500-299chan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93738"/>
            <a:ext cx="8458200" cy="61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Channel Menu (LV500)</a:t>
            </a:r>
          </a:p>
        </p:txBody>
      </p:sp>
      <p:pic>
        <p:nvPicPr>
          <p:cNvPr id="148485" name="Picture 5" descr="U:\class\cs5964\lv500-clrchan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69925"/>
            <a:ext cx="8839200" cy="618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Templates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Templates</a:t>
            </a:r>
          </a:p>
          <a:p>
            <a:pPr lvl="1"/>
            <a:r>
              <a:rPr lang="en-US" altLang="en-US"/>
              <a:t>Defines timing of tests</a:t>
            </a:r>
          </a:p>
          <a:p>
            <a:pPr lvl="2"/>
            <a:r>
              <a:rPr lang="en-US" altLang="en-US"/>
              <a:t>When to force data? </a:t>
            </a:r>
          </a:p>
          <a:p>
            <a:pPr lvl="2"/>
            <a:r>
              <a:rPr lang="en-US" altLang="en-US"/>
              <a:t>When to compare data</a:t>
            </a:r>
          </a:p>
          <a:p>
            <a:pPr lvl="2"/>
            <a:r>
              <a:rPr lang="en-US" altLang="en-US"/>
              <a:t>When to ignore data? </a:t>
            </a:r>
          </a:p>
          <a:p>
            <a:pPr lvl="1"/>
            <a:r>
              <a:rPr lang="en-US" altLang="en-US"/>
              <a:t>Set up using a “clock phase” </a:t>
            </a:r>
          </a:p>
          <a:p>
            <a:pPr lvl="2"/>
            <a:r>
              <a:rPr lang="en-US" altLang="en-US"/>
              <a:t>Bad name – really a timing waveform</a:t>
            </a:r>
          </a:p>
          <a:p>
            <a:pPr lvl="2"/>
            <a:r>
              <a:rPr lang="en-US" altLang="en-US"/>
              <a:t>Defines when things happen in each tester cycle</a:t>
            </a:r>
          </a:p>
          <a:p>
            <a:pPr lvl="1"/>
            <a:r>
              <a:rPr lang="en-US" altLang="en-US"/>
              <a:t>You can define up to four clock phases per quadrant </a:t>
            </a:r>
          </a:p>
          <a:p>
            <a:pPr lvl="2"/>
            <a:endParaRPr lang="en-US" altLang="en-US"/>
          </a:p>
          <a:p>
            <a:pPr lvl="3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Flavors of LV500s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r>
              <a:rPr lang="en-US" altLang="en-US"/>
              <a:t>LV514</a:t>
            </a:r>
          </a:p>
          <a:p>
            <a:pPr lvl="1"/>
            <a:r>
              <a:rPr lang="en-US" altLang="en-US"/>
              <a:t>192 test channels (12 sectors)</a:t>
            </a:r>
          </a:p>
          <a:p>
            <a:pPr lvl="2"/>
            <a:r>
              <a:rPr lang="en-US" altLang="en-US"/>
              <a:t>160 are usable (two sectors are bad)</a:t>
            </a:r>
          </a:p>
          <a:p>
            <a:pPr lvl="1"/>
            <a:r>
              <a:rPr lang="en-US" altLang="en-US"/>
              <a:t>Pre-wired test card for class chips</a:t>
            </a:r>
          </a:p>
          <a:p>
            <a:pPr lvl="1"/>
            <a:r>
              <a:rPr lang="en-US" altLang="en-US" i="1"/>
              <a:t>(should really be called LV513, but that’s a long story)</a:t>
            </a:r>
          </a:p>
          <a:p>
            <a:r>
              <a:rPr lang="en-US" altLang="en-US"/>
              <a:t>LV512</a:t>
            </a:r>
          </a:p>
          <a:p>
            <a:pPr lvl="1"/>
            <a:r>
              <a:rPr lang="en-US" altLang="en-US"/>
              <a:t>128 test channels (8 sectors)</a:t>
            </a:r>
          </a:p>
          <a:p>
            <a:pPr lvl="2"/>
            <a:r>
              <a:rPr lang="en-US" altLang="en-US"/>
              <a:t>All channels are usable</a:t>
            </a:r>
          </a:p>
          <a:p>
            <a:pPr lvl="1"/>
            <a:r>
              <a:rPr lang="en-US" altLang="en-US"/>
              <a:t>Used mostly for tutorial purposes</a:t>
            </a:r>
          </a:p>
          <a:p>
            <a:pPr lvl="2"/>
            <a:r>
              <a:rPr lang="en-US" altLang="en-US"/>
              <a:t>No pre-wired class chip test card yet…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Phases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686800" cy="19050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Cycle Length: 20ns – 496ns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Delay is delay to Leading Edge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Can be 0ns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Width is delay from Leading to Trailing edge</a:t>
            </a:r>
          </a:p>
        </p:txBody>
      </p:sp>
      <p:pic>
        <p:nvPicPr>
          <p:cNvPr id="107524" name="Picture 4" descr="U:\class\cs5964\TMP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43200"/>
            <a:ext cx="8153400" cy="392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DUT Card Quadrants</a:t>
            </a:r>
          </a:p>
        </p:txBody>
      </p:sp>
      <p:pic>
        <p:nvPicPr>
          <p:cNvPr id="103427" name="Picture 3" descr="D:\Class\testing\TMP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8077200" cy="444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143000" y="54864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FF66"/>
                </a:solidFill>
                <a:latin typeface="Arial" panose="020B0604020202020204" pitchFamily="34" charset="0"/>
              </a:rPr>
              <a:t>Each quadrant has up to four timing waveforms you can use to control signal timing (called “Clock Phases” in LV500-speak)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Force Formats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610600" cy="1371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/>
              <a:t>Within a clock phase, you can define when values are “forced” to your chip  in relation to the edges</a:t>
            </a:r>
          </a:p>
        </p:txBody>
      </p:sp>
      <p:pic>
        <p:nvPicPr>
          <p:cNvPr id="108549" name="Picture 5" descr="U:\class\cs5964\clockph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24038"/>
            <a:ext cx="6650038" cy="50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Force Formats Example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534400" cy="1600200"/>
          </a:xfrm>
        </p:spPr>
        <p:txBody>
          <a:bodyPr/>
          <a:lstStyle/>
          <a:p>
            <a:pPr lvl="1"/>
            <a:r>
              <a:rPr lang="en-US" altLang="en-US"/>
              <a:t>This is an example of a pattern driven on five consecutive tester cycles with each of the different force formats</a:t>
            </a:r>
          </a:p>
        </p:txBody>
      </p:sp>
      <p:pic>
        <p:nvPicPr>
          <p:cNvPr id="110596" name="Picture 4" descr="U:\class\cs5964\TMP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44000" cy="335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Compare Formats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610600" cy="1219200"/>
          </a:xfrm>
        </p:spPr>
        <p:txBody>
          <a:bodyPr/>
          <a:lstStyle/>
          <a:p>
            <a:pPr lvl="1"/>
            <a:r>
              <a:rPr lang="en-US" altLang="en-US"/>
              <a:t>You can also define when you Compare outputs in relation to the clock phase edges</a:t>
            </a:r>
          </a:p>
        </p:txBody>
      </p:sp>
      <p:pic>
        <p:nvPicPr>
          <p:cNvPr id="109572" name="Picture 4" descr="U:\class\cs5964\TMP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80772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Template Menu</a:t>
            </a:r>
          </a:p>
        </p:txBody>
      </p:sp>
      <p:pic>
        <p:nvPicPr>
          <p:cNvPr id="112645" name="Picture 5" descr="U:\class\cs5964\lv500-547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93738"/>
            <a:ext cx="8458200" cy="61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 Menu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Defines data vectors for each tester cycle</a:t>
            </a:r>
          </a:p>
          <a:p>
            <a:pPr lvl="1"/>
            <a:r>
              <a:rPr lang="en-US" altLang="en-US"/>
              <a:t>Data for each signal is defined in the data vector</a:t>
            </a:r>
          </a:p>
          <a:p>
            <a:pPr lvl="1"/>
            <a:r>
              <a:rPr lang="en-US" altLang="en-US"/>
              <a:t>Some of those signals are “Force”, some are “Compare” and some are “Mask”</a:t>
            </a:r>
          </a:p>
          <a:p>
            <a:pPr lvl="2"/>
            <a:r>
              <a:rPr lang="en-US" altLang="en-US"/>
              <a:t>These are set in the </a:t>
            </a:r>
            <a:r>
              <a:rPr lang="en-US" altLang="en-US">
                <a:solidFill>
                  <a:srgbClr val="FF9933"/>
                </a:solidFill>
              </a:rPr>
              <a:t>templates</a:t>
            </a:r>
          </a:p>
          <a:p>
            <a:pPr lvl="2"/>
            <a:r>
              <a:rPr lang="en-US" altLang="en-US"/>
              <a:t>Assign a template to each </a:t>
            </a:r>
            <a:r>
              <a:rPr lang="en-US" altLang="en-US">
                <a:solidFill>
                  <a:srgbClr val="FF9933"/>
                </a:solidFill>
              </a:rPr>
              <a:t>vector </a:t>
            </a:r>
          </a:p>
          <a:p>
            <a:pPr lvl="2"/>
            <a:r>
              <a:rPr lang="en-US" altLang="en-US"/>
              <a:t>On each tester cycle, the next vector, with that vector’s template, is applied to the DUT and compared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 Menu</a:t>
            </a:r>
          </a:p>
        </p:txBody>
      </p:sp>
      <p:pic>
        <p:nvPicPr>
          <p:cNvPr id="115718" name="Picture 6" descr="U:\class\cs5964\lv500-547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71513"/>
            <a:ext cx="8458200" cy="61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 Display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Pattern screen is where you see the results of your test</a:t>
            </a:r>
          </a:p>
          <a:p>
            <a:pPr lvl="1"/>
            <a:r>
              <a:rPr lang="en-US" altLang="en-US"/>
              <a:t>Before the test you can see all the vectors (and their templates) that you will be using</a:t>
            </a:r>
          </a:p>
          <a:p>
            <a:pPr lvl="1"/>
            <a:r>
              <a:rPr lang="en-US" altLang="en-US"/>
              <a:t>After running the test you see the same display with any errors highlighted in red</a:t>
            </a:r>
          </a:p>
          <a:p>
            <a:pPr lvl="2"/>
            <a:r>
              <a:rPr lang="en-US" altLang="en-US"/>
              <a:t>Red means that the output of the DUT didn’t match the expected output vector</a:t>
            </a:r>
          </a:p>
          <a:p>
            <a:pPr lvl="1"/>
            <a:r>
              <a:rPr lang="en-US" altLang="en-US"/>
              <a:t>You run the test with F1-Start (the F1 function key)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Successful Test</a:t>
            </a:r>
          </a:p>
        </p:txBody>
      </p:sp>
      <p:pic>
        <p:nvPicPr>
          <p:cNvPr id="149507" name="Picture 3" descr="U:\class\cs5964\lv500-pas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01675"/>
            <a:ext cx="8610600" cy="617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LV514</a:t>
            </a:r>
          </a:p>
        </p:txBody>
      </p:sp>
      <p:pic>
        <p:nvPicPr>
          <p:cNvPr id="137219" name="Picture 3" descr="U:\class\cs5964\lv5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8229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Failed Test</a:t>
            </a:r>
          </a:p>
        </p:txBody>
      </p:sp>
      <p:pic>
        <p:nvPicPr>
          <p:cNvPr id="150531" name="Picture 3" descr="U:\class\cs5964\lv500-fai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06438"/>
            <a:ext cx="8686800" cy="614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Schmoo Menu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After you have your basic test working, you can run a Schmoo test</a:t>
            </a:r>
          </a:p>
          <a:p>
            <a:pPr lvl="1"/>
            <a:r>
              <a:rPr lang="en-US" altLang="en-US"/>
              <a:t>Repeat the test while changing 1 or 2 variables</a:t>
            </a:r>
          </a:p>
          <a:p>
            <a:pPr lvl="2"/>
            <a:r>
              <a:rPr lang="en-US" altLang="en-US"/>
              <a:t>Variables can be things like VDD voltage, delay time, cycle time. Compare voltage, etc. </a:t>
            </a:r>
          </a:p>
          <a:p>
            <a:pPr lvl="1"/>
            <a:r>
              <a:rPr lang="en-US" altLang="en-US"/>
              <a:t>Generates a graph showing where the part worked or didn’t work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Schmoo Menu</a:t>
            </a:r>
          </a:p>
        </p:txBody>
      </p:sp>
      <p:pic>
        <p:nvPicPr>
          <p:cNvPr id="119813" name="Picture 5" descr="U:\class\cs5964\lv500-547schmoo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1038"/>
            <a:ext cx="8305800" cy="61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Schmoo Result</a:t>
            </a:r>
          </a:p>
        </p:txBody>
      </p:sp>
      <p:pic>
        <p:nvPicPr>
          <p:cNvPr id="120836" name="Picture 4" descr="U:\class\cs5964\lv500-547schmoo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04850"/>
            <a:ext cx="84582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Logistics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8077200" cy="6172200"/>
          </a:xfrm>
        </p:spPr>
        <p:txBody>
          <a:bodyPr/>
          <a:lstStyle/>
          <a:p>
            <a:r>
              <a:rPr lang="en-US" altLang="en-US"/>
              <a:t>The LV500 is old and cranky… </a:t>
            </a:r>
          </a:p>
          <a:p>
            <a:pPr lvl="1"/>
            <a:r>
              <a:rPr lang="en-US" altLang="en-US"/>
              <a:t>Basic rule – if you’re not </a:t>
            </a:r>
            <a:r>
              <a:rPr lang="en-US" altLang="en-US">
                <a:solidFill>
                  <a:srgbClr val="FF9933"/>
                </a:solidFill>
              </a:rPr>
              <a:t>SURE</a:t>
            </a:r>
            <a:r>
              <a:rPr lang="en-US" altLang="en-US"/>
              <a:t> about what you’re doing, ask me first!!!!</a:t>
            </a:r>
          </a:p>
          <a:p>
            <a:pPr lvl="2"/>
            <a:r>
              <a:rPr lang="en-US" altLang="en-US"/>
              <a:t>Replacement parts are very hard (impossible?) to find. </a:t>
            </a:r>
          </a:p>
          <a:p>
            <a:pPr lvl="1"/>
            <a:r>
              <a:rPr lang="en-US" altLang="en-US"/>
              <a:t>Leave terminal ON</a:t>
            </a:r>
          </a:p>
          <a:p>
            <a:pPr lvl="2"/>
            <a:r>
              <a:rPr lang="en-US" altLang="en-US"/>
              <a:t>Turn down brightness when you leave, </a:t>
            </a:r>
          </a:p>
          <a:p>
            <a:pPr lvl="2"/>
            <a:r>
              <a:rPr lang="en-US" altLang="en-US"/>
              <a:t>Check brightness when you come into the lab</a:t>
            </a:r>
          </a:p>
          <a:p>
            <a:pPr lvl="1"/>
            <a:r>
              <a:rPr lang="en-US" altLang="en-US"/>
              <a:t>Do NOT turn the LV500 off without good cause!</a:t>
            </a:r>
          </a:p>
          <a:p>
            <a:pPr lvl="2"/>
            <a:r>
              <a:rPr lang="en-US" altLang="en-US"/>
              <a:t>We’ll leave the LV512 up and running for tutorials, and then switch to the LV514 when chips come back…</a:t>
            </a:r>
          </a:p>
          <a:p>
            <a:pPr lvl="2">
              <a:buFont typeface="Webdings" panose="05030102010509060703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Logistics continued</a:t>
            </a:r>
          </a:p>
        </p:txBody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Be very gentle with the DUT cards</a:t>
            </a:r>
          </a:p>
          <a:p>
            <a:pPr lvl="1"/>
            <a:r>
              <a:rPr lang="en-US" altLang="en-US"/>
              <a:t>They connect to the machine through elastomer connectors </a:t>
            </a:r>
          </a:p>
          <a:p>
            <a:pPr lvl="2"/>
            <a:r>
              <a:rPr lang="en-US" altLang="en-US"/>
              <a:t>These are basically rubber-like connectors wrapped with wire</a:t>
            </a:r>
          </a:p>
          <a:p>
            <a:pPr lvl="2"/>
            <a:r>
              <a:rPr lang="en-US" altLang="en-US"/>
              <a:t>They are very fragile, and a little worse for wear</a:t>
            </a:r>
          </a:p>
          <a:p>
            <a:pPr lvl="2"/>
            <a:r>
              <a:rPr lang="en-US" altLang="en-US"/>
              <a:t>We have no replacements… </a:t>
            </a:r>
          </a:p>
          <a:p>
            <a:r>
              <a:rPr lang="en-US" altLang="en-US"/>
              <a:t>Schedule some time with me to run tests!</a:t>
            </a:r>
          </a:p>
          <a:p>
            <a:pPr lvl="1"/>
            <a:r>
              <a:rPr lang="en-US" altLang="en-US"/>
              <a:t>Once you’ve got some LV500 time under you belt you can go it alone…  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Tester Setup Simplified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838200"/>
            <a:ext cx="8077200" cy="6019800"/>
          </a:xfrm>
        </p:spPr>
        <p:txBody>
          <a:bodyPr/>
          <a:lstStyle/>
          <a:p>
            <a:r>
              <a:rPr lang="en-US" altLang="en-US"/>
              <a:t>All this stuff can be defined in a </a:t>
            </a:r>
            <a:r>
              <a:rPr lang="en-US" altLang="en-US">
                <a:solidFill>
                  <a:srgbClr val="FFCC99"/>
                </a:solidFill>
              </a:rPr>
              <a:t>.msa</a:t>
            </a:r>
            <a:r>
              <a:rPr lang="en-US" altLang="en-US"/>
              <a:t> file</a:t>
            </a:r>
          </a:p>
          <a:p>
            <a:pPr lvl="1"/>
            <a:r>
              <a:rPr lang="en-US" altLang="en-US">
                <a:solidFill>
                  <a:srgbClr val="FFCC99"/>
                </a:solidFill>
              </a:rPr>
              <a:t>M</a:t>
            </a:r>
            <a:r>
              <a:rPr lang="en-US" altLang="en-US"/>
              <a:t>odule </a:t>
            </a:r>
            <a:r>
              <a:rPr lang="en-US" altLang="en-US">
                <a:solidFill>
                  <a:srgbClr val="FFCC99"/>
                </a:solidFill>
              </a:rPr>
              <a:t>S</a:t>
            </a:r>
            <a:r>
              <a:rPr lang="en-US" altLang="en-US"/>
              <a:t>etup, </a:t>
            </a:r>
            <a:r>
              <a:rPr lang="en-US" altLang="en-US">
                <a:solidFill>
                  <a:srgbClr val="FFCC99"/>
                </a:solidFill>
              </a:rPr>
              <a:t>A</a:t>
            </a:r>
            <a:r>
              <a:rPr lang="en-US" altLang="en-US"/>
              <a:t>scii</a:t>
            </a:r>
          </a:p>
          <a:p>
            <a:pPr lvl="1"/>
            <a:r>
              <a:rPr lang="en-US" altLang="en-US"/>
              <a:t>Each section of the </a:t>
            </a:r>
            <a:r>
              <a:rPr lang="en-US" altLang="en-US">
                <a:solidFill>
                  <a:srgbClr val="FFCC99"/>
                </a:solidFill>
              </a:rPr>
              <a:t>.msa</a:t>
            </a:r>
            <a:r>
              <a:rPr lang="en-US" altLang="en-US"/>
              <a:t> file corresponds roughly to a tester menu</a:t>
            </a:r>
          </a:p>
          <a:p>
            <a:pPr lvl="1"/>
            <a:r>
              <a:rPr lang="en-US" altLang="en-US"/>
              <a:t>You can (fairly easily) write your own .msa file</a:t>
            </a:r>
          </a:p>
          <a:p>
            <a:pPr lvl="2"/>
            <a:r>
              <a:rPr lang="en-US" altLang="en-US"/>
              <a:t>Templates on /usr/local/contrib/elb/lv500/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Tester Setup with msa Files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can ftp to the lv500 and upload the </a:t>
            </a:r>
            <a:r>
              <a:rPr lang="en-US" altLang="en-US">
                <a:solidFill>
                  <a:srgbClr val="FFCC99"/>
                </a:solidFill>
              </a:rPr>
              <a:t>.msa</a:t>
            </a:r>
            <a:r>
              <a:rPr lang="en-US" altLang="en-US"/>
              <a:t> file which defines your test</a:t>
            </a:r>
          </a:p>
          <a:p>
            <a:pPr lvl="1"/>
            <a:r>
              <a:rPr lang="en-US" altLang="en-US"/>
              <a:t>You can </a:t>
            </a:r>
            <a:r>
              <a:rPr lang="en-US" altLang="en-US">
                <a:solidFill>
                  <a:srgbClr val="FF9933"/>
                </a:solidFill>
              </a:rPr>
              <a:t>ONLY</a:t>
            </a:r>
            <a:r>
              <a:rPr lang="en-US" altLang="en-US"/>
              <a:t> ftp from </a:t>
            </a:r>
            <a:r>
              <a:rPr lang="en-US" altLang="en-US">
                <a:solidFill>
                  <a:srgbClr val="FF9933"/>
                </a:solidFill>
              </a:rPr>
              <a:t>vlsi-nat.cs.utah.edu</a:t>
            </a:r>
            <a:r>
              <a:rPr lang="en-US" altLang="en-US"/>
              <a:t> so ssh to there first! </a:t>
            </a:r>
          </a:p>
          <a:p>
            <a:pPr lvl="1"/>
            <a:r>
              <a:rPr lang="en-US" altLang="en-US">
                <a:solidFill>
                  <a:srgbClr val="FF9933"/>
                </a:solidFill>
              </a:rPr>
              <a:t>lv512.cs.utah.edu, lv514.cs.utah.edu</a:t>
            </a:r>
          </a:p>
          <a:p>
            <a:pPr lvl="1"/>
            <a:r>
              <a:rPr lang="en-US" altLang="en-US"/>
              <a:t>No username/password required…</a:t>
            </a:r>
            <a:r>
              <a:rPr lang="en-US" altLang="en-US">
                <a:solidFill>
                  <a:srgbClr val="CC0000"/>
                </a:solidFill>
              </a:rPr>
              <a:t> </a:t>
            </a:r>
          </a:p>
          <a:p>
            <a:pPr lvl="1"/>
            <a:r>
              <a:rPr lang="en-US" altLang="en-US"/>
              <a:t>Put your .msa file into the Simulation directory on the LV500</a:t>
            </a:r>
          </a:p>
          <a:p>
            <a:pPr lvl="1"/>
            <a:r>
              <a:rPr lang="en-US" altLang="en-US"/>
              <a:t>Convert to tester setup using the </a:t>
            </a:r>
            <a:r>
              <a:rPr lang="en-US" altLang="en-US">
                <a:solidFill>
                  <a:srgbClr val="FFCC99"/>
                </a:solidFill>
              </a:rPr>
              <a:t>LV Toolkit</a:t>
            </a:r>
            <a:r>
              <a:rPr lang="en-US" altLang="en-US"/>
              <a:t> menu</a:t>
            </a:r>
          </a:p>
          <a:p>
            <a:endParaRPr lang="en-US" altLang="en-US">
              <a:solidFill>
                <a:srgbClr val="99FF33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LV512 LAN Screen</a:t>
            </a:r>
          </a:p>
        </p:txBody>
      </p:sp>
      <p:pic>
        <p:nvPicPr>
          <p:cNvPr id="168963" name="Picture 3" descr="U:\class\cs5964\lv500-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1038"/>
            <a:ext cx="8839200" cy="617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 Toolkit Menu (LV512)</a:t>
            </a:r>
          </a:p>
        </p:txBody>
      </p:sp>
      <p:pic>
        <p:nvPicPr>
          <p:cNvPr id="123908" name="Picture 4" descr="U:\class\cs5964\lv500-conve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19138"/>
            <a:ext cx="8610600" cy="613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LV512</a:t>
            </a:r>
          </a:p>
        </p:txBody>
      </p:sp>
      <p:pic>
        <p:nvPicPr>
          <p:cNvPr id="138243" name="Picture 3" descr="U:\class\cs5964\lv5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82296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LV Toolkit Issues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 that the conversion process goes to an </a:t>
            </a:r>
            <a:r>
              <a:rPr lang="en-US" altLang="en-US">
                <a:solidFill>
                  <a:srgbClr val="FFCC99"/>
                </a:solidFill>
              </a:rPr>
              <a:t>ms_04_4.msp</a:t>
            </a:r>
            <a:r>
              <a:rPr lang="en-US" altLang="en-US"/>
              <a:t> file (or something close to that)</a:t>
            </a:r>
          </a:p>
          <a:p>
            <a:pPr lvl="1"/>
            <a:r>
              <a:rPr lang="en-US" altLang="en-US"/>
              <a:t>You are not allowed to change this name!</a:t>
            </a:r>
          </a:p>
          <a:p>
            <a:pPr lvl="1"/>
            <a:r>
              <a:rPr lang="en-US" altLang="en-US"/>
              <a:t>If you want to save this setup under a different name you need to convert to the standard name, and then save the setup to a new name using the </a:t>
            </a:r>
            <a:r>
              <a:rPr lang="en-US" altLang="en-US">
                <a:solidFill>
                  <a:srgbClr val="FFCC99"/>
                </a:solidFill>
              </a:rPr>
              <a:t>Disk Services</a:t>
            </a:r>
            <a:r>
              <a:rPr lang="en-US" altLang="en-US"/>
              <a:t> menu. </a:t>
            </a:r>
          </a:p>
          <a:p>
            <a:r>
              <a:rPr lang="en-US" altLang="en-US"/>
              <a:t>Once the .msa is converted, you can look at the setup using all the previous menus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Tests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.msa conversion is a great first step</a:t>
            </a:r>
          </a:p>
          <a:p>
            <a:pPr lvl="1"/>
            <a:r>
              <a:rPr lang="en-US" altLang="en-US"/>
              <a:t>But, after that’s running you may want to change things or try new things</a:t>
            </a:r>
          </a:p>
          <a:p>
            <a:pPr lvl="2"/>
            <a:r>
              <a:rPr lang="en-US" altLang="en-US"/>
              <a:t>Like Schmoo, or changing parameters</a:t>
            </a:r>
          </a:p>
          <a:p>
            <a:pPr lvl="1"/>
            <a:r>
              <a:rPr lang="en-US" altLang="en-US"/>
              <a:t>You can change the data using the menus shown earlier</a:t>
            </a:r>
          </a:p>
          <a:p>
            <a:pPr lvl="1"/>
            <a:r>
              <a:rPr lang="en-US" altLang="en-US"/>
              <a:t>You can also save the changed tests into new .msa files</a:t>
            </a:r>
          </a:p>
          <a:p>
            <a:pPr lvl="1"/>
            <a:r>
              <a:rPr lang="en-US" altLang="en-US"/>
              <a:t>And you can retrieve those new .msa files using FTP if you like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8077200" cy="609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On every tester cycle the LV500: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Applies a set of signals to the DUT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The data to “</a:t>
            </a:r>
            <a:r>
              <a:rPr lang="en-US" altLang="en-US">
                <a:solidFill>
                  <a:srgbClr val="FF9933"/>
                </a:solidFill>
              </a:rPr>
              <a:t>Force</a:t>
            </a:r>
            <a:r>
              <a:rPr lang="en-US" altLang="en-US"/>
              <a:t>” is defined in the Pattern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rgbClr val="FF9933"/>
                </a:solidFill>
              </a:rPr>
              <a:t>Which</a:t>
            </a:r>
            <a:r>
              <a:rPr lang="en-US" altLang="en-US"/>
              <a:t> signals are “Forced” on this cycle is defined in the template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solidFill>
                  <a:srgbClr val="FF9933"/>
                </a:solidFill>
              </a:rPr>
              <a:t>When</a:t>
            </a:r>
            <a:r>
              <a:rPr lang="en-US" altLang="en-US"/>
              <a:t> the data are applied is defined relative to the “clock phase” template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The names of the signals and which tester channels they are on are defined in the DUT wiring menu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At the right time (defined in the template) the tester captures and compares the data from the DUT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Compares against the data in the Pattern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ebdings" panose="05030102010509060703" pitchFamily="18" charset="2"/>
              <a:buAutoNum type="arabicPeriod"/>
            </a:pPr>
            <a:r>
              <a:rPr lang="en-US" altLang="en-US"/>
              <a:t>Get your bonding diagram and map where your signals are on your chip</a:t>
            </a:r>
          </a:p>
          <a:p>
            <a:pPr marL="609600" indent="-609600">
              <a:buFont typeface="Webdings" panose="05030102010509060703" pitchFamily="18" charset="2"/>
              <a:buAutoNum type="arabicPeriod"/>
            </a:pPr>
            <a:r>
              <a:rPr lang="en-US" altLang="en-US"/>
              <a:t>Decide how those pins will map to tester channels (DUTmap.txt)</a:t>
            </a:r>
          </a:p>
          <a:p>
            <a:pPr marL="609600" indent="-609600">
              <a:buFont typeface="Webdings" panose="05030102010509060703" pitchFamily="18" charset="2"/>
              <a:buAutoNum type="arabicPeriod"/>
            </a:pPr>
            <a:r>
              <a:rPr lang="en-US" altLang="en-US"/>
              <a:t>Decide on timing templates for all signals</a:t>
            </a:r>
          </a:p>
          <a:p>
            <a:pPr marL="609600" indent="-609600">
              <a:buFont typeface="Webdings" panose="05030102010509060703" pitchFamily="18" charset="2"/>
              <a:buAutoNum type="arabicPeriod"/>
            </a:pPr>
            <a:r>
              <a:rPr lang="en-US" altLang="en-US"/>
              <a:t>Generate test vectors that include pin names, templates, and data vectors for every cycle </a:t>
            </a:r>
          </a:p>
          <a:p>
            <a:pPr marL="609600" indent="-609600">
              <a:buFont typeface="Webdings" panose="05030102010509060703" pitchFamily="18" charset="2"/>
              <a:buAutoNum type="arabicPeriod"/>
            </a:pPr>
            <a:r>
              <a:rPr lang="en-US" altLang="en-US"/>
              <a:t>Put it all in a </a:t>
            </a:r>
            <a:r>
              <a:rPr lang="en-US" altLang="en-US">
                <a:solidFill>
                  <a:srgbClr val="FFCC99"/>
                </a:solidFill>
              </a:rPr>
              <a:t>.msa</a:t>
            </a:r>
            <a:r>
              <a:rPr lang="en-US" altLang="en-US"/>
              <a:t> file</a:t>
            </a:r>
          </a:p>
          <a:p>
            <a:pPr marL="609600" indent="-609600">
              <a:buFont typeface="Webdings" panose="05030102010509060703" pitchFamily="18" charset="2"/>
              <a:buNone/>
            </a:pPr>
            <a:endParaRPr lang="en-US" altLang="en-US"/>
          </a:p>
          <a:p>
            <a:pPr marL="609600" indent="-609600">
              <a:buFont typeface="Webdings" panose="05030102010509060703" pitchFamily="18" charset="2"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2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ebdings" panose="05030102010509060703" pitchFamily="18" charset="2"/>
              <a:buAutoNum type="arabicPeriod" startAt="6"/>
            </a:pPr>
            <a:r>
              <a:rPr lang="en-US" altLang="en-US"/>
              <a:t>Upload the </a:t>
            </a:r>
            <a:r>
              <a:rPr lang="en-US" altLang="en-US">
                <a:solidFill>
                  <a:srgbClr val="FFCC99"/>
                </a:solidFill>
              </a:rPr>
              <a:t>.msa</a:t>
            </a:r>
            <a:r>
              <a:rPr lang="en-US" altLang="en-US"/>
              <a:t> file to the LV500</a:t>
            </a:r>
          </a:p>
          <a:p>
            <a:pPr marL="609600" indent="-609600">
              <a:buFont typeface="Webdings" panose="05030102010509060703" pitchFamily="18" charset="2"/>
              <a:buAutoNum type="arabicPeriod" startAt="6"/>
            </a:pPr>
            <a:r>
              <a:rPr lang="en-US" altLang="en-US"/>
              <a:t>Convert the </a:t>
            </a:r>
            <a:r>
              <a:rPr lang="en-US" altLang="en-US">
                <a:solidFill>
                  <a:srgbClr val="FFCC99"/>
                </a:solidFill>
              </a:rPr>
              <a:t>.msa</a:t>
            </a:r>
            <a:r>
              <a:rPr lang="en-US" altLang="en-US"/>
              <a:t> file to a tester setup file</a:t>
            </a:r>
          </a:p>
          <a:p>
            <a:pPr marL="609600" indent="-609600">
              <a:buFont typeface="Webdings" panose="05030102010509060703" pitchFamily="18" charset="2"/>
              <a:buAutoNum type="arabicPeriod" startAt="6"/>
            </a:pPr>
            <a:r>
              <a:rPr lang="en-US" altLang="en-US"/>
              <a:t>Check all menus to make sure things are how you want them</a:t>
            </a:r>
          </a:p>
          <a:p>
            <a:pPr marL="990600" lvl="1" indent="-533400">
              <a:buFont typeface="Webdings" panose="05030102010509060703" pitchFamily="18" charset="2"/>
              <a:buAutoNum type="arabicPeriod"/>
            </a:pPr>
            <a:r>
              <a:rPr lang="en-US" altLang="en-US"/>
              <a:t>Config</a:t>
            </a:r>
          </a:p>
          <a:p>
            <a:pPr marL="990600" lvl="1" indent="-533400">
              <a:buFont typeface="Webdings" panose="05030102010509060703" pitchFamily="18" charset="2"/>
              <a:buAutoNum type="arabicPeriod"/>
            </a:pPr>
            <a:r>
              <a:rPr lang="en-US" altLang="en-US"/>
              <a:t>DUT wiring</a:t>
            </a:r>
          </a:p>
          <a:p>
            <a:pPr marL="990600" lvl="1" indent="-533400">
              <a:buFont typeface="Webdings" panose="05030102010509060703" pitchFamily="18" charset="2"/>
              <a:buAutoNum type="arabicPeriod"/>
            </a:pPr>
            <a:r>
              <a:rPr lang="en-US" altLang="en-US"/>
              <a:t>Channel</a:t>
            </a:r>
          </a:p>
          <a:p>
            <a:pPr marL="990600" lvl="1" indent="-533400">
              <a:buFont typeface="Webdings" panose="05030102010509060703" pitchFamily="18" charset="2"/>
              <a:buAutoNum type="arabicPeriod"/>
            </a:pPr>
            <a:r>
              <a:rPr lang="en-US" altLang="en-US"/>
              <a:t>Template</a:t>
            </a:r>
          </a:p>
          <a:p>
            <a:pPr marL="990600" lvl="1" indent="-533400">
              <a:buFont typeface="Webdings" panose="05030102010509060703" pitchFamily="18" charset="2"/>
              <a:buAutoNum type="arabicPeriod"/>
            </a:pPr>
            <a:r>
              <a:rPr lang="en-US" altLang="en-US"/>
              <a:t>Pattern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 3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ebdings" panose="05030102010509060703" pitchFamily="18" charset="2"/>
              <a:buAutoNum type="arabicPeriod" startAt="9"/>
            </a:pPr>
            <a:r>
              <a:rPr lang="en-US" altLang="en-US"/>
              <a:t>Fix or modify test parameters</a:t>
            </a:r>
          </a:p>
          <a:p>
            <a:pPr marL="609600" indent="-609600">
              <a:buFont typeface="Webdings" panose="05030102010509060703" pitchFamily="18" charset="2"/>
              <a:buAutoNum type="arabicPeriod" startAt="9"/>
            </a:pPr>
            <a:r>
              <a:rPr lang="en-US" altLang="en-US"/>
              <a:t>Run your test</a:t>
            </a:r>
          </a:p>
          <a:p>
            <a:pPr marL="609600" indent="-609600">
              <a:buFont typeface="Webdings" panose="05030102010509060703" pitchFamily="18" charset="2"/>
              <a:buAutoNum type="arabicPeriod" startAt="9"/>
            </a:pPr>
            <a:r>
              <a:rPr lang="en-US" altLang="en-US"/>
              <a:t>Look at the results</a:t>
            </a:r>
          </a:p>
          <a:p>
            <a:pPr marL="990600" lvl="1" indent="-533400">
              <a:buFont typeface="Webdings" panose="05030102010509060703" pitchFamily="18" charset="2"/>
              <a:buAutoNum type="arabicPeriod"/>
            </a:pPr>
            <a:r>
              <a:rPr lang="en-US" altLang="en-US"/>
              <a:t>Celebrate!</a:t>
            </a:r>
          </a:p>
          <a:p>
            <a:pPr marL="990600" lvl="1" indent="-533400">
              <a:buFont typeface="Webdings" panose="05030102010509060703" pitchFamily="18" charset="2"/>
              <a:buAutoNum type="arabicPeriod"/>
            </a:pPr>
            <a:r>
              <a:rPr lang="en-US" altLang="en-US"/>
              <a:t>Or diagnose and debug…</a:t>
            </a:r>
          </a:p>
          <a:p>
            <a:pPr marL="990600" lvl="1" indent="-533400">
              <a:buFont typeface="Webdings" panose="05030102010509060703" pitchFamily="18" charset="2"/>
              <a:buAutoNum type="arabicPeriod"/>
            </a:pPr>
            <a:r>
              <a:rPr lang="en-US" altLang="en-US"/>
              <a:t>Or decide to schmoo to get more info…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Tutorial DUT Card</a:t>
            </a:r>
          </a:p>
        </p:txBody>
      </p:sp>
      <p:pic>
        <p:nvPicPr>
          <p:cNvPr id="153603" name="Picture 3" descr="U:\class\cs5964\lv500-tutori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08025"/>
            <a:ext cx="7086600" cy="614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Tutorial 1: 74LS547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 to 8 decoder</a:t>
            </a:r>
          </a:p>
        </p:txBody>
      </p:sp>
      <p:pic>
        <p:nvPicPr>
          <p:cNvPr id="154628" name="Picture 4" descr="U:\class\cs5964\5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04975"/>
            <a:ext cx="838200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74LS547</a:t>
            </a:r>
          </a:p>
        </p:txBody>
      </p:sp>
      <p:pic>
        <p:nvPicPr>
          <p:cNvPr id="155651" name="Picture 3" descr="U:\class\cs5964\547-dut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4958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52" name="Picture 4" descr="U:\class\cs5964\547-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85800"/>
            <a:ext cx="4572000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653" name="Picture 5" descr="U:\class\cs5964\547-truth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4572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547 DUT Wiring</a:t>
            </a:r>
          </a:p>
        </p:txBody>
      </p:sp>
      <p:pic>
        <p:nvPicPr>
          <p:cNvPr id="156675" name="Picture 3" descr="U:\class\cs5964\lv500-dutwir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93738"/>
            <a:ext cx="8458200" cy="61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Big Picture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1447800" y="1066800"/>
            <a:ext cx="2438400" cy="19272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1010010100100</a:t>
            </a:r>
            <a:br>
              <a:rPr lang="en-US" altLang="en-US"/>
            </a:br>
            <a:r>
              <a:rPr lang="en-US" altLang="en-US"/>
              <a:t>1001000010100</a:t>
            </a:r>
            <a:br>
              <a:rPr lang="en-US" altLang="en-US"/>
            </a:br>
            <a:r>
              <a:rPr lang="en-US" altLang="en-US"/>
              <a:t>1110101001110</a:t>
            </a:r>
            <a:br>
              <a:rPr lang="en-US" altLang="en-US"/>
            </a:br>
            <a:r>
              <a:rPr lang="en-US" altLang="en-US"/>
              <a:t>1010100010011</a:t>
            </a:r>
            <a:br>
              <a:rPr lang="en-US" altLang="en-US"/>
            </a:br>
            <a:r>
              <a:rPr lang="en-US" altLang="en-US"/>
              <a:t>0100100010001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876800" y="1066800"/>
            <a:ext cx="13716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DUT </a:t>
            </a:r>
            <a:br>
              <a:rPr lang="en-US" altLang="en-US"/>
            </a:br>
            <a:r>
              <a:rPr lang="en-US" altLang="en-US"/>
              <a:t>(Device</a:t>
            </a:r>
            <a:br>
              <a:rPr lang="en-US" altLang="en-US"/>
            </a:br>
            <a:r>
              <a:rPr lang="en-US" altLang="en-US"/>
              <a:t>Under</a:t>
            </a:r>
            <a:br>
              <a:rPr lang="en-US" altLang="en-US"/>
            </a:br>
            <a:r>
              <a:rPr lang="en-US" altLang="en-US"/>
              <a:t>Test)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4876800" y="3505200"/>
            <a:ext cx="1371600" cy="6858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Compare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114800" y="4800600"/>
            <a:ext cx="2438400" cy="19272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11010100101010</a:t>
            </a:r>
            <a:br>
              <a:rPr lang="en-US" altLang="en-US"/>
            </a:br>
            <a:r>
              <a:rPr lang="en-US" altLang="en-US"/>
              <a:t>11110101010101</a:t>
            </a:r>
            <a:br>
              <a:rPr lang="en-US" altLang="en-US"/>
            </a:br>
            <a:r>
              <a:rPr lang="en-US" altLang="en-US"/>
              <a:t>00101001010100</a:t>
            </a:r>
            <a:br>
              <a:rPr lang="en-US" altLang="en-US"/>
            </a:br>
            <a:r>
              <a:rPr lang="en-US" altLang="en-US"/>
              <a:t>10010100010101</a:t>
            </a:r>
            <a:br>
              <a:rPr lang="en-US" altLang="en-US"/>
            </a:br>
            <a:r>
              <a:rPr lang="en-US" altLang="en-US"/>
              <a:t>01010010010101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295400" y="3048000"/>
            <a:ext cx="250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FF00"/>
                </a:solidFill>
              </a:rPr>
              <a:t>Input Vector Table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2590800" y="5105400"/>
            <a:ext cx="13922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FF00"/>
                </a:solidFill>
              </a:rPr>
              <a:t>Expected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Output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Vector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Table</a:t>
            </a:r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6705600" y="1752600"/>
            <a:ext cx="1131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FF00"/>
                </a:solidFill>
              </a:rPr>
              <a:t>Actual </a:t>
            </a:r>
          </a:p>
          <a:p>
            <a:r>
              <a:rPr lang="en-US" altLang="en-US">
                <a:solidFill>
                  <a:srgbClr val="FFFF00"/>
                </a:solidFill>
              </a:rPr>
              <a:t>Output</a:t>
            </a:r>
          </a:p>
          <a:p>
            <a:r>
              <a:rPr lang="en-US" altLang="en-US">
                <a:solidFill>
                  <a:srgbClr val="FFFF00"/>
                </a:solidFill>
              </a:rPr>
              <a:t>Vectors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7162800" y="3352800"/>
            <a:ext cx="1360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FF00"/>
                </a:solidFill>
              </a:rPr>
              <a:t>Pass/Fail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Display</a:t>
            </a:r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>
            <a:off x="3886200" y="1905000"/>
            <a:ext cx="9906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5486400" y="2971800"/>
            <a:ext cx="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V="1">
            <a:off x="5486400" y="4191000"/>
            <a:ext cx="0" cy="609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>
            <a:off x="6248400" y="3810000"/>
            <a:ext cx="914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9" name="Freeform 17"/>
          <p:cNvSpPr>
            <a:spLocks/>
          </p:cNvSpPr>
          <p:nvPr/>
        </p:nvSpPr>
        <p:spPr bwMode="auto">
          <a:xfrm>
            <a:off x="5638800" y="2895600"/>
            <a:ext cx="1752600" cy="444500"/>
          </a:xfrm>
          <a:custGeom>
            <a:avLst/>
            <a:gdLst>
              <a:gd name="T0" fmla="*/ 672 w 736"/>
              <a:gd name="T1" fmla="*/ 0 h 616"/>
              <a:gd name="T2" fmla="*/ 624 w 736"/>
              <a:gd name="T3" fmla="*/ 528 h 616"/>
              <a:gd name="T4" fmla="*/ 0 w 736"/>
              <a:gd name="T5" fmla="*/ 528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36" h="616">
                <a:moveTo>
                  <a:pt x="672" y="0"/>
                </a:moveTo>
                <a:cubicBezTo>
                  <a:pt x="704" y="220"/>
                  <a:pt x="736" y="440"/>
                  <a:pt x="624" y="528"/>
                </a:cubicBezTo>
                <a:cubicBezTo>
                  <a:pt x="512" y="616"/>
                  <a:pt x="256" y="572"/>
                  <a:pt x="0" y="528"/>
                </a:cubicBezTo>
              </a:path>
            </a:pathLst>
          </a:custGeom>
          <a:noFill/>
          <a:ln w="9525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6918325" y="4841875"/>
            <a:ext cx="13160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FF00"/>
                </a:solidFill>
              </a:rPr>
              <a:t>Expected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Output </a:t>
            </a:r>
          </a:p>
          <a:p>
            <a:r>
              <a:rPr lang="en-US" altLang="en-US">
                <a:solidFill>
                  <a:srgbClr val="FFFF00"/>
                </a:solidFill>
              </a:rPr>
              <a:t>Vectors</a:t>
            </a:r>
          </a:p>
        </p:txBody>
      </p:sp>
      <p:sp>
        <p:nvSpPr>
          <p:cNvPr id="74771" name="Freeform 19"/>
          <p:cNvSpPr>
            <a:spLocks/>
          </p:cNvSpPr>
          <p:nvPr/>
        </p:nvSpPr>
        <p:spPr bwMode="auto">
          <a:xfrm>
            <a:off x="5638800" y="4279900"/>
            <a:ext cx="1752600" cy="596900"/>
          </a:xfrm>
          <a:custGeom>
            <a:avLst/>
            <a:gdLst>
              <a:gd name="T0" fmla="*/ 1104 w 1104"/>
              <a:gd name="T1" fmla="*/ 376 h 376"/>
              <a:gd name="T2" fmla="*/ 720 w 1104"/>
              <a:gd name="T3" fmla="*/ 40 h 376"/>
              <a:gd name="T4" fmla="*/ 0 w 1104"/>
              <a:gd name="T5" fmla="*/ 13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376">
                <a:moveTo>
                  <a:pt x="1104" y="376"/>
                </a:moveTo>
                <a:cubicBezTo>
                  <a:pt x="1004" y="228"/>
                  <a:pt x="904" y="80"/>
                  <a:pt x="720" y="40"/>
                </a:cubicBezTo>
                <a:cubicBezTo>
                  <a:pt x="536" y="0"/>
                  <a:pt x="268" y="68"/>
                  <a:pt x="0" y="136"/>
                </a:cubicBezTo>
              </a:path>
            </a:pathLst>
          </a:custGeom>
          <a:noFill/>
          <a:ln w="9525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547 Template </a:t>
            </a:r>
          </a:p>
        </p:txBody>
      </p:sp>
      <p:pic>
        <p:nvPicPr>
          <p:cNvPr id="157700" name="Picture 4" descr="U:\class\cs5964\lv500-547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93738"/>
            <a:ext cx="8458200" cy="616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547 Pattern</a:t>
            </a:r>
          </a:p>
        </p:txBody>
      </p:sp>
      <p:pic>
        <p:nvPicPr>
          <p:cNvPr id="158724" name="Picture 4" descr="U:\class\cs5964\lv500-547patter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71513"/>
            <a:ext cx="8458200" cy="61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547 Schmoo</a:t>
            </a:r>
          </a:p>
        </p:txBody>
      </p:sp>
      <p:pic>
        <p:nvPicPr>
          <p:cNvPr id="159747" name="Picture 3" descr="U:\class\cs5964\lv500-547schmoo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04850"/>
            <a:ext cx="8458200" cy="61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Tutorial 2: 74LS299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Shift Register, shift L or R, parallel load and output </a:t>
            </a:r>
          </a:p>
          <a:p>
            <a:pPr lvl="1"/>
            <a:r>
              <a:rPr lang="en-US" altLang="en-US"/>
              <a:t>Bidirectional data bus</a:t>
            </a:r>
          </a:p>
        </p:txBody>
      </p:sp>
      <p:pic>
        <p:nvPicPr>
          <p:cNvPr id="160772" name="Picture 4" descr="U:\class\cs5964\2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9438"/>
            <a:ext cx="9144000" cy="373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74LS299 Timing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80772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Control should be set up ahead of the clock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should be sampled after the rising edge of the clock</a:t>
            </a:r>
          </a:p>
          <a:p>
            <a:pPr>
              <a:lnSpc>
                <a:spcPct val="90000"/>
              </a:lnSpc>
            </a:pPr>
            <a:r>
              <a:rPr lang="en-US" altLang="en-US"/>
              <a:t>Data should be driven after the control is set up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Avoid drive fights on bidirectional path</a:t>
            </a:r>
          </a:p>
        </p:txBody>
      </p:sp>
      <p:pic>
        <p:nvPicPr>
          <p:cNvPr id="165909" name="Picture 21" descr="U:\class\cs5964\299-func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75113"/>
            <a:ext cx="5943600" cy="27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74LS299 Timing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3429000" cy="4267200"/>
          </a:xfrm>
        </p:spPr>
        <p:txBody>
          <a:bodyPr/>
          <a:lstStyle/>
          <a:p>
            <a:r>
              <a:rPr lang="en-US" altLang="en-US"/>
              <a:t>Control signals</a:t>
            </a:r>
          </a:p>
          <a:p>
            <a:endParaRPr lang="en-US" altLang="en-US"/>
          </a:p>
          <a:p>
            <a:r>
              <a:rPr lang="en-US" altLang="en-US"/>
              <a:t>Clock</a:t>
            </a:r>
          </a:p>
          <a:p>
            <a:endParaRPr lang="en-US" altLang="en-US"/>
          </a:p>
          <a:p>
            <a:r>
              <a:rPr lang="en-US" altLang="en-US"/>
              <a:t>Shift data</a:t>
            </a:r>
          </a:p>
        </p:txBody>
      </p:sp>
      <p:sp>
        <p:nvSpPr>
          <p:cNvPr id="166916" name="Line 4"/>
          <p:cNvSpPr>
            <a:spLocks noChangeShapeType="1"/>
          </p:cNvSpPr>
          <p:nvPr/>
        </p:nvSpPr>
        <p:spPr bwMode="auto">
          <a:xfrm>
            <a:off x="4495800" y="2895600"/>
            <a:ext cx="762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 flipV="1">
            <a:off x="4572000" y="2590800"/>
            <a:ext cx="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4572000" y="2590800"/>
            <a:ext cx="2438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 flipV="1">
            <a:off x="7010400" y="2590800"/>
            <a:ext cx="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7010400" y="2895600"/>
            <a:ext cx="1905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4495800" y="3962400"/>
            <a:ext cx="1066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 flipV="1">
            <a:off x="5562600" y="3657600"/>
            <a:ext cx="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>
            <a:off x="5562600" y="3657600"/>
            <a:ext cx="2438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4" name="Line 12"/>
          <p:cNvSpPr>
            <a:spLocks noChangeShapeType="1"/>
          </p:cNvSpPr>
          <p:nvPr/>
        </p:nvSpPr>
        <p:spPr bwMode="auto">
          <a:xfrm flipV="1">
            <a:off x="8001000" y="3657600"/>
            <a:ext cx="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5" name="Line 13"/>
          <p:cNvSpPr>
            <a:spLocks noChangeShapeType="1"/>
          </p:cNvSpPr>
          <p:nvPr/>
        </p:nvSpPr>
        <p:spPr bwMode="auto">
          <a:xfrm>
            <a:off x="8001000" y="3962400"/>
            <a:ext cx="914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6" name="Line 14"/>
          <p:cNvSpPr>
            <a:spLocks noChangeShapeType="1"/>
          </p:cNvSpPr>
          <p:nvPr/>
        </p:nvSpPr>
        <p:spPr bwMode="auto">
          <a:xfrm>
            <a:off x="4572000" y="5181600"/>
            <a:ext cx="533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7" name="Line 15"/>
          <p:cNvSpPr>
            <a:spLocks noChangeShapeType="1"/>
          </p:cNvSpPr>
          <p:nvPr/>
        </p:nvSpPr>
        <p:spPr bwMode="auto">
          <a:xfrm flipV="1">
            <a:off x="5105400" y="4876800"/>
            <a:ext cx="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 flipV="1">
            <a:off x="5105400" y="4876800"/>
            <a:ext cx="19812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 flipV="1">
            <a:off x="7086600" y="4876800"/>
            <a:ext cx="0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>
            <a:off x="7086600" y="5181600"/>
            <a:ext cx="1905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31" name="Line 19"/>
          <p:cNvSpPr>
            <a:spLocks noChangeShapeType="1"/>
          </p:cNvSpPr>
          <p:nvPr/>
        </p:nvSpPr>
        <p:spPr bwMode="auto">
          <a:xfrm>
            <a:off x="4495800" y="1905000"/>
            <a:ext cx="0" cy="381000"/>
          </a:xfrm>
          <a:prstGeom prst="line">
            <a:avLst/>
          </a:prstGeom>
          <a:noFill/>
          <a:ln w="28575">
            <a:solidFill>
              <a:srgbClr val="99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32" name="Line 20"/>
          <p:cNvSpPr>
            <a:spLocks noChangeShapeType="1"/>
          </p:cNvSpPr>
          <p:nvPr/>
        </p:nvSpPr>
        <p:spPr bwMode="auto">
          <a:xfrm>
            <a:off x="8915400" y="1905000"/>
            <a:ext cx="0" cy="381000"/>
          </a:xfrm>
          <a:prstGeom prst="line">
            <a:avLst/>
          </a:prstGeom>
          <a:noFill/>
          <a:ln w="28575">
            <a:solidFill>
              <a:srgbClr val="99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33" name="Line 21"/>
          <p:cNvSpPr>
            <a:spLocks noChangeShapeType="1"/>
          </p:cNvSpPr>
          <p:nvPr/>
        </p:nvSpPr>
        <p:spPr bwMode="auto">
          <a:xfrm>
            <a:off x="4495800" y="2057400"/>
            <a:ext cx="4419600" cy="0"/>
          </a:xfrm>
          <a:prstGeom prst="line">
            <a:avLst/>
          </a:prstGeom>
          <a:noFill/>
          <a:ln w="28575">
            <a:solidFill>
              <a:srgbClr val="99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6934" name="Text Box 22"/>
          <p:cNvSpPr txBox="1">
            <a:spLocks noChangeArrowheads="1"/>
          </p:cNvSpPr>
          <p:nvPr/>
        </p:nvSpPr>
        <p:spPr bwMode="auto">
          <a:xfrm>
            <a:off x="6019800" y="1524000"/>
            <a:ext cx="194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FF33"/>
                </a:solidFill>
              </a:rPr>
              <a:t>Cycle = 200ns</a:t>
            </a:r>
          </a:p>
        </p:txBody>
      </p:sp>
      <p:sp>
        <p:nvSpPr>
          <p:cNvPr id="166935" name="Text Box 23"/>
          <p:cNvSpPr txBox="1">
            <a:spLocks noChangeArrowheads="1"/>
          </p:cNvSpPr>
          <p:nvPr/>
        </p:nvSpPr>
        <p:spPr bwMode="auto">
          <a:xfrm>
            <a:off x="4343400" y="2895600"/>
            <a:ext cx="362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FF33"/>
                </a:solidFill>
              </a:rPr>
              <a:t>Delay = 0ns, Width = 100ns</a:t>
            </a:r>
          </a:p>
        </p:txBody>
      </p:sp>
      <p:sp>
        <p:nvSpPr>
          <p:cNvPr id="166936" name="Text Box 24"/>
          <p:cNvSpPr txBox="1">
            <a:spLocks noChangeArrowheads="1"/>
          </p:cNvSpPr>
          <p:nvPr/>
        </p:nvSpPr>
        <p:spPr bwMode="auto">
          <a:xfrm>
            <a:off x="4343400" y="4038600"/>
            <a:ext cx="3776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FF33"/>
                </a:solidFill>
              </a:rPr>
              <a:t>Delay = 40ns, Width = 100ns</a:t>
            </a:r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4343400" y="5410200"/>
            <a:ext cx="362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99FF33"/>
                </a:solidFill>
              </a:rPr>
              <a:t>Delay = 20ns, Width = 80ns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153400" cy="762000"/>
          </a:xfrm>
        </p:spPr>
        <p:txBody>
          <a:bodyPr/>
          <a:lstStyle/>
          <a:p>
            <a:r>
              <a:rPr lang="en-US" altLang="en-US"/>
              <a:t>74LS299 Shift/Clear Template</a:t>
            </a:r>
          </a:p>
        </p:txBody>
      </p:sp>
      <p:pic>
        <p:nvPicPr>
          <p:cNvPr id="161795" name="Picture 3" descr="U:\class\cs5964\lv500-templa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01675"/>
            <a:ext cx="8382000" cy="61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74LS299 Load Template</a:t>
            </a:r>
          </a:p>
        </p:txBody>
      </p:sp>
      <p:pic>
        <p:nvPicPr>
          <p:cNvPr id="167940" name="Picture 4" descr="U:\class\cs5964\299-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01675"/>
            <a:ext cx="8763000" cy="615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74LS299 Pattern</a:t>
            </a:r>
          </a:p>
        </p:txBody>
      </p:sp>
      <p:pic>
        <p:nvPicPr>
          <p:cNvPr id="163845" name="Picture 5" descr="U:\class\cs5964\lv500-pas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82625"/>
            <a:ext cx="8610600" cy="617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More Detailed Picture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80772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Conceptually this is simple, in practice there are lots of details…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Define the input and expected-output vectors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Can do this using your Verilog simulations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Define which signals are inputs and outputs on your chip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Define how those signals are mapped to tester channels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Wire up the DUT card so that those channels map to your chip pins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Define the timing and electrical characteristics of your 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534400" cy="762000"/>
          </a:xfrm>
        </p:spPr>
        <p:txBody>
          <a:bodyPr/>
          <a:lstStyle/>
          <a:p>
            <a:r>
              <a:rPr lang="en-US" altLang="en-US"/>
              <a:t>Three Essential Parts of a Test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838200"/>
            <a:ext cx="8077200" cy="5943600"/>
          </a:xfrm>
        </p:spPr>
        <p:txBody>
          <a:bodyPr/>
          <a:lstStyle/>
          <a:p>
            <a:pPr marL="609600" indent="-609600">
              <a:buFont typeface="Webdings" panose="05030102010509060703" pitchFamily="18" charset="2"/>
              <a:buAutoNum type="arabicPeriod"/>
            </a:pPr>
            <a:r>
              <a:rPr lang="en-US" altLang="en-US" sz="2800"/>
              <a:t>A properly wired DUT (Device Under Test) card </a:t>
            </a:r>
          </a:p>
          <a:p>
            <a:pPr marL="990600" lvl="1" indent="-533400"/>
            <a:r>
              <a:rPr lang="en-US" altLang="en-US" sz="2400"/>
              <a:t>This electrically connects each of your chip pins to the correct tester channels</a:t>
            </a:r>
          </a:p>
          <a:p>
            <a:pPr marL="609600" indent="-609600">
              <a:buFont typeface="Webdings" panose="05030102010509060703" pitchFamily="18" charset="2"/>
              <a:buAutoNum type="arabicPeriod"/>
            </a:pPr>
            <a:r>
              <a:rPr lang="en-US" altLang="en-US" sz="2800"/>
              <a:t>A properly configured LV-500 </a:t>
            </a:r>
          </a:p>
          <a:p>
            <a:pPr marL="990600" lvl="1" indent="-533400"/>
            <a:r>
              <a:rPr lang="en-US" altLang="en-US" sz="2400"/>
              <a:t>Configure the timing of when inputs are applied, when outputs are checked, what the voltages and currents are, etc. </a:t>
            </a:r>
          </a:p>
          <a:p>
            <a:pPr marL="609600" indent="-609600">
              <a:buFont typeface="Webdings" panose="05030102010509060703" pitchFamily="18" charset="2"/>
              <a:buAutoNum type="arabicPeriod"/>
            </a:pPr>
            <a:r>
              <a:rPr lang="en-US" altLang="en-US" sz="2800"/>
              <a:t>A complete set of test vectors</a:t>
            </a:r>
          </a:p>
          <a:p>
            <a:pPr marL="990600" lvl="1" indent="-533400"/>
            <a:r>
              <a:rPr lang="en-US" altLang="en-US" sz="2400"/>
              <a:t>Vectors are applied and checked on each cycle</a:t>
            </a:r>
          </a:p>
          <a:p>
            <a:pPr marL="990600" lvl="1" indent="-533400"/>
            <a:r>
              <a:rPr lang="en-US" altLang="en-US" sz="2400"/>
              <a:t>“Force data” are inputs to your chip </a:t>
            </a:r>
          </a:p>
          <a:p>
            <a:pPr marL="990600" lvl="1" indent="-533400"/>
            <a:r>
              <a:rPr lang="en-US" altLang="en-US" sz="2400"/>
              <a:t>“Compare data” are expected outputs from your chip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15289</TotalTime>
  <Words>2351</Words>
  <Application>Microsoft Office PowerPoint</Application>
  <PresentationFormat>On-screen Show (4:3)</PresentationFormat>
  <Paragraphs>392</Paragraphs>
  <Slides>78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Default Design</vt:lpstr>
      <vt:lpstr>Testing with the LV-500</vt:lpstr>
      <vt:lpstr>What’s an ASIC Tester?</vt:lpstr>
      <vt:lpstr>Flavors of LV500s</vt:lpstr>
      <vt:lpstr>Flavors of LV500s</vt:lpstr>
      <vt:lpstr>LV514</vt:lpstr>
      <vt:lpstr>LV512</vt:lpstr>
      <vt:lpstr>The Big Picture</vt:lpstr>
      <vt:lpstr>The More Detailed Picture</vt:lpstr>
      <vt:lpstr>Three Essential Parts of a Test</vt:lpstr>
      <vt:lpstr>Tester Channels</vt:lpstr>
      <vt:lpstr>DUT Card</vt:lpstr>
      <vt:lpstr>LV514 Usable Channels</vt:lpstr>
      <vt:lpstr>LV512 Usable Channels</vt:lpstr>
      <vt:lpstr>DUT Card Sectors &amp; Channels</vt:lpstr>
      <vt:lpstr>DUT Cards</vt:lpstr>
      <vt:lpstr>Wiring the DUT Card </vt:lpstr>
      <vt:lpstr>Quick-Connect DUT Card</vt:lpstr>
      <vt:lpstr>Quick-Connect DUT Card</vt:lpstr>
      <vt:lpstr>Knowing What to Wire</vt:lpstr>
      <vt:lpstr>Bonding/Chip Diagram</vt:lpstr>
      <vt:lpstr>Map Your Pins to Channels</vt:lpstr>
      <vt:lpstr>Class DUT Card</vt:lpstr>
      <vt:lpstr>DUTmap.txt</vt:lpstr>
      <vt:lpstr>Finished DUT Card</vt:lpstr>
      <vt:lpstr>LV512 Boot Menu</vt:lpstr>
      <vt:lpstr>LV500 Main Menu</vt:lpstr>
      <vt:lpstr>LV500 Keyboard Layout</vt:lpstr>
      <vt:lpstr>Important Menu Choices</vt:lpstr>
      <vt:lpstr>Important Menu Choices</vt:lpstr>
      <vt:lpstr>Basic Procedure…</vt:lpstr>
      <vt:lpstr>Config Menu</vt:lpstr>
      <vt:lpstr>Config Menu (diagram)</vt:lpstr>
      <vt:lpstr>Config Menu (LV512)</vt:lpstr>
      <vt:lpstr>DUT Wiring Menu</vt:lpstr>
      <vt:lpstr>DUT Wiring Menu </vt:lpstr>
      <vt:lpstr>Channel Menu</vt:lpstr>
      <vt:lpstr>Channel Menu (LV500)</vt:lpstr>
      <vt:lpstr>Channel Menu (LV500)</vt:lpstr>
      <vt:lpstr>Templates</vt:lpstr>
      <vt:lpstr>Clock Phases</vt:lpstr>
      <vt:lpstr>DUT Card Quadrants</vt:lpstr>
      <vt:lpstr>Force Formats</vt:lpstr>
      <vt:lpstr>Force Formats Example</vt:lpstr>
      <vt:lpstr>Compare Formats</vt:lpstr>
      <vt:lpstr>Template Menu</vt:lpstr>
      <vt:lpstr>Pattern Menu</vt:lpstr>
      <vt:lpstr>Pattern Menu</vt:lpstr>
      <vt:lpstr>Pattern Display</vt:lpstr>
      <vt:lpstr>Successful Test</vt:lpstr>
      <vt:lpstr>Failed Test</vt:lpstr>
      <vt:lpstr>Schmoo Menu</vt:lpstr>
      <vt:lpstr>Schmoo Menu</vt:lpstr>
      <vt:lpstr>Schmoo Result</vt:lpstr>
      <vt:lpstr>Logistics</vt:lpstr>
      <vt:lpstr>Logistics continued</vt:lpstr>
      <vt:lpstr>Tester Setup Simplified </vt:lpstr>
      <vt:lpstr>Tester Setup with msa Files</vt:lpstr>
      <vt:lpstr>LV512 LAN Screen</vt:lpstr>
      <vt:lpstr>LV Toolkit Menu (LV512)</vt:lpstr>
      <vt:lpstr>LV Toolkit Issues</vt:lpstr>
      <vt:lpstr>Running Tests</vt:lpstr>
      <vt:lpstr>Overview</vt:lpstr>
      <vt:lpstr>Procedure</vt:lpstr>
      <vt:lpstr>Procedure 2</vt:lpstr>
      <vt:lpstr>Procedure 3</vt:lpstr>
      <vt:lpstr>Tutorial DUT Card</vt:lpstr>
      <vt:lpstr>Tutorial 1: 74LS547</vt:lpstr>
      <vt:lpstr>74LS547</vt:lpstr>
      <vt:lpstr>547 DUT Wiring</vt:lpstr>
      <vt:lpstr>547 Template </vt:lpstr>
      <vt:lpstr>547 Pattern</vt:lpstr>
      <vt:lpstr>547 Schmoo</vt:lpstr>
      <vt:lpstr>Tutorial 2: 74LS299</vt:lpstr>
      <vt:lpstr>74LS299 Timing</vt:lpstr>
      <vt:lpstr>74LS299 Timing</vt:lpstr>
      <vt:lpstr>74LS299 Shift/Clear Template</vt:lpstr>
      <vt:lpstr>74LS299 Load Template</vt:lpstr>
      <vt:lpstr>74LS299 Pattern</vt:lpstr>
    </vt:vector>
  </TitlesOfParts>
  <Company>University of Utah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 5964/6964 VLSI Testing</dc:title>
  <dc:subject>Tester</dc:subject>
  <dc:creator>Erik Brunvand</dc:creator>
  <cp:lastModifiedBy>Erik Brunvand</cp:lastModifiedBy>
  <cp:revision>67</cp:revision>
  <cp:lastPrinted>2001-03-09T18:36:27Z</cp:lastPrinted>
  <dcterms:created xsi:type="dcterms:W3CDTF">2001-03-09T04:55:56Z</dcterms:created>
  <dcterms:modified xsi:type="dcterms:W3CDTF">2016-04-30T21:06:06Z</dcterms:modified>
</cp:coreProperties>
</file>