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7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9" d="100"/>
          <a:sy n="119" d="100"/>
        </p:scale>
        <p:origin x="279" y="51"/>
      </p:cViewPr>
      <p:guideLst>
        <p:guide orient="horz" pos="2160"/>
        <p:guide pos="47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B94B-B158-43C6-8639-DD6596FD5F52}" type="datetimeFigureOut">
              <a:rPr lang="en-GB" smtClean="0"/>
              <a:t>16/08/2021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AE12-61EB-41ED-AF78-D886FE659E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144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B94B-B158-43C6-8639-DD6596FD5F52}" type="datetimeFigureOut">
              <a:rPr lang="en-GB" smtClean="0"/>
              <a:t>16/08/2021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AE12-61EB-41ED-AF78-D886FE659E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09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B94B-B158-43C6-8639-DD6596FD5F52}" type="datetimeFigureOut">
              <a:rPr lang="en-GB" smtClean="0"/>
              <a:t>16/08/2021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AE12-61EB-41ED-AF78-D886FE659E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113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B94B-B158-43C6-8639-DD6596FD5F52}" type="datetimeFigureOut">
              <a:rPr lang="en-GB" smtClean="0"/>
              <a:t>16/08/2021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AE12-61EB-41ED-AF78-D886FE659E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5436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B94B-B158-43C6-8639-DD6596FD5F52}" type="datetimeFigureOut">
              <a:rPr lang="en-GB" smtClean="0"/>
              <a:t>16/08/2021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AE12-61EB-41ED-AF78-D886FE659E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0207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B94B-B158-43C6-8639-DD6596FD5F52}" type="datetimeFigureOut">
              <a:rPr lang="en-GB" smtClean="0"/>
              <a:t>16/08/2021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AE12-61EB-41ED-AF78-D886FE659E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378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B94B-B158-43C6-8639-DD6596FD5F52}" type="datetimeFigureOut">
              <a:rPr lang="en-GB" smtClean="0"/>
              <a:t>16/08/2021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AE12-61EB-41ED-AF78-D886FE659E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009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B94B-B158-43C6-8639-DD6596FD5F52}" type="datetimeFigureOut">
              <a:rPr lang="en-GB" smtClean="0"/>
              <a:t>16/08/2021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AE12-61EB-41ED-AF78-D886FE659E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448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B94B-B158-43C6-8639-DD6596FD5F52}" type="datetimeFigureOut">
              <a:rPr lang="en-GB" smtClean="0"/>
              <a:t>16/08/2021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AE12-61EB-41ED-AF78-D886FE659E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017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B94B-B158-43C6-8639-DD6596FD5F52}" type="datetimeFigureOut">
              <a:rPr lang="en-GB" smtClean="0"/>
              <a:t>16/08/2021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AE12-61EB-41ED-AF78-D886FE659E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0819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B94B-B158-43C6-8639-DD6596FD5F52}" type="datetimeFigureOut">
              <a:rPr lang="en-GB" smtClean="0"/>
              <a:t>16/08/2021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AE12-61EB-41ED-AF78-D886FE659E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202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5B94B-B158-43C6-8639-DD6596FD5F52}" type="datetimeFigureOut">
              <a:rPr lang="en-GB" smtClean="0"/>
              <a:t>16/08/2021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FAE12-61EB-41ED-AF78-D886FE659E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977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97910" y="640577"/>
            <a:ext cx="1188000" cy="118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i="1" dirty="0">
                <a:solidFill>
                  <a:schemeClr val="tx1"/>
                </a:solidFill>
              </a:rPr>
              <a:t>H</a:t>
            </a:r>
            <a:r>
              <a:rPr lang="en-GB" sz="4000" i="1" baseline="-25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Rectangle 4"/>
          <p:cNvSpPr/>
          <p:nvPr/>
        </p:nvSpPr>
        <p:spPr>
          <a:xfrm>
            <a:off x="8497910" y="640577"/>
            <a:ext cx="1188000" cy="118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i="1" dirty="0">
                <a:solidFill>
                  <a:schemeClr val="tx1"/>
                </a:solidFill>
              </a:rPr>
              <a:t>H</a:t>
            </a:r>
            <a:r>
              <a:rPr lang="en-GB" sz="4000" i="1" baseline="-250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391910" y="2743200"/>
            <a:ext cx="1800000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i="1" dirty="0" smtClean="0">
                <a:solidFill>
                  <a:schemeClr val="tx1"/>
                </a:solidFill>
              </a:rPr>
              <a:t>H</a:t>
            </a:r>
            <a:r>
              <a:rPr lang="en-GB" sz="4000" i="1" baseline="-25000" dirty="0" smtClean="0">
                <a:solidFill>
                  <a:schemeClr val="tx1"/>
                </a:solidFill>
              </a:rPr>
              <a:t>A</a:t>
            </a:r>
            <a:r>
              <a:rPr lang="en-GB" sz="4000" i="1" dirty="0" smtClean="0">
                <a:solidFill>
                  <a:schemeClr val="tx1"/>
                </a:solidFill>
              </a:rPr>
              <a:t>′</a:t>
            </a:r>
          </a:p>
          <a:p>
            <a:pPr algn="ctr"/>
            <a:r>
              <a:rPr lang="en-GB" sz="4000" i="1" baseline="-25000" dirty="0" smtClean="0">
                <a:solidFill>
                  <a:schemeClr val="tx1"/>
                </a:solidFill>
              </a:rPr>
              <a:t>Q alleles</a:t>
            </a:r>
            <a:endParaRPr lang="en-GB" sz="4000" i="1" baseline="-250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91910" y="2743200"/>
            <a:ext cx="1800000" cy="180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i="1" dirty="0" smtClean="0">
                <a:solidFill>
                  <a:schemeClr val="tx1"/>
                </a:solidFill>
              </a:rPr>
              <a:t>H</a:t>
            </a:r>
            <a:r>
              <a:rPr lang="en-GB" sz="4000" i="1" baseline="-25000" dirty="0" smtClean="0">
                <a:solidFill>
                  <a:schemeClr val="tx1"/>
                </a:solidFill>
              </a:rPr>
              <a:t>B</a:t>
            </a:r>
            <a:r>
              <a:rPr lang="en-GB" sz="4000" i="1" dirty="0" smtClean="0">
                <a:solidFill>
                  <a:schemeClr val="tx1"/>
                </a:solidFill>
              </a:rPr>
              <a:t>′</a:t>
            </a:r>
          </a:p>
          <a:p>
            <a:pPr algn="ctr"/>
            <a:r>
              <a:rPr lang="en-GB" sz="4000" i="1" baseline="-25000" dirty="0" smtClean="0">
                <a:solidFill>
                  <a:schemeClr val="tx1"/>
                </a:solidFill>
              </a:rPr>
              <a:t>Q alleles</a:t>
            </a:r>
            <a:endParaRPr lang="en-GB" sz="4000" i="1" baseline="-250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32265" y="986265"/>
            <a:ext cx="3409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Two source hosts</a:t>
            </a:r>
            <a:endParaRPr lang="en-GB" sz="3600" dirty="0"/>
          </a:p>
        </p:txBody>
      </p:sp>
      <p:sp>
        <p:nvSpPr>
          <p:cNvPr id="31" name="TextBox 30"/>
          <p:cNvSpPr txBox="1"/>
          <p:nvPr/>
        </p:nvSpPr>
        <p:spPr>
          <a:xfrm>
            <a:off x="732265" y="2551837"/>
            <a:ext cx="52113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Superinfected host acquires </a:t>
            </a:r>
            <a:r>
              <a:rPr lang="en-GB" sz="3600" i="1" dirty="0" smtClean="0"/>
              <a:t>Q</a:t>
            </a:r>
            <a:r>
              <a:rPr lang="en-GB" sz="3600" dirty="0" smtClean="0"/>
              <a:t> alleles from each source</a:t>
            </a:r>
            <a:endParaRPr lang="en-GB" sz="3600" dirty="0"/>
          </a:p>
        </p:txBody>
      </p:sp>
      <p:sp>
        <p:nvSpPr>
          <p:cNvPr id="32" name="Freeform 31"/>
          <p:cNvSpPr/>
          <p:nvPr/>
        </p:nvSpPr>
        <p:spPr>
          <a:xfrm>
            <a:off x="7694341" y="4348976"/>
            <a:ext cx="524108" cy="914400"/>
          </a:xfrm>
          <a:custGeom>
            <a:avLst/>
            <a:gdLst>
              <a:gd name="connsiteX0" fmla="*/ 0 w 524108"/>
              <a:gd name="connsiteY0" fmla="*/ 0 h 914400"/>
              <a:gd name="connsiteX1" fmla="*/ 379142 w 524108"/>
              <a:gd name="connsiteY1" fmla="*/ 234175 h 914400"/>
              <a:gd name="connsiteX2" fmla="*/ 490654 w 524108"/>
              <a:gd name="connsiteY2" fmla="*/ 434897 h 914400"/>
              <a:gd name="connsiteX3" fmla="*/ 524108 w 524108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108" h="914400">
                <a:moveTo>
                  <a:pt x="0" y="0"/>
                </a:moveTo>
                <a:cubicBezTo>
                  <a:pt x="148683" y="80846"/>
                  <a:pt x="297366" y="161692"/>
                  <a:pt x="379142" y="234175"/>
                </a:cubicBezTo>
                <a:cubicBezTo>
                  <a:pt x="460918" y="306658"/>
                  <a:pt x="466493" y="321526"/>
                  <a:pt x="490654" y="434897"/>
                </a:cubicBezTo>
                <a:cubicBezTo>
                  <a:pt x="514815" y="548268"/>
                  <a:pt x="519461" y="731334"/>
                  <a:pt x="524108" y="91440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098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386708" y="563815"/>
            <a:ext cx="1188000" cy="11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i="1" dirty="0" smtClean="0"/>
              <a:t>H</a:t>
            </a:r>
            <a:r>
              <a:rPr lang="en-GB" sz="4000" i="1" baseline="-25000" dirty="0" smtClean="0"/>
              <a:t>A</a:t>
            </a:r>
            <a:endParaRPr lang="en-GB" sz="4000" i="1" baseline="-25000" dirty="0"/>
          </a:p>
        </p:txBody>
      </p:sp>
      <p:sp>
        <p:nvSpPr>
          <p:cNvPr id="5" name="Oval 4"/>
          <p:cNvSpPr/>
          <p:nvPr/>
        </p:nvSpPr>
        <p:spPr>
          <a:xfrm>
            <a:off x="7282308" y="584821"/>
            <a:ext cx="1188000" cy="11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i="1" dirty="0" smtClean="0"/>
              <a:t>H</a:t>
            </a:r>
            <a:r>
              <a:rPr lang="en-GB" sz="4000" i="1" baseline="-25000" dirty="0"/>
              <a:t>B</a:t>
            </a:r>
          </a:p>
        </p:txBody>
      </p:sp>
      <p:sp>
        <p:nvSpPr>
          <p:cNvPr id="16" name="Oval 15"/>
          <p:cNvSpPr/>
          <p:nvPr/>
        </p:nvSpPr>
        <p:spPr>
          <a:xfrm>
            <a:off x="4823858" y="2732047"/>
            <a:ext cx="3646450" cy="35657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i="1" baseline="-25000" dirty="0"/>
          </a:p>
        </p:txBody>
      </p:sp>
      <p:sp>
        <p:nvSpPr>
          <p:cNvPr id="8" name="Oval 7"/>
          <p:cNvSpPr/>
          <p:nvPr/>
        </p:nvSpPr>
        <p:spPr>
          <a:xfrm>
            <a:off x="4689810" y="3608039"/>
            <a:ext cx="2153482" cy="1447068"/>
          </a:xfrm>
          <a:prstGeom prst="ellipse">
            <a:avLst/>
          </a:prstGeom>
          <a:noFill/>
          <a:ln w="381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i="1" dirty="0" smtClean="0">
                <a:solidFill>
                  <a:schemeClr val="tx1"/>
                </a:solidFill>
              </a:rPr>
              <a:t>H′</a:t>
            </a:r>
            <a:r>
              <a:rPr lang="en-GB" sz="4000" i="1" baseline="-25000" dirty="0" smtClean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GB" sz="4000" i="1" baseline="-25000" dirty="0" smtClean="0">
                <a:solidFill>
                  <a:schemeClr val="tx1"/>
                </a:solidFill>
              </a:rPr>
              <a:t>Q alleles</a:t>
            </a:r>
            <a:endParaRPr lang="en-GB" sz="4000" i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494577" y="3608039"/>
            <a:ext cx="2153482" cy="1447068"/>
          </a:xfrm>
          <a:prstGeom prst="ellipse">
            <a:avLst/>
          </a:prstGeom>
          <a:noFill/>
          <a:ln w="381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i="1" dirty="0" smtClean="0">
                <a:solidFill>
                  <a:schemeClr val="tx1"/>
                </a:solidFill>
              </a:rPr>
              <a:t>H′</a:t>
            </a:r>
            <a:r>
              <a:rPr lang="en-GB" sz="4000" i="1" baseline="-25000" dirty="0" smtClean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GB" sz="4000" i="1" baseline="-25000" dirty="0" smtClean="0">
                <a:solidFill>
                  <a:schemeClr val="tx1"/>
                </a:solidFill>
              </a:rPr>
              <a:t>Q alleles</a:t>
            </a:r>
            <a:endParaRPr lang="en-GB" sz="4000" i="1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>
            <a:stCxn id="16" idx="0"/>
            <a:endCxn id="16" idx="4"/>
          </p:cNvCxnSpPr>
          <p:nvPr/>
        </p:nvCxnSpPr>
        <p:spPr>
          <a:xfrm>
            <a:off x="6647083" y="2732047"/>
            <a:ext cx="0" cy="35657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127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225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386708" y="563815"/>
            <a:ext cx="1188000" cy="11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i="1" dirty="0" smtClean="0"/>
              <a:t>H</a:t>
            </a:r>
            <a:r>
              <a:rPr lang="en-GB" sz="4000" i="1" baseline="-25000" dirty="0" smtClean="0"/>
              <a:t>A</a:t>
            </a:r>
            <a:endParaRPr lang="en-GB" sz="4000" i="1" baseline="-25000" dirty="0"/>
          </a:p>
        </p:txBody>
      </p:sp>
      <p:sp>
        <p:nvSpPr>
          <p:cNvPr id="5" name="Oval 4"/>
          <p:cNvSpPr/>
          <p:nvPr/>
        </p:nvSpPr>
        <p:spPr>
          <a:xfrm>
            <a:off x="7282308" y="584821"/>
            <a:ext cx="1188000" cy="11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i="1" dirty="0" smtClean="0"/>
              <a:t>H</a:t>
            </a:r>
            <a:r>
              <a:rPr lang="en-GB" sz="4000" i="1" baseline="-25000" dirty="0"/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4386708" y="2835000"/>
            <a:ext cx="1188000" cy="1188000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i="1" dirty="0" smtClean="0">
                <a:solidFill>
                  <a:schemeClr val="tx1"/>
                </a:solidFill>
              </a:rPr>
              <a:t>H′</a:t>
            </a:r>
            <a:r>
              <a:rPr lang="en-GB" sz="4000" i="1" baseline="-25000" dirty="0" smtClean="0">
                <a:solidFill>
                  <a:schemeClr val="tx1"/>
                </a:solidFill>
              </a:rPr>
              <a:t>A</a:t>
            </a:r>
            <a:endParaRPr lang="en-GB" sz="4000" i="1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891540" y="2835000"/>
            <a:ext cx="1188000" cy="1188000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i="1" dirty="0">
                <a:solidFill>
                  <a:schemeClr val="tx1"/>
                </a:solidFill>
              </a:rPr>
              <a:t>H′</a:t>
            </a:r>
            <a:r>
              <a:rPr lang="en-GB" sz="4000" i="1" baseline="-250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0" name="Rectangle 9"/>
          <p:cNvSpPr/>
          <p:nvPr/>
        </p:nvSpPr>
        <p:spPr>
          <a:xfrm>
            <a:off x="3178098" y="2419815"/>
            <a:ext cx="6679580" cy="3657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3174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6248396" y="3549316"/>
            <a:ext cx="3313529" cy="172853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6484208" y="1567485"/>
            <a:ext cx="1188000" cy="1188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i="1" dirty="0" smtClean="0"/>
              <a:t>H</a:t>
            </a:r>
            <a:r>
              <a:rPr lang="en-GB" sz="4000" i="1" baseline="-25000" dirty="0" smtClean="0"/>
              <a:t>A</a:t>
            </a:r>
            <a:endParaRPr lang="en-GB" sz="4000" i="1" baseline="-25000" dirty="0"/>
          </a:p>
        </p:txBody>
      </p:sp>
      <p:sp>
        <p:nvSpPr>
          <p:cNvPr id="5" name="Oval 4"/>
          <p:cNvSpPr/>
          <p:nvPr/>
        </p:nvSpPr>
        <p:spPr>
          <a:xfrm>
            <a:off x="8106720" y="1567485"/>
            <a:ext cx="1188000" cy="11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i="1" dirty="0" smtClean="0"/>
              <a:t>H</a:t>
            </a:r>
            <a:r>
              <a:rPr lang="en-GB" sz="4000" i="1" baseline="-25000" dirty="0"/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6484208" y="3819584"/>
            <a:ext cx="1188000" cy="1188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i="1" dirty="0" smtClean="0">
                <a:solidFill>
                  <a:schemeClr val="tx1"/>
                </a:solidFill>
              </a:rPr>
              <a:t>H′</a:t>
            </a:r>
            <a:r>
              <a:rPr lang="en-GB" sz="4000" i="1" baseline="-25000" dirty="0" smtClean="0">
                <a:solidFill>
                  <a:schemeClr val="tx1"/>
                </a:solidFill>
              </a:rPr>
              <a:t>A</a:t>
            </a:r>
            <a:endParaRPr lang="en-GB" sz="4000" i="1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106720" y="3819584"/>
            <a:ext cx="1188000" cy="1188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i="1" dirty="0">
                <a:solidFill>
                  <a:schemeClr val="tx1"/>
                </a:solidFill>
              </a:rPr>
              <a:t>H′</a:t>
            </a:r>
            <a:r>
              <a:rPr lang="en-GB" sz="4000" i="1" baseline="-250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56855" y="1838319"/>
            <a:ext cx="3409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Two source hosts</a:t>
            </a:r>
            <a:endParaRPr lang="en-GB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956855" y="3536421"/>
            <a:ext cx="52113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Superinfected host acquires </a:t>
            </a:r>
            <a:r>
              <a:rPr lang="en-GB" sz="3600" i="1" dirty="0" smtClean="0"/>
              <a:t>Q</a:t>
            </a:r>
            <a:r>
              <a:rPr lang="en-GB" sz="3600" dirty="0" smtClean="0"/>
              <a:t> alleles from each source</a:t>
            </a:r>
            <a:endParaRPr lang="en-GB" sz="3600" dirty="0"/>
          </a:p>
        </p:txBody>
      </p:sp>
      <p:sp>
        <p:nvSpPr>
          <p:cNvPr id="6" name="Down Arrow 5"/>
          <p:cNvSpPr/>
          <p:nvPr/>
        </p:nvSpPr>
        <p:spPr>
          <a:xfrm>
            <a:off x="6923802" y="2879558"/>
            <a:ext cx="308811" cy="549442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own Arrow 12"/>
          <p:cNvSpPr/>
          <p:nvPr/>
        </p:nvSpPr>
        <p:spPr>
          <a:xfrm>
            <a:off x="8546314" y="2879558"/>
            <a:ext cx="308811" cy="549442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2107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725907" y="3549316"/>
            <a:ext cx="3313529" cy="172853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961719" y="1567485"/>
            <a:ext cx="1188000" cy="1188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i="1" dirty="0" smtClean="0"/>
              <a:t>H</a:t>
            </a:r>
            <a:r>
              <a:rPr lang="en-GB" sz="4000" i="1" baseline="-25000" dirty="0" smtClean="0"/>
              <a:t>A</a:t>
            </a:r>
            <a:endParaRPr lang="en-GB" sz="4000" i="1" baseline="-25000" dirty="0"/>
          </a:p>
        </p:txBody>
      </p:sp>
      <p:sp>
        <p:nvSpPr>
          <p:cNvPr id="5" name="Oval 4"/>
          <p:cNvSpPr/>
          <p:nvPr/>
        </p:nvSpPr>
        <p:spPr>
          <a:xfrm>
            <a:off x="2584231" y="1567485"/>
            <a:ext cx="1188000" cy="11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i="1" dirty="0" smtClean="0"/>
              <a:t>H</a:t>
            </a:r>
            <a:r>
              <a:rPr lang="en-GB" sz="4000" i="1" baseline="-25000" dirty="0"/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961719" y="3819584"/>
            <a:ext cx="1188000" cy="1188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i="1" dirty="0" smtClean="0">
                <a:solidFill>
                  <a:schemeClr val="tx1"/>
                </a:solidFill>
              </a:rPr>
              <a:t>H′</a:t>
            </a:r>
            <a:r>
              <a:rPr lang="en-GB" sz="4000" i="1" baseline="-25000" dirty="0" smtClean="0">
                <a:solidFill>
                  <a:schemeClr val="tx1"/>
                </a:solidFill>
              </a:rPr>
              <a:t>A</a:t>
            </a:r>
            <a:endParaRPr lang="en-GB" sz="4000" i="1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584231" y="3819584"/>
            <a:ext cx="1188000" cy="1188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i="1" dirty="0">
                <a:solidFill>
                  <a:schemeClr val="tx1"/>
                </a:solidFill>
              </a:rPr>
              <a:t>H′</a:t>
            </a:r>
            <a:r>
              <a:rPr lang="en-GB" sz="4000" i="1" baseline="-250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42503" y="1838319"/>
            <a:ext cx="3409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Two source hosts</a:t>
            </a:r>
            <a:endParaRPr lang="en-GB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4642503" y="3536421"/>
            <a:ext cx="70561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Superinfected host acquires </a:t>
            </a:r>
            <a:endParaRPr lang="en-GB" sz="3600" dirty="0" smtClean="0"/>
          </a:p>
          <a:p>
            <a:r>
              <a:rPr lang="en-GB" sz="3600" i="1" dirty="0" smtClean="0"/>
              <a:t>Q</a:t>
            </a:r>
            <a:r>
              <a:rPr lang="en-GB" sz="3600" dirty="0" smtClean="0"/>
              <a:t> </a:t>
            </a:r>
            <a:r>
              <a:rPr lang="en-GB" sz="3600" dirty="0" smtClean="0"/>
              <a:t>alleles </a:t>
            </a:r>
            <a:r>
              <a:rPr lang="en-GB" sz="3600" dirty="0" smtClean="0"/>
              <a:t>sampled with replacement from </a:t>
            </a:r>
            <a:r>
              <a:rPr lang="en-GB" sz="3600" dirty="0" smtClean="0"/>
              <a:t>each source </a:t>
            </a:r>
            <a:endParaRPr lang="en-GB" sz="3600" dirty="0"/>
          </a:p>
        </p:txBody>
      </p:sp>
      <p:sp>
        <p:nvSpPr>
          <p:cNvPr id="6" name="Down Arrow 5"/>
          <p:cNvSpPr/>
          <p:nvPr/>
        </p:nvSpPr>
        <p:spPr>
          <a:xfrm>
            <a:off x="1401313" y="2879558"/>
            <a:ext cx="308811" cy="549442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own Arrow 12"/>
          <p:cNvSpPr/>
          <p:nvPr/>
        </p:nvSpPr>
        <p:spPr>
          <a:xfrm>
            <a:off x="3023825" y="2879558"/>
            <a:ext cx="308811" cy="549442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359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</TotalTime>
  <Words>66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WTSI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Dominic Kwiatkowski</dc:creator>
  <cp:lastModifiedBy>Dominic Kwiatkowski</cp:lastModifiedBy>
  <cp:revision>8</cp:revision>
  <dcterms:created xsi:type="dcterms:W3CDTF">2021-08-14T11:26:40Z</dcterms:created>
  <dcterms:modified xsi:type="dcterms:W3CDTF">2021-08-16T22:48:29Z</dcterms:modified>
</cp:coreProperties>
</file>