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93" r:id="rId6"/>
    <p:sldId id="317" r:id="rId7"/>
    <p:sldId id="397" r:id="rId8"/>
    <p:sldId id="321" r:id="rId9"/>
    <p:sldId id="398" r:id="rId10"/>
    <p:sldId id="399" r:id="rId11"/>
    <p:sldId id="394" r:id="rId12"/>
    <p:sldId id="395" r:id="rId13"/>
    <p:sldId id="400" r:id="rId14"/>
    <p:sldId id="391" r:id="rId15"/>
    <p:sldId id="402" r:id="rId16"/>
    <p:sldId id="403" r:id="rId17"/>
    <p:sldId id="396" r:id="rId18"/>
    <p:sldId id="4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5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73207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52650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ux.stackexchange.com/questions/103185/introducing-navigation-icons-with-labels-then-removing-them" TargetMode="External"/><Relationship Id="rId7" Type="http://schemas.openxmlformats.org/officeDocument/2006/relationships/hyperlink" Target="https://jpralves.net/post/2018/01/18/neural-networks-take-on-quantum-entanglement.html" TargetMode="External"/><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hyperlink" Target="https://www.pexels.com/de-de/foto/3d-ai-dunkel-gehirn-1166602/" TargetMode="External"/><Relationship Id="rId4" Type="http://schemas.openxmlformats.org/officeDocument/2006/relationships/image" Target="../media/image10.png"/><Relationship Id="rId9"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nofaq.org/posts/2020/03/how-industrial-robotics-are-revolutionizing-an-industry/" TargetMode="External"/><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policyoptions.irpp.org/magazines/june-2019/how-digital-technology-could-redefine-canadas-economy/" TargetMode="External"/><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openclipart.org/detail/213820/w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RLHF</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2678400"/>
            <a:ext cx="3565525" cy="3414425"/>
          </a:xfrm>
        </p:spPr>
        <p:txBody>
          <a:bodyPr vert="horz" wrap="square" lIns="0" tIns="0" rIns="0" bIns="0" rtlCol="0" anchor="t">
            <a:normAutofit/>
          </a:bodyPr>
          <a:lstStyle/>
          <a:p>
            <a:pPr>
              <a:buFont typeface="Arial" panose="020B0604020202020204" pitchFamily="34" charset="0"/>
              <a:buChar char="•"/>
            </a:pPr>
            <a:r>
              <a:rPr lang="en-US" sz="1600" b="0" dirty="0">
                <a:effectLst/>
              </a:rPr>
              <a:t>Steven Bezuidenhout</a:t>
            </a:r>
          </a:p>
          <a:p>
            <a:pPr>
              <a:buFont typeface="Arial" panose="020B0604020202020204" pitchFamily="34" charset="0"/>
              <a:buChar char="•"/>
            </a:pPr>
            <a:r>
              <a:rPr lang="en-US" sz="1600" b="0" dirty="0">
                <a:effectLst/>
              </a:rPr>
              <a:t>Andile Khumalo</a:t>
            </a:r>
          </a:p>
          <a:p>
            <a:pPr>
              <a:buFont typeface="Arial" panose="020B0604020202020204" pitchFamily="34" charset="0"/>
              <a:buChar char="•"/>
            </a:pPr>
            <a:r>
              <a:rPr lang="en-US" sz="1600" b="0" dirty="0">
                <a:effectLst/>
              </a:rPr>
              <a:t>Giancarlo </a:t>
            </a:r>
            <a:r>
              <a:rPr lang="en-US" sz="1600" b="0" dirty="0" err="1">
                <a:effectLst/>
              </a:rPr>
              <a:t>Frigerio</a:t>
            </a:r>
            <a:endParaRPr lang="en-US" sz="1600" b="0" dirty="0">
              <a:effectLst/>
            </a:endParaRPr>
          </a:p>
          <a:p>
            <a:pPr>
              <a:buFont typeface="Arial" panose="020B0604020202020204" pitchFamily="34" charset="0"/>
              <a:buChar char="•"/>
            </a:pPr>
            <a:r>
              <a:rPr lang="en-US" sz="1600" b="0" dirty="0">
                <a:effectLst/>
              </a:rPr>
              <a:t>Kurt </a:t>
            </a:r>
            <a:r>
              <a:rPr lang="en-US" sz="1600" b="0" dirty="0" err="1">
                <a:effectLst/>
              </a:rPr>
              <a:t>Adriaanse</a:t>
            </a:r>
            <a:endParaRPr lang="en-US" sz="1600" b="0" dirty="0">
              <a:effectLst/>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307" r="5695"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7" name="Group 26">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8"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2" name="Oval 31">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54" name="Freeform: Shape 53">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7" name="Group 56">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58"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Slide Number Placeholder 6">
            <a:extLst>
              <a:ext uri="{FF2B5EF4-FFF2-40B4-BE49-F238E27FC236}">
                <a16:creationId xmlns:a16="http://schemas.microsoft.com/office/drawing/2014/main" id="{1FF6E373-42A8-A88A-C040-E470BD1F379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17" name="Title 1">
            <a:extLst>
              <a:ext uri="{FF2B5EF4-FFF2-40B4-BE49-F238E27FC236}">
                <a16:creationId xmlns:a16="http://schemas.microsoft.com/office/drawing/2014/main" id="{5CBAF54A-1B1E-2975-A0EE-AEFE40F94923}"/>
              </a:ext>
            </a:extLst>
          </p:cNvPr>
          <p:cNvSpPr>
            <a:spLocks noGrp="1"/>
          </p:cNvSpPr>
          <p:nvPr>
            <p:ph type="title"/>
          </p:nvPr>
        </p:nvSpPr>
        <p:spPr>
          <a:xfrm>
            <a:off x="819469" y="504450"/>
            <a:ext cx="7222305" cy="5072178"/>
          </a:xfrm>
        </p:spPr>
        <p:txBody>
          <a:bodyPr vert="horz" wrap="square" lIns="0" tIns="0" rIns="0" bIns="0" rtlCol="0" anchor="t" anchorCtr="0">
            <a:normAutofit fontScale="90000"/>
          </a:bodyPr>
          <a:lstStyle/>
          <a:p>
            <a:pPr marR="0" lvl="0">
              <a:lnSpc>
                <a:spcPct val="107000"/>
              </a:lnSpc>
              <a:spcBef>
                <a:spcPts val="0"/>
              </a:spcBef>
              <a:spcAft>
                <a:spcPts val="800"/>
              </a:spcAft>
              <a:tabLst>
                <a:tab pos="457200" algn="l"/>
              </a:tabLs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Need for Expert Feedback</a:t>
            </a:r>
            <a:r>
              <a:rPr lang="en-US" sz="1800" kern="100" dirty="0">
                <a:effectLst/>
                <a:latin typeface="Calibri" panose="020F0502020204030204" pitchFamily="34" charset="0"/>
                <a:ea typeface="Calibri" panose="020F0502020204030204" pitchFamily="34" charset="0"/>
                <a:cs typeface="Calibri" panose="020F0502020204030204" pitchFamily="34" charset="0"/>
              </a:rPr>
              <a:t>: RLHF relies on human feedback, which means you need access to human experts who can evaluate and guide the AI agent. Acquiring expert feedback can be time-consuming, expensive, or even challenging in some domains.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Bias in Human Feedback</a:t>
            </a:r>
            <a:r>
              <a:rPr lang="en-US" sz="1800" kern="100" dirty="0">
                <a:effectLst/>
                <a:latin typeface="Calibri" panose="020F0502020204030204" pitchFamily="34" charset="0"/>
                <a:ea typeface="Calibri" panose="020F0502020204030204" pitchFamily="34" charset="0"/>
                <a:cs typeface="Calibri" panose="020F0502020204030204" pitchFamily="34" charset="0"/>
              </a:rPr>
              <a:t>: Human feedback can introduce bias based on the preferences, perspectives, or subjective judgments of the evaluators. This bias can lead to suboptimal or skewed learning outcomes, especially when feedback is inconsistent.</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Quality of Feedback</a:t>
            </a:r>
            <a:r>
              <a:rPr lang="en-US" sz="1800" kern="100" dirty="0">
                <a:effectLst/>
                <a:latin typeface="Calibri" panose="020F0502020204030204" pitchFamily="34" charset="0"/>
                <a:ea typeface="Calibri" panose="020F0502020204030204" pitchFamily="34" charset="0"/>
                <a:cs typeface="Calibri" panose="020F0502020204030204" pitchFamily="34" charset="0"/>
              </a:rPr>
              <a:t>: The quality of human feedback can vary widely. In some cases, experts may provide imprecise or conflicting guidance, making it challenging for the AI agent to learn effectively.</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Scalability</a:t>
            </a:r>
            <a:r>
              <a:rPr lang="en-US" sz="1800" kern="100" dirty="0">
                <a:effectLst/>
                <a:latin typeface="Calibri" panose="020F0502020204030204" pitchFamily="34" charset="0"/>
                <a:ea typeface="Calibri" panose="020F0502020204030204" pitchFamily="34" charset="0"/>
                <a:cs typeface="Calibri" panose="020F0502020204030204" pitchFamily="34" charset="0"/>
              </a:rPr>
              <a:t>: RLHF may not be scalable to large or complex problem domains. As the complexity of the task or the number of agents increases, obtaining and managing human feedback becomes more difficult and resource intensive.</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Overfitting to Feedback</a:t>
            </a:r>
            <a:r>
              <a:rPr lang="en-US" sz="1800" kern="100" dirty="0">
                <a:effectLst/>
                <a:latin typeface="Calibri" panose="020F0502020204030204" pitchFamily="34" charset="0"/>
                <a:ea typeface="Calibri" panose="020F0502020204030204" pitchFamily="34" charset="0"/>
                <a:cs typeface="Calibri" panose="020F0502020204030204" pitchFamily="34" charset="0"/>
              </a:rPr>
              <a:t>: AI agents trained with RLHF can become overly reliant on the specific feedback they receive during training. This can limit their ability to generalize and adapt to new situations not covered by the training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0955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8" name="Freeform: Shape 17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Oval 17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Oval 18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4" name="Group 18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5" name="Freeform: Shape 18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reeform: Shape 18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Oval 18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Oval 18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0" name="Rectangle 18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A close-up of a blue glowing network&#10;&#10;Description automatically generated">
            <a:extLst>
              <a:ext uri="{FF2B5EF4-FFF2-40B4-BE49-F238E27FC236}">
                <a16:creationId xmlns:a16="http://schemas.microsoft.com/office/drawing/2014/main" id="{9F2FC789-76DB-8A53-FAE5-2ADE88560001}"/>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15337" r="28877" b="1"/>
          <a:stretch/>
        </p:blipFill>
        <p:spPr>
          <a:xfrm>
            <a:off x="20" y="-12700"/>
            <a:ext cx="6924655" cy="6858000"/>
          </a:xfrm>
          <a:custGeom>
            <a:avLst/>
            <a:gdLst/>
            <a:ahLst/>
            <a:cxnLst/>
            <a:rect l="l" t="t" r="r" b="b"/>
            <a:pathLst>
              <a:path w="6924675" h="6858000">
                <a:moveTo>
                  <a:pt x="0" y="0"/>
                </a:moveTo>
                <a:lnTo>
                  <a:pt x="6924675" y="0"/>
                </a:lnTo>
                <a:lnTo>
                  <a:pt x="6924675" y="6858000"/>
                </a:lnTo>
                <a:lnTo>
                  <a:pt x="0" y="6858000"/>
                </a:lnTo>
                <a:close/>
              </a:path>
            </a:pathLst>
          </a:custGeo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r>
              <a:rPr lang="en-US" sz="4400" dirty="0"/>
              <a:t>What are the different methods of implementing RLHF?</a:t>
            </a:r>
          </a:p>
        </p:txBody>
      </p:sp>
      <p:pic>
        <p:nvPicPr>
          <p:cNvPr id="101" name="Picture 100" descr="A network of lines and dots&#10;&#10;Description automatically generated">
            <a:extLst>
              <a:ext uri="{FF2B5EF4-FFF2-40B4-BE49-F238E27FC236}">
                <a16:creationId xmlns:a16="http://schemas.microsoft.com/office/drawing/2014/main" id="{8241BDD2-3ADB-2E27-FCA5-A140A84C9D7B}"/>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3781" r="-1" b="-1"/>
          <a:stretch/>
        </p:blipFill>
        <p:spPr>
          <a:xfrm>
            <a:off x="6924676" y="1"/>
            <a:ext cx="5267325" cy="3436448"/>
          </a:xfrm>
          <a:custGeom>
            <a:avLst/>
            <a:gdLst/>
            <a:ahLst/>
            <a:cxnLst/>
            <a:rect l="l" t="t" r="r" b="b"/>
            <a:pathLst>
              <a:path w="5267325" h="3436448">
                <a:moveTo>
                  <a:pt x="0" y="0"/>
                </a:moveTo>
                <a:lnTo>
                  <a:pt x="5267325" y="0"/>
                </a:lnTo>
                <a:lnTo>
                  <a:pt x="5267325" y="3436448"/>
                </a:lnTo>
                <a:lnTo>
                  <a:pt x="0" y="3436448"/>
                </a:lnTo>
                <a:close/>
              </a:path>
            </a:pathLst>
          </a:custGeom>
        </p:spPr>
      </p:pic>
      <p:pic>
        <p:nvPicPr>
          <p:cNvPr id="104" name="Picture 103" descr="A close-up of a light bulb&#10;&#10;Description automatically generated">
            <a:extLst>
              <a:ext uri="{FF2B5EF4-FFF2-40B4-BE49-F238E27FC236}">
                <a16:creationId xmlns:a16="http://schemas.microsoft.com/office/drawing/2014/main" id="{6A49AF41-B7D7-1323-739B-3F7462150AFC}"/>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7737" r="7208" b="-1"/>
          <a:stretch/>
        </p:blipFill>
        <p:spPr>
          <a:xfrm>
            <a:off x="6924676" y="3436449"/>
            <a:ext cx="5267325" cy="3421550"/>
          </a:xfrm>
          <a:custGeom>
            <a:avLst/>
            <a:gdLst/>
            <a:ahLst/>
            <a:cxnLst/>
            <a:rect l="l" t="t" r="r" b="b"/>
            <a:pathLst>
              <a:path w="5267325" h="3436448">
                <a:moveTo>
                  <a:pt x="0" y="0"/>
                </a:moveTo>
                <a:lnTo>
                  <a:pt x="5267325" y="0"/>
                </a:lnTo>
                <a:lnTo>
                  <a:pt x="5267325" y="3436448"/>
                </a:lnTo>
                <a:lnTo>
                  <a:pt x="0" y="3436448"/>
                </a:lnTo>
                <a:close/>
              </a:path>
            </a:pathLst>
          </a:custGeom>
        </p:spPr>
      </p:pic>
      <p:sp>
        <p:nvSpPr>
          <p:cNvPr id="192" name="Rectangle 19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99" name="TextBox 98">
            <a:extLst>
              <a:ext uri="{FF2B5EF4-FFF2-40B4-BE49-F238E27FC236}">
                <a16:creationId xmlns:a16="http://schemas.microsoft.com/office/drawing/2014/main" id="{906CDCE0-10CE-EB83-A45A-B81E269B09C2}"/>
              </a:ext>
            </a:extLst>
          </p:cNvPr>
          <p:cNvSpPr txBox="1"/>
          <p:nvPr/>
        </p:nvSpPr>
        <p:spPr>
          <a:xfrm>
            <a:off x="9771145" y="6870700"/>
            <a:ext cx="242085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ux.stackexchange.com/questions/103185/introducing-navigation-icons-with-labels-then-removing-them">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06" name="TextBox 105">
            <a:extLst>
              <a:ext uri="{FF2B5EF4-FFF2-40B4-BE49-F238E27FC236}">
                <a16:creationId xmlns:a16="http://schemas.microsoft.com/office/drawing/2014/main" id="{593042F5-D57E-5A10-352F-2541DBB67439}"/>
              </a:ext>
            </a:extLst>
          </p:cNvPr>
          <p:cNvSpPr txBox="1"/>
          <p:nvPr/>
        </p:nvSpPr>
        <p:spPr>
          <a:xfrm>
            <a:off x="7137215" y="6870700"/>
            <a:ext cx="26212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s://jpralves.net/post/2018/01/18/neural-networks-take-on-quantum-entanglemen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FA4-24EB-FEC9-EA71-9A2DA6C5798D}"/>
              </a:ext>
            </a:extLst>
          </p:cNvPr>
          <p:cNvSpPr>
            <a:spLocks noGrp="1"/>
          </p:cNvSpPr>
          <p:nvPr>
            <p:ph type="ctrTitle"/>
          </p:nvPr>
        </p:nvSpPr>
        <p:spPr>
          <a:xfrm>
            <a:off x="682839" y="1225486"/>
            <a:ext cx="11204363" cy="5062194"/>
          </a:xfrm>
        </p:spPr>
        <p:txBody>
          <a:bodyPr/>
          <a:lstStyle/>
          <a:p>
            <a:pPr marL="342900" marR="0" lvl="0" indent="-3429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Imitating Learning</a:t>
            </a:r>
            <a:r>
              <a:rPr lang="en-US" sz="1800" kern="100" dirty="0">
                <a:effectLst/>
                <a:latin typeface="Calibri" panose="020F0502020204030204" pitchFamily="34" charset="0"/>
                <a:ea typeface="Calibri" panose="020F0502020204030204" pitchFamily="34" charset="0"/>
                <a:cs typeface="Calibri" panose="020F0502020204030204" pitchFamily="34" charset="0"/>
              </a:rPr>
              <a:t>: It's like showing the robot how to do things by doing them yourself. The robot watches and tries to copy you.</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Reward Tricks</a:t>
            </a:r>
            <a:r>
              <a:rPr lang="en-US" sz="1800" kern="100" dirty="0">
                <a:effectLst/>
                <a:latin typeface="Calibri" panose="020F0502020204030204" pitchFamily="34" charset="0"/>
                <a:ea typeface="Calibri" panose="020F0502020204030204" pitchFamily="34" charset="0"/>
                <a:cs typeface="Calibri" panose="020F0502020204030204" pitchFamily="34" charset="0"/>
              </a:rPr>
              <a:t>: Imagine you want the robot to do something, like cleaning your room. You can give the robot points (rewards) for doing things right, like picking up toys. If it makes a mess, you take away points. The robot learns to do a good job because it wants more points.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Comparison Games</a:t>
            </a:r>
            <a:r>
              <a:rPr lang="en-US" sz="1800" kern="100" dirty="0">
                <a:effectLst/>
                <a:latin typeface="Calibri" panose="020F0502020204030204" pitchFamily="34" charset="0"/>
                <a:ea typeface="Calibri" panose="020F0502020204030204" pitchFamily="34" charset="0"/>
                <a:cs typeface="Calibri" panose="020F0502020204030204" pitchFamily="34" charset="0"/>
              </a:rPr>
              <a:t>: You can compare the robot's actions. For example, if the robot cleans one part of the room and then another, you say which one is better. The robot learns from your feedback.</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Spotting Mistakes</a:t>
            </a:r>
            <a:r>
              <a:rPr lang="en-US" sz="1800" kern="100" dirty="0">
                <a:effectLst/>
                <a:latin typeface="Calibri" panose="020F0502020204030204" pitchFamily="34" charset="0"/>
                <a:ea typeface="Calibri" panose="020F0502020204030204" pitchFamily="34" charset="0"/>
                <a:cs typeface="Calibri" panose="020F0502020204030204" pitchFamily="34" charset="0"/>
              </a:rPr>
              <a:t>: Sometimes, you tell the robot when it's doing something wrong. You want the robot to get better by finding its mistakes.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Slide Number Placeholder 7">
            <a:extLst>
              <a:ext uri="{FF2B5EF4-FFF2-40B4-BE49-F238E27FC236}">
                <a16:creationId xmlns:a16="http://schemas.microsoft.com/office/drawing/2014/main" id="{492E3942-50FC-C0BC-ED08-C422279964EE}"/>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4184117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FA4-24EB-FEC9-EA71-9A2DA6C5798D}"/>
              </a:ext>
            </a:extLst>
          </p:cNvPr>
          <p:cNvSpPr>
            <a:spLocks noGrp="1"/>
          </p:cNvSpPr>
          <p:nvPr>
            <p:ph type="ctrTitle"/>
          </p:nvPr>
        </p:nvSpPr>
        <p:spPr>
          <a:xfrm>
            <a:off x="617676" y="707011"/>
            <a:ext cx="10177324" cy="5062194"/>
          </a:xfrm>
        </p:spPr>
        <p:txBody>
          <a:bodyPr/>
          <a:lstStyle/>
          <a:p>
            <a:pPr marL="342900" marR="0" lvl="0" indent="-3429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Help Along the Way</a:t>
            </a:r>
            <a:r>
              <a:rPr lang="en-US" sz="1800" kern="100" dirty="0">
                <a:effectLst/>
                <a:latin typeface="Calibri" panose="020F0502020204030204" pitchFamily="34" charset="0"/>
                <a:ea typeface="Calibri" panose="020F0502020204030204" pitchFamily="34" charset="0"/>
                <a:cs typeface="Calibri" panose="020F0502020204030204" pitchFamily="34" charset="0"/>
              </a:rPr>
              <a:t>: Imagine you're teaching your friend how to ride a bike. You hold the bike steady at first, and as your friend gets better, you let go a little at a time. RLHF is like that, with people helping the robot as it learns.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Picking Favorites</a:t>
            </a:r>
            <a:r>
              <a:rPr lang="en-US" sz="1800" kern="100" dirty="0">
                <a:effectLst/>
                <a:latin typeface="Calibri" panose="020F0502020204030204" pitchFamily="34" charset="0"/>
                <a:ea typeface="Calibri" panose="020F0502020204030204" pitchFamily="34" charset="0"/>
                <a:cs typeface="Calibri" panose="020F0502020204030204" pitchFamily="34" charset="0"/>
              </a:rPr>
              <a:t>: You can tell the robot which things you like more. If it's a cooking robot, you say you like spaghetti more than pizza. The robot will try to make more spaghetti because it knows you like it.</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Many Helpers</a:t>
            </a:r>
            <a:r>
              <a:rPr lang="en-US" sz="1800" kern="100" dirty="0">
                <a:effectLst/>
                <a:latin typeface="Calibri" panose="020F0502020204030204" pitchFamily="34" charset="0"/>
                <a:ea typeface="Calibri" panose="020F0502020204030204" pitchFamily="34" charset="0"/>
                <a:cs typeface="Calibri" panose="020F0502020204030204" pitchFamily="34" charset="0"/>
              </a:rPr>
              <a:t>: Sometimes, you have different friends who are good at different things. For some tasks, you ask your friends for help. RLHF uses different helpers for different jobs.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Slide Number Placeholder 7">
            <a:extLst>
              <a:ext uri="{FF2B5EF4-FFF2-40B4-BE49-F238E27FC236}">
                <a16:creationId xmlns:a16="http://schemas.microsoft.com/office/drawing/2014/main" id="{492E3942-50FC-C0BC-ED08-C422279964EE}"/>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1135673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Oval 14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Oval 14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1" name="Group 15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2" name="Freeform: Shape 15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Oval 15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57" name="Rectangle 1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Robotic arms reaching out to a conveyor belt">
            <a:extLst>
              <a:ext uri="{FF2B5EF4-FFF2-40B4-BE49-F238E27FC236}">
                <a16:creationId xmlns:a16="http://schemas.microsoft.com/office/drawing/2014/main" id="{EB21C8D8-C87B-45F6-85FE-E75B3C827E3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1000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59" name="Rectangle 15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method did we use and why?</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5" name="TextBox 4">
            <a:extLst>
              <a:ext uri="{FF2B5EF4-FFF2-40B4-BE49-F238E27FC236}">
                <a16:creationId xmlns:a16="http://schemas.microsoft.com/office/drawing/2014/main" id="{711DBFBD-A096-6B0F-D72E-529477119B14}"/>
              </a:ext>
            </a:extLst>
          </p:cNvPr>
          <p:cNvSpPr txBox="1"/>
          <p:nvPr/>
        </p:nvSpPr>
        <p:spPr>
          <a:xfrm>
            <a:off x="9607638" y="6657945"/>
            <a:ext cx="258436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20/03/how-industrial-robotics-are-revolutionizing-an-industr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64927482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7CD3-1684-3389-0751-166D7B30F4B9}"/>
              </a:ext>
            </a:extLst>
          </p:cNvPr>
          <p:cNvSpPr>
            <a:spLocks noGrp="1"/>
          </p:cNvSpPr>
          <p:nvPr>
            <p:ph type="ctrTitle"/>
          </p:nvPr>
        </p:nvSpPr>
        <p:spPr>
          <a:xfrm>
            <a:off x="550863" y="1922105"/>
            <a:ext cx="11252361" cy="2453951"/>
          </a:xfrm>
        </p:spPr>
        <p:txBody>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We implemented RLHF using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Help Along the Way</a:t>
            </a:r>
            <a:r>
              <a:rPr lang="en-US" sz="1800" kern="100" dirty="0">
                <a:effectLst/>
                <a:latin typeface="Calibri" panose="020F0502020204030204" pitchFamily="34" charset="0"/>
                <a:ea typeface="Calibri" panose="020F0502020204030204" pitchFamily="34" charset="0"/>
                <a:cs typeface="Calibri" panose="020F0502020204030204" pitchFamily="34" charset="0"/>
              </a:rPr>
              <a:t> method, where we have our Chat bot answer questions, thereafter we allow support agents to rate the response (positive or negative), if the response generated is negative, we allow human intervention where support agents can provide the appropriate response thereafter, we save the question, feedback, and appropriate response for later reference to further improve the chatbots recommendations. Through this implementation, the chatbot can learn from its prior mistakes and improve as it encounters similar questions.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Slide Number Placeholder 7">
            <a:extLst>
              <a:ext uri="{FF2B5EF4-FFF2-40B4-BE49-F238E27FC236}">
                <a16:creationId xmlns:a16="http://schemas.microsoft.com/office/drawing/2014/main" id="{7D1861B3-6F97-DC3D-EFA6-9B7AF03237A9}"/>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5624378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2677306"/>
            <a:ext cx="5817854" cy="3415519"/>
          </a:xfrm>
        </p:spPr>
        <p:txBody>
          <a:bodyPr/>
          <a:lstStyle/>
          <a:p>
            <a:r>
              <a:rPr lang="en-US" dirty="0"/>
              <a:t>What is RLHF?</a:t>
            </a:r>
          </a:p>
          <a:p>
            <a:r>
              <a:rPr lang="en-US" dirty="0"/>
              <a:t>How does it work?</a:t>
            </a:r>
          </a:p>
          <a:p>
            <a:r>
              <a:rPr lang="en-US" dirty="0"/>
              <a:t>What are the benefits of RLHF?</a:t>
            </a:r>
          </a:p>
          <a:p>
            <a:r>
              <a:rPr lang="en-US" dirty="0"/>
              <a:t>What are the drawbacks of RLHF?</a:t>
            </a:r>
          </a:p>
          <a:p>
            <a:r>
              <a:rPr lang="en-US" dirty="0"/>
              <a:t>What are the different methods of implementing RLHF?</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02113" y="1127182"/>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248950" y="815354"/>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269922" y="3449409"/>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53757554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31576" y="1061457"/>
            <a:ext cx="5961904" cy="2986234"/>
          </a:xfrm>
        </p:spPr>
        <p:txBody>
          <a:bodyPr vert="horz" wrap="square" lIns="0" tIns="0" rIns="0" bIns="0" rtlCol="0" anchor="b" anchorCtr="0">
            <a:normAutofit/>
          </a:bodyPr>
          <a:lstStyle/>
          <a:p>
            <a:pPr>
              <a:lnSpc>
                <a:spcPct val="100000"/>
              </a:lnSpc>
            </a:pPr>
            <a:r>
              <a:rPr lang="en-US" dirty="0"/>
              <a:t>What is RLHF?</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7"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1" name="Oval 30">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3" name="Group 32">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4" name="Freeform: Shape 33">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Slide Number Placeholder 4">
            <a:extLst>
              <a:ext uri="{FF2B5EF4-FFF2-40B4-BE49-F238E27FC236}">
                <a16:creationId xmlns:a16="http://schemas.microsoft.com/office/drawing/2014/main" id="{DF4020D1-D091-A85C-0EB0-9034DE96364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8" name="Title 10">
            <a:extLst>
              <a:ext uri="{FF2B5EF4-FFF2-40B4-BE49-F238E27FC236}">
                <a16:creationId xmlns:a16="http://schemas.microsoft.com/office/drawing/2014/main" id="{A4DE486B-387C-F819-8276-47202537C831}"/>
              </a:ext>
            </a:extLst>
          </p:cNvPr>
          <p:cNvSpPr txBox="1">
            <a:spLocks/>
          </p:cNvSpPr>
          <p:nvPr/>
        </p:nvSpPr>
        <p:spPr>
          <a:xfrm>
            <a:off x="4466132" y="1145125"/>
            <a:ext cx="7331240" cy="3998386"/>
          </a:xfrm>
          <a:prstGeom prst="rect">
            <a:avLst/>
          </a:prstGeom>
        </p:spPr>
        <p:txBody>
          <a:bodyPr vert="horz" wrap="square" lIns="0" tIns="0" rIns="0" bIns="0" rtlCol="0" anchor="b" anchorCtr="0">
            <a:normAutofit fontScale="32500" lnSpcReduction="20000"/>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RLHF (Reinforcement Learning from Human Feedback) is a machine learning technique that involves training AI agents through interactions with humans who provide feedback on their responses. </a:t>
            </a:r>
          </a:p>
          <a:p>
            <a:pPr>
              <a:lnSpc>
                <a:spcPct val="10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In RLHF the AI agent learns and improves its behavior within a given environment with the aid of human feedback in the form of reward signals or corrective guidance. This approach is particularly valuable when defining explicit reward functions for an agent is difficult or when human expertise can enhance the learning process.</a:t>
            </a:r>
          </a:p>
          <a:p>
            <a:pPr>
              <a:lnSpc>
                <a:spcPct val="10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RLHF has applications in various domains, including robotics, gaming, natural language processing, and finetuning chatbots, where human input can significantly aid the learning process. </a:t>
            </a:r>
          </a:p>
        </p:txBody>
      </p:sp>
    </p:spTree>
    <p:extLst>
      <p:ext uri="{BB962C8B-B14F-4D97-AF65-F5344CB8AC3E}">
        <p14:creationId xmlns:p14="http://schemas.microsoft.com/office/powerpoint/2010/main" val="65507846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5" name="Rectangle 3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How does it work?</a:t>
            </a:r>
          </a:p>
        </p:txBody>
      </p:sp>
      <p:sp>
        <p:nvSpPr>
          <p:cNvPr id="37" name="Rectangle 3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D438371-A37F-43CB-8166-3E911559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74870" y="-114297"/>
            <a:ext cx="1853969" cy="926985"/>
          </a:xfrm>
          <a:custGeom>
            <a:avLst/>
            <a:gdLst>
              <a:gd name="connsiteX0" fmla="*/ 958943 w 1853969"/>
              <a:gd name="connsiteY0" fmla="*/ 1614 h 926985"/>
              <a:gd name="connsiteX1" fmla="*/ 1852355 w 1853969"/>
              <a:gd name="connsiteY1" fmla="*/ 895026 h 926985"/>
              <a:gd name="connsiteX2" fmla="*/ 1853969 w 1853969"/>
              <a:gd name="connsiteY2" fmla="*/ 926985 h 926985"/>
              <a:gd name="connsiteX3" fmla="*/ 1390476 w 1853969"/>
              <a:gd name="connsiteY3" fmla="*/ 926985 h 926985"/>
              <a:gd name="connsiteX4" fmla="*/ 926984 w 1853969"/>
              <a:gd name="connsiteY4" fmla="*/ 463493 h 926985"/>
              <a:gd name="connsiteX5" fmla="*/ 463493 w 1853969"/>
              <a:gd name="connsiteY5" fmla="*/ 926985 h 926985"/>
              <a:gd name="connsiteX6" fmla="*/ 0 w 1853969"/>
              <a:gd name="connsiteY6" fmla="*/ 926985 h 926985"/>
              <a:gd name="connsiteX7" fmla="*/ 926985 w 1853969"/>
              <a:gd name="connsiteY7" fmla="*/ 0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969" h="926985">
                <a:moveTo>
                  <a:pt x="958943" y="1614"/>
                </a:moveTo>
                <a:lnTo>
                  <a:pt x="1852355" y="895026"/>
                </a:lnTo>
                <a:lnTo>
                  <a:pt x="1853969" y="926985"/>
                </a:lnTo>
                <a:lnTo>
                  <a:pt x="1390476" y="926985"/>
                </a:lnTo>
                <a:cubicBezTo>
                  <a:pt x="1390476" y="671005"/>
                  <a:pt x="1182964" y="463493"/>
                  <a:pt x="926984" y="463493"/>
                </a:cubicBezTo>
                <a:cubicBezTo>
                  <a:pt x="671005" y="463493"/>
                  <a:pt x="463493" y="671005"/>
                  <a:pt x="463493" y="926985"/>
                </a:cubicBezTo>
                <a:lnTo>
                  <a:pt x="0" y="926985"/>
                </a:lnTo>
                <a:cubicBezTo>
                  <a:pt x="0" y="415026"/>
                  <a:pt x="415025" y="0"/>
                  <a:pt x="926985"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Oval 21">
            <a:extLst>
              <a:ext uri="{FF2B5EF4-FFF2-40B4-BE49-F238E27FC236}">
                <a16:creationId xmlns:a16="http://schemas.microsoft.com/office/drawing/2014/main" id="{2AE18936-8FC4-4357-B2D0-AEEAFF4D7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68027" y="-45404"/>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3CF94A42-720D-4B81-8D24-E4A974DE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87001" y="93562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15EB72A-E1B0-4CE0-BB0D-BEFCDF8EF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5857" y="-131277"/>
            <a:ext cx="1853969" cy="1042921"/>
          </a:xfrm>
          <a:custGeom>
            <a:avLst/>
            <a:gdLst>
              <a:gd name="connsiteX0" fmla="*/ 959154 w 1853969"/>
              <a:gd name="connsiteY0" fmla="*/ 1828 h 1042921"/>
              <a:gd name="connsiteX1" fmla="*/ 1842210 w 1853969"/>
              <a:gd name="connsiteY1" fmla="*/ 884883 h 1042921"/>
              <a:gd name="connsiteX2" fmla="*/ 1849183 w 1853969"/>
              <a:gd name="connsiteY2" fmla="*/ 936288 h 1042921"/>
              <a:gd name="connsiteX3" fmla="*/ 1853969 w 1853969"/>
              <a:gd name="connsiteY3" fmla="*/ 1042921 h 1042921"/>
              <a:gd name="connsiteX4" fmla="*/ 1390476 w 1853969"/>
              <a:gd name="connsiteY4" fmla="*/ 1042921 h 1042921"/>
              <a:gd name="connsiteX5" fmla="*/ 926984 w 1853969"/>
              <a:gd name="connsiteY5" fmla="*/ 521461 h 1042921"/>
              <a:gd name="connsiteX6" fmla="*/ 463493 w 1853969"/>
              <a:gd name="connsiteY6" fmla="*/ 1042921 h 1042921"/>
              <a:gd name="connsiteX7" fmla="*/ 0 w 1853969"/>
              <a:gd name="connsiteY7" fmla="*/ 1042921 h 1042921"/>
              <a:gd name="connsiteX8" fmla="*/ 926985 w 1853969"/>
              <a:gd name="connsiteY8" fmla="*/ 0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969" h="1042921">
                <a:moveTo>
                  <a:pt x="959154" y="1828"/>
                </a:moveTo>
                <a:lnTo>
                  <a:pt x="1842210" y="884883"/>
                </a:lnTo>
                <a:lnTo>
                  <a:pt x="1849183" y="936288"/>
                </a:lnTo>
                <a:cubicBezTo>
                  <a:pt x="1852348" y="971348"/>
                  <a:pt x="1853969" y="1006922"/>
                  <a:pt x="1853969" y="1042921"/>
                </a:cubicBezTo>
                <a:lnTo>
                  <a:pt x="1390476" y="1042921"/>
                </a:lnTo>
                <a:cubicBezTo>
                  <a:pt x="1390476" y="754927"/>
                  <a:pt x="1182964" y="521461"/>
                  <a:pt x="926984" y="521461"/>
                </a:cubicBezTo>
                <a:cubicBezTo>
                  <a:pt x="671005" y="521461"/>
                  <a:pt x="463493" y="754927"/>
                  <a:pt x="463493" y="1042921"/>
                </a:cubicBezTo>
                <a:lnTo>
                  <a:pt x="0" y="1042921"/>
                </a:lnTo>
                <a:cubicBezTo>
                  <a:pt x="0" y="466932"/>
                  <a:pt x="415025" y="0"/>
                  <a:pt x="926985" y="0"/>
                </a:cubicBezTo>
                <a:close/>
              </a:path>
            </a:pathLst>
          </a:custGeom>
          <a:solidFill>
            <a:schemeClr val="bg2">
              <a:lumMod val="50000"/>
              <a:lumOff val="50000"/>
              <a:alpha val="2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8" name="Oval 27">
            <a:extLst>
              <a:ext uri="{FF2B5EF4-FFF2-40B4-BE49-F238E27FC236}">
                <a16:creationId xmlns:a16="http://schemas.microsoft.com/office/drawing/2014/main" id="{88D9FE19-3EE9-41F7-8054-F2C86DBEB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908" y="472902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1D7EF0A0-9237-4001-884B-9E0F5ECE4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62595" y="3429000"/>
            <a:ext cx="2679292" cy="2525894"/>
            <a:chOff x="9469123" y="4029759"/>
            <a:chExt cx="2679292" cy="2525894"/>
          </a:xfrm>
        </p:grpSpPr>
        <p:sp>
          <p:nvSpPr>
            <p:cNvPr id="31" name="Freeform: Shape 30">
              <a:extLst>
                <a:ext uri="{FF2B5EF4-FFF2-40B4-BE49-F238E27FC236}">
                  <a16:creationId xmlns:a16="http://schemas.microsoft.com/office/drawing/2014/main" id="{149490B2-2AF9-4660-9B40-248A345D9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9988415" y="4029759"/>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508000" dist="203200" dir="732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0364A160-6ADA-4260-92B9-9BD8B6681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009123" y="3693413"/>
              <a:ext cx="1080000" cy="216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Slide Number Placeholder 6">
            <a:extLst>
              <a:ext uri="{FF2B5EF4-FFF2-40B4-BE49-F238E27FC236}">
                <a16:creationId xmlns:a16="http://schemas.microsoft.com/office/drawing/2014/main" id="{DA53E433-0FE6-E34A-DCFE-18D61C5607B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8" name="Title 10">
            <a:extLst>
              <a:ext uri="{FF2B5EF4-FFF2-40B4-BE49-F238E27FC236}">
                <a16:creationId xmlns:a16="http://schemas.microsoft.com/office/drawing/2014/main" id="{7FF2E2D0-FF8B-16B7-7355-D2398FB62313}"/>
              </a:ext>
            </a:extLst>
          </p:cNvPr>
          <p:cNvSpPr txBox="1">
            <a:spLocks/>
          </p:cNvSpPr>
          <p:nvPr/>
        </p:nvSpPr>
        <p:spPr>
          <a:xfrm>
            <a:off x="1366774" y="438655"/>
            <a:ext cx="8103895" cy="5285570"/>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Agent Initialization</a:t>
            </a:r>
            <a:r>
              <a:rPr lang="en-US" sz="1400" kern="0" dirty="0">
                <a:latin typeface="Calibri" panose="020F0502020204030204" pitchFamily="34" charset="0"/>
                <a:ea typeface="Times New Roman" panose="02020603050405020304" pitchFamily="18" charset="0"/>
                <a:cs typeface="Calibri" panose="020F0502020204030204" pitchFamily="34" charset="0"/>
              </a:rPr>
              <a:t>: Initially, you have an AI agent that interacts with an environment. This environment can be a virtual world, a game, or any system where the agent takes actions and receives feedback.</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Human Feedback</a:t>
            </a:r>
            <a:r>
              <a:rPr lang="en-US" sz="1400" kern="0" dirty="0">
                <a:latin typeface="Calibri" panose="020F0502020204030204" pitchFamily="34" charset="0"/>
                <a:ea typeface="Times New Roman" panose="02020603050405020304" pitchFamily="18" charset="0"/>
                <a:cs typeface="Calibri" panose="020F0502020204030204" pitchFamily="34" charset="0"/>
              </a:rPr>
              <a:t>: Human experts or users provide feedback to the agent based on its actions. This feedback can take various forms:</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Reward Signals</a:t>
            </a:r>
            <a:r>
              <a:rPr lang="en-US" sz="1400" kern="0" dirty="0">
                <a:latin typeface="Calibri" panose="020F0502020204030204" pitchFamily="34" charset="0"/>
                <a:ea typeface="Times New Roman" panose="02020603050405020304" pitchFamily="18" charset="0"/>
                <a:cs typeface="Calibri" panose="020F0502020204030204" pitchFamily="34" charset="0"/>
              </a:rPr>
              <a:t>: Human evaluators assign rewards or scores to the agent's actions. Positive rewards reinforce good actions, while negative rewards discourage undesirable behavior.</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Corrective Feedback</a:t>
            </a:r>
            <a:r>
              <a:rPr lang="en-US" sz="1400" kern="0" dirty="0">
                <a:latin typeface="Calibri" panose="020F0502020204030204" pitchFamily="34" charset="0"/>
                <a:ea typeface="Times New Roman" panose="02020603050405020304" pitchFamily="18" charset="0"/>
                <a:cs typeface="Calibri" panose="020F0502020204030204" pitchFamily="34" charset="0"/>
              </a:rPr>
              <a:t>: Instead of or in addition to rewards, humans may provide explicit guidance on what the agent should do differently. This feedback helps the agent correct its actions.</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Learning Process</a:t>
            </a:r>
            <a:r>
              <a:rPr lang="en-US" sz="1400" kern="0" dirty="0">
                <a:latin typeface="Calibri" panose="020F0502020204030204" pitchFamily="34" charset="0"/>
                <a:ea typeface="Times New Roman" panose="02020603050405020304" pitchFamily="18" charset="0"/>
                <a:cs typeface="Calibri" panose="020F0502020204030204" pitchFamily="34" charset="0"/>
              </a:rPr>
              <a:t>: The agent utilizes this feedback to adapt its behavior. It adjusts its decision-making process, trying to maximize the rewards it receives or following the corrective guidance given by humans.</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Iterative Training</a:t>
            </a:r>
            <a:r>
              <a:rPr lang="en-US" sz="1400" kern="0" dirty="0">
                <a:latin typeface="Calibri" panose="020F0502020204030204" pitchFamily="34" charset="0"/>
                <a:ea typeface="Times New Roman" panose="02020603050405020304" pitchFamily="18" charset="0"/>
                <a:cs typeface="Calibri" panose="020F0502020204030204" pitchFamily="34" charset="0"/>
              </a:rPr>
              <a:t>: RLHF often involves iterative training. The agent continues to interact with the environment, receive feedback, and refine its behavior over multiple cycles. This iterative process helps the agent improve its performance gradually.</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Policy Optimization</a:t>
            </a:r>
            <a:r>
              <a:rPr lang="en-US" sz="1400" kern="0" dirty="0">
                <a:latin typeface="Calibri" panose="020F0502020204030204" pitchFamily="34" charset="0"/>
                <a:ea typeface="Times New Roman" panose="02020603050405020304" pitchFamily="18" charset="0"/>
                <a:cs typeface="Calibri" panose="020F0502020204030204" pitchFamily="34" charset="0"/>
              </a:rPr>
              <a:t>: The agent's goal is typically to learn an optimal policy—a strategy that maps states to actions to maximize its expected cumulative reward or satisfy human-defined objectives.</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kern="0" dirty="0">
                <a:latin typeface="Calibri" panose="020F0502020204030204" pitchFamily="34" charset="0"/>
                <a:ea typeface="Times New Roman" panose="02020603050405020304" pitchFamily="18" charset="0"/>
                <a:cs typeface="Calibri" panose="020F0502020204030204" pitchFamily="34" charset="0"/>
              </a:rPr>
              <a:t>Deployment</a:t>
            </a:r>
            <a:r>
              <a:rPr lang="en-US" sz="1400" kern="0" dirty="0">
                <a:latin typeface="Calibri" panose="020F0502020204030204" pitchFamily="34" charset="0"/>
                <a:ea typeface="Times New Roman" panose="02020603050405020304" pitchFamily="18" charset="0"/>
                <a:cs typeface="Calibri" panose="020F0502020204030204" pitchFamily="34" charset="0"/>
              </a:rPr>
              <a:t>: Once the agent's performance reaches an acceptable level, it can be deployed in real-world applications, where it uses the learned policy to make decisions. RLHF can also be implemented so that end users can then also provide feedback, in certain cases like a chatbot, after deployment to help improve the helpfulness of the agent and finetune it in real time.</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395626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2"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6"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circular logo with a white triangle in the center&#10;&#10;Description automatically generated with medium confidence">
            <a:extLst>
              <a:ext uri="{FF2B5EF4-FFF2-40B4-BE49-F238E27FC236}">
                <a16:creationId xmlns:a16="http://schemas.microsoft.com/office/drawing/2014/main" id="{626D875A-648C-7F42-4D5A-16B86C136466}"/>
              </a:ext>
            </a:extLst>
          </p:cNvPr>
          <p:cNvPicPr>
            <a:picLocks noGrp="1" noChangeAspect="1"/>
          </p:cNvPicPr>
          <p:nvPr>
            <p:ph sz="quarter" idx="15"/>
          </p:nvPr>
        </p:nvPicPr>
        <p:blipFill rotWithShape="1">
          <a:blip r:embed="rId2">
            <a:extLst>
              <a:ext uri="{837473B0-CC2E-450A-ABE3-18F120FF3D39}">
                <a1611:picAttrSrcUrl xmlns:a1611="http://schemas.microsoft.com/office/drawing/2016/11/main" r:id="rId3"/>
              </a:ext>
            </a:extLst>
          </a:blip>
          <a:srcRect l="4568" t="497" r="33986" b="30187"/>
          <a:stretch/>
        </p:blipFill>
        <p:spPr>
          <a:xfrm>
            <a:off x="13476" y="0"/>
            <a:ext cx="12192000" cy="6857999"/>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7" name="Rectangle 39">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6DF1D8FE-4579-D31F-F0E0-57AF97FBC9B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11" name="TextBox 10">
            <a:extLst>
              <a:ext uri="{FF2B5EF4-FFF2-40B4-BE49-F238E27FC236}">
                <a16:creationId xmlns:a16="http://schemas.microsoft.com/office/drawing/2014/main" id="{20979D7E-8337-40B0-F5AB-C0A238653DE5}"/>
              </a:ext>
            </a:extLst>
          </p:cNvPr>
          <p:cNvSpPr txBox="1"/>
          <p:nvPr/>
        </p:nvSpPr>
        <p:spPr>
          <a:xfrm>
            <a:off x="9734276" y="6657945"/>
            <a:ext cx="24577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olicyoptions.irpp.org/magazines/june-2019/how-digital-technology-could-redefine-canadas-econom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
        <p:nvSpPr>
          <p:cNvPr id="12" name="Title 10">
            <a:extLst>
              <a:ext uri="{FF2B5EF4-FFF2-40B4-BE49-F238E27FC236}">
                <a16:creationId xmlns:a16="http://schemas.microsoft.com/office/drawing/2014/main" id="{20CAD8EC-3310-D288-1033-037796288F2F}"/>
              </a:ext>
            </a:extLst>
          </p:cNvPr>
          <p:cNvSpPr txBox="1">
            <a:spLocks/>
          </p:cNvSpPr>
          <p:nvPr/>
        </p:nvSpPr>
        <p:spPr>
          <a:xfrm>
            <a:off x="539632" y="815974"/>
            <a:ext cx="5840606" cy="1656715"/>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dirty="0"/>
              <a:t>What are the benefits of RLHF?</a:t>
            </a:r>
          </a:p>
        </p:txBody>
      </p:sp>
    </p:spTree>
    <p:extLst>
      <p:ext uri="{BB962C8B-B14F-4D97-AF65-F5344CB8AC3E}">
        <p14:creationId xmlns:p14="http://schemas.microsoft.com/office/powerpoint/2010/main" val="56223771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Oval 2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0" name="Rectangle 2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1">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35" name="Freeform: Shape 34">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Freeform: Shape 37">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4294967295"/>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45" name="Freeform: Shape 39">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Oval 41">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Title 10">
            <a:extLst>
              <a:ext uri="{FF2B5EF4-FFF2-40B4-BE49-F238E27FC236}">
                <a16:creationId xmlns:a16="http://schemas.microsoft.com/office/drawing/2014/main" id="{72911FA0-7114-8334-CE5F-D380A248A7C0}"/>
              </a:ext>
            </a:extLst>
          </p:cNvPr>
          <p:cNvSpPr txBox="1">
            <a:spLocks/>
          </p:cNvSpPr>
          <p:nvPr/>
        </p:nvSpPr>
        <p:spPr>
          <a:xfrm>
            <a:off x="1800522" y="279463"/>
            <a:ext cx="7564230" cy="600930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lvl="0">
              <a:lnSpc>
                <a:spcPct val="107000"/>
              </a:lnSpc>
              <a:spcBef>
                <a:spcPts val="0"/>
              </a:spcBef>
              <a:spcAft>
                <a:spcPts val="800"/>
              </a:spcAft>
              <a:tabLst>
                <a:tab pos="457200" algn="l"/>
              </a:tabLst>
            </a:pPr>
            <a:r>
              <a:rPr lang="en-US" sz="1600" b="1" kern="100" dirty="0">
                <a:latin typeface="Calibri" panose="020F0502020204030204" pitchFamily="34" charset="0"/>
                <a:ea typeface="Calibri" panose="020F0502020204030204" pitchFamily="34" charset="0"/>
                <a:cs typeface="Calibri" panose="020F0502020204030204" pitchFamily="34" charset="0"/>
              </a:rPr>
              <a:t>Improved Learning Efficiency</a:t>
            </a:r>
            <a:r>
              <a:rPr lang="en-US" sz="1600" kern="100" dirty="0">
                <a:latin typeface="Calibri" panose="020F0502020204030204" pitchFamily="34" charset="0"/>
                <a:ea typeface="Calibri" panose="020F0502020204030204" pitchFamily="34" charset="0"/>
                <a:cs typeface="Calibri" panose="020F0502020204030204" pitchFamily="34" charset="0"/>
              </a:rPr>
              <a:t>: RLHF accelerates the learning process by providing valuable guidance to AI agents. Instead of relying solely on trial and error, agents can learn from human expertise, leading to quicker convergence to optimal or near-optimal strategies.</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tabLst>
                <a:tab pos="457200" algn="l"/>
              </a:tabLst>
            </a:pPr>
            <a:r>
              <a:rPr lang="en-US" sz="1600" b="1" kern="100" dirty="0">
                <a:latin typeface="Calibri" panose="020F0502020204030204" pitchFamily="34" charset="0"/>
                <a:ea typeface="Calibri" panose="020F0502020204030204" pitchFamily="34" charset="0"/>
                <a:cs typeface="Calibri" panose="020F0502020204030204" pitchFamily="34" charset="0"/>
              </a:rPr>
              <a:t>Handling Complex Tasks</a:t>
            </a:r>
            <a:r>
              <a:rPr lang="en-US" sz="1600" kern="100" dirty="0">
                <a:latin typeface="Calibri" panose="020F0502020204030204" pitchFamily="34" charset="0"/>
                <a:ea typeface="Calibri" panose="020F0502020204030204" pitchFamily="34" charset="0"/>
                <a:cs typeface="Calibri" panose="020F0502020204030204" pitchFamily="34" charset="0"/>
              </a:rPr>
              <a:t>: RLHF shines when it comes to tasks where defining a precise reward function is challenging or impractical. It allows humans to convey their domain knowledge and preferences through feedback, enabling agents to navigate complex and nuanced environments effectively.</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tabLst>
                <a:tab pos="457200" algn="l"/>
              </a:tabLst>
            </a:pPr>
            <a:r>
              <a:rPr lang="en-US" sz="1600" b="1" kern="100" dirty="0">
                <a:latin typeface="Calibri" panose="020F0502020204030204" pitchFamily="34" charset="0"/>
                <a:ea typeface="Calibri" panose="020F0502020204030204" pitchFamily="34" charset="0"/>
                <a:cs typeface="Calibri" panose="020F0502020204030204" pitchFamily="34" charset="0"/>
              </a:rPr>
              <a:t>Human Expertise Integration</a:t>
            </a:r>
            <a:r>
              <a:rPr lang="en-US" sz="1600" kern="100" dirty="0">
                <a:latin typeface="Calibri" panose="020F0502020204030204" pitchFamily="34" charset="0"/>
                <a:ea typeface="Calibri" panose="020F0502020204030204" pitchFamily="34" charset="0"/>
                <a:cs typeface="Calibri" panose="020F0502020204030204" pitchFamily="34" charset="0"/>
              </a:rPr>
              <a:t>: RLHF leverages human insights, making it possible to inject expert knowledge into AI systems. This is particularly valuable when human judgment and intuition are essential for decision-making, such as in healthcare, finance, or customer service applications.</a:t>
            </a:r>
          </a:p>
          <a:p>
            <a:pPr lvl="0">
              <a:lnSpc>
                <a:spcPct val="107000"/>
              </a:lnSpc>
              <a:spcBef>
                <a:spcPts val="0"/>
              </a:spcBef>
              <a:spcAft>
                <a:spcPts val="800"/>
              </a:spcAft>
              <a:tabLst>
                <a:tab pos="457200" algn="l"/>
              </a:tabLst>
            </a:pPr>
            <a:r>
              <a:rPr lang="en-US" sz="1600" b="1" kern="100" dirty="0">
                <a:latin typeface="Calibri" panose="020F0502020204030204" pitchFamily="34" charset="0"/>
                <a:ea typeface="Calibri" panose="020F0502020204030204" pitchFamily="34" charset="0"/>
                <a:cs typeface="Calibri" panose="020F0502020204030204" pitchFamily="34" charset="0"/>
              </a:rPr>
              <a:t>Robustness and Safety</a:t>
            </a:r>
            <a:r>
              <a:rPr lang="en-US" sz="1600" kern="100" dirty="0">
                <a:latin typeface="Calibri" panose="020F0502020204030204" pitchFamily="34" charset="0"/>
                <a:ea typeface="Calibri" panose="020F0502020204030204" pitchFamily="34" charset="0"/>
                <a:cs typeface="Calibri" panose="020F0502020204030204" pitchFamily="34" charset="0"/>
              </a:rPr>
              <a:t>: Human feedback can help AI agents avoid risky or harmful actions. It adds an extra layer of safety by steering agents away from behaviors that could lead to undesirable consequences, which is crucial in critical applications like autonomous driving.</a:t>
            </a:r>
            <a:br>
              <a:rPr lang="en-US" sz="1600" kern="100" dirty="0">
                <a:latin typeface="Calibri" panose="020F0502020204030204" pitchFamily="34" charset="0"/>
                <a:ea typeface="Calibri" panose="020F0502020204030204" pitchFamily="34" charset="0"/>
                <a:cs typeface="Calibri" panose="020F0502020204030204" pitchFamily="34" charset="0"/>
              </a:rPr>
            </a:br>
            <a:br>
              <a:rPr lang="en-US" sz="1600" kern="100" dirty="0">
                <a:latin typeface="Calibri" panose="020F0502020204030204" pitchFamily="34" charset="0"/>
                <a:ea typeface="Calibri" panose="020F0502020204030204" pitchFamily="34" charset="0"/>
                <a:cs typeface="Times New Roman" panose="02020603050405020304" pitchFamily="18" charset="0"/>
              </a:rPr>
            </a:br>
            <a:r>
              <a:rPr lang="en-US" sz="1600" b="1" kern="100" dirty="0">
                <a:latin typeface="Calibri" panose="020F0502020204030204" pitchFamily="34" charset="0"/>
                <a:ea typeface="Calibri" panose="020F0502020204030204" pitchFamily="34" charset="0"/>
                <a:cs typeface="Calibri" panose="020F0502020204030204" pitchFamily="34" charset="0"/>
              </a:rPr>
              <a:t>Adaptability</a:t>
            </a:r>
            <a:r>
              <a:rPr lang="en-US" sz="1600" kern="100" dirty="0">
                <a:latin typeface="Calibri" panose="020F0502020204030204" pitchFamily="34" charset="0"/>
                <a:ea typeface="Calibri" panose="020F0502020204030204" pitchFamily="34" charset="0"/>
                <a:cs typeface="Calibri" panose="020F0502020204030204" pitchFamily="34" charset="0"/>
              </a:rPr>
              <a:t>: RLHF allows AI systems to adapt to changing circumstances or user preferences. As human feedback continues to guide learning, agents can continuously adjust their behavior to meet evolving requirements.</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23247185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red and yellow striped background&#10;&#10;Description automatically generated">
            <a:extLst>
              <a:ext uri="{FF2B5EF4-FFF2-40B4-BE49-F238E27FC236}">
                <a16:creationId xmlns:a16="http://schemas.microsoft.com/office/drawing/2014/main" id="{8F1AEF3F-3A1D-F04F-5D85-B20E766F1A5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12191999" cy="6857996"/>
          </a:xfrm>
          <a:prstGeom prst="rect">
            <a:avLst/>
          </a:prstGeom>
        </p:spPr>
      </p:pic>
      <p:sp>
        <p:nvSpPr>
          <p:cNvPr id="163" name="Rectangle 16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dirty="0"/>
              <a:t>What are the drawbacks of RLHF?</a:t>
            </a:r>
          </a:p>
        </p:txBody>
      </p:sp>
      <p:sp>
        <p:nvSpPr>
          <p:cNvPr id="165" name="Rectangle 16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80848101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{8BC19C47-C4B2-498F-A0F1-DE580093938D}tf33713516_win32</Template>
  <TotalTime>154</TotalTime>
  <Words>1380</Words>
  <Application>Microsoft Office PowerPoint</Application>
  <PresentationFormat>Widescreen</PresentationFormat>
  <Paragraphs>61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Walbaum Display</vt:lpstr>
      <vt:lpstr>3DFloatVTI</vt:lpstr>
      <vt:lpstr>RLHF</vt:lpstr>
      <vt:lpstr>Agenda</vt:lpstr>
      <vt:lpstr>What is RLHF?</vt:lpstr>
      <vt:lpstr>PowerPoint Presentation</vt:lpstr>
      <vt:lpstr>How does it work?</vt:lpstr>
      <vt:lpstr>PowerPoint Presentation</vt:lpstr>
      <vt:lpstr>PowerPoint Presentation</vt:lpstr>
      <vt:lpstr>PowerPoint Presentation</vt:lpstr>
      <vt:lpstr>What are the drawbacks of RLHF?</vt:lpstr>
      <vt:lpstr>Need for Expert Feedback: RLHF relies on human feedback, which means you need access to human experts who can evaluate and guide the AI agent. Acquiring expert feedback can be time-consuming, expensive, or even challenging in some domains.  Bias in Human Feedback: Human feedback can introduce bias based on the preferences, perspectives, or subjective judgments of the evaluators. This bias can lead to suboptimal or skewed learning outcomes, especially when feedback is inconsistent.  Quality of Feedback: The quality of human feedback can vary widely. In some cases, experts may provide imprecise or conflicting guidance, making it challenging for the AI agent to learn effectively.  Scalability: RLHF may not be scalable to large or complex problem domains. As the complexity of the task or the number of agents increases, obtaining and managing human feedback becomes more difficult and resource intensive.  Overfitting to Feedback: AI agents trained with RLHF can become overly reliant on the specific feedback they receive during training. This can limit their ability to generalize and adapt to new situations not covered by the training data.</vt:lpstr>
      <vt:lpstr>What are the different methods of implementing RLHF?</vt:lpstr>
      <vt:lpstr> Imitating Learning: It's like showing the robot how to do things by doing them yourself. The robot watches and tries to copy you.  Reward Tricks: Imagine you want the robot to do something, like cleaning your room. You can give the robot points (rewards) for doing things right, like picking up toys. If it makes a mess, you take away points. The robot learns to do a good job because it wants more points.  Comparison Games: You can compare the robot's actions. For example, if the robot cleans one part of the room and then another, you say which one is better. The robot learns from your feedback.  Spotting Mistakes: Sometimes, you tell the robot when it's doing something wrong. You want the robot to get better by finding its mistakes.   </vt:lpstr>
      <vt:lpstr>  Help Along the Way: Imagine you're teaching your friend how to ride a bike. You hold the bike steady at first, and as your friend gets better, you let go a little at a time. RLHF is like that, with people helping the robot as it learns.  Picking Favorites: You can tell the robot which things you like more. If it's a cooking robot, you say you like spaghetti more than pizza. The robot will try to make more spaghetti because it knows you like it.  Many Helpers: Sometimes, you have different friends who are good at different things. For some tasks, you ask your friends for help. RLHF uses different helpers for different jobs.   </vt:lpstr>
      <vt:lpstr>What method did we use and why?</vt:lpstr>
      <vt:lpstr>We implemented RLHF using the Help Along the Way method, where we have our Chat bot answer questions, thereafter we allow support agents to rate the response (positive or negative), if the response generated is negative, we allow human intervention where support agents can provide the appropriate response thereafter, we save the question, feedback, and appropriate response for later reference to further improve the chatbots recommendations. Through this implementation, the chatbot can learn from its prior mistakes and improve as it encounters similar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RLHF</dc:title>
  <dc:creator>Steven Bezuidenhout (Graduate)</dc:creator>
  <cp:lastModifiedBy>Steven Bezuidenhout (Graduate)</cp:lastModifiedBy>
  <cp:revision>3</cp:revision>
  <dcterms:created xsi:type="dcterms:W3CDTF">2023-09-27T09:58:41Z</dcterms:created>
  <dcterms:modified xsi:type="dcterms:W3CDTF">2023-09-27T14:29:59Z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4be934b-5f0e-4f73-8b3d-d2dd4ad3acf8_Enabled">
    <vt:lpwstr>true</vt:lpwstr>
  </property>
  <property fmtid="{D5CDD505-2E9C-101B-9397-08002B2CF9AE}" pid="4" name="MSIP_Label_54be934b-5f0e-4f73-8b3d-d2dd4ad3acf8_SetDate">
    <vt:lpwstr>2023-09-27T11:53:05Z</vt:lpwstr>
  </property>
  <property fmtid="{D5CDD505-2E9C-101B-9397-08002B2CF9AE}" pid="5" name="MSIP_Label_54be934b-5f0e-4f73-8b3d-d2dd4ad3acf8_Method">
    <vt:lpwstr>Standard</vt:lpwstr>
  </property>
  <property fmtid="{D5CDD505-2E9C-101B-9397-08002B2CF9AE}" pid="6" name="MSIP_Label_54be934b-5f0e-4f73-8b3d-d2dd4ad3acf8_Name">
    <vt:lpwstr>Clickatell-Public</vt:lpwstr>
  </property>
  <property fmtid="{D5CDD505-2E9C-101B-9397-08002B2CF9AE}" pid="7" name="MSIP_Label_54be934b-5f0e-4f73-8b3d-d2dd4ad3acf8_SiteId">
    <vt:lpwstr>f05b8200-0f18-4302-889e-9f6703297586</vt:lpwstr>
  </property>
  <property fmtid="{D5CDD505-2E9C-101B-9397-08002B2CF9AE}" pid="8" name="MSIP_Label_54be934b-5f0e-4f73-8b3d-d2dd4ad3acf8_ActionId">
    <vt:lpwstr>331bed00-83f4-4119-9ed1-b84f7dc750d0</vt:lpwstr>
  </property>
  <property fmtid="{D5CDD505-2E9C-101B-9397-08002B2CF9AE}" pid="9" name="MSIP_Label_54be934b-5f0e-4f73-8b3d-d2dd4ad3acf8_ContentBits">
    <vt:lpwstr>0</vt:lpwstr>
  </property>
</Properties>
</file>