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61" r:id="rId4"/>
    <p:sldId id="259" r:id="rId5"/>
    <p:sldId id="265" r:id="rId6"/>
    <p:sldId id="266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EC5"/>
    <a:srgbClr val="43B3C9"/>
    <a:srgbClr val="53BECD"/>
    <a:srgbClr val="5CC2D0"/>
    <a:srgbClr val="64ADC4"/>
    <a:srgbClr val="73BFC7"/>
    <a:srgbClr val="6AB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000" autoAdjust="0"/>
  </p:normalViewPr>
  <p:slideViewPr>
    <p:cSldViewPr snapToGrid="0">
      <p:cViewPr varScale="1">
        <p:scale>
          <a:sx n="99" d="100"/>
          <a:sy n="99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951D-B94E-437E-AB45-86D7CC0B026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F459-7922-4077-927B-ADFCE4DA5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/>
              <a:t>Auto UTC offset and daylight saving rule synchronization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F459-7922-4077-927B-ADFCE4DA595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1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1A372-8870-42A0-A9C2-CC0D2B62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1FAAB5-0C15-481B-9EB7-5EB5A6F4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49EE1-08C5-495B-8D4E-4B171488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9D7146-D7AD-4449-BAED-1780E63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D867D-A236-437D-ACE0-6C860CE1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F932-9C49-49D9-BA03-C29C6482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EF8A74-8B34-488E-8838-7244065D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8AF0F-10A6-4B64-8297-B24B8FA5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4C6FA-A474-413A-B78D-DA482AB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980D2-1BD6-4F3D-A32E-DD53355A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CEF334-335D-4454-9F4A-11007C22E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2BDD3-E50F-4DA4-8D49-B141278E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4F509-3641-48B5-80EA-1EBD5C1C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C0561-CE8E-47C9-BE02-39657570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9A93FC-C2E9-465A-AC2F-9C78ED3D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1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F71AF-3624-4037-A7EE-426AD77F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F528C-AF67-4C07-AEC8-05A6D22D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523ABE-D188-4254-B694-598864C9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DB3BA-5F50-4525-9E7C-9715B1A9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1A46A-A76B-4963-BE5B-E70603F1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4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031C6-28CA-4EB4-864E-84949A36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EF48E-251E-4BD5-91F9-BF20E793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1BCF7-E13D-4138-B8FA-F0D86547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D732B5-9B55-409E-8832-1D83465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30BB4-6480-4553-B9A4-3EB080A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23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470D1-BFCB-44A7-9C8B-C3D5DCE4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A7D93-00BE-40B2-8A1F-5690245B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AA0B24-19C9-4BBD-AC4B-CA5E50A4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4C808-AFA6-480D-AB80-E0DB2321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4C814A-109D-4094-A716-E07E471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C1D3C-434E-4511-9E1C-2A752C7B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9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2C2A-015A-4ED5-B26A-4B7EFC01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9D0F1B-F2A9-48E7-BAFE-7C879572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BD0668-31BE-483F-96E4-7623082F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A3769C-BB4F-48DD-BC7A-C9CBACE37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9E244-8743-44C3-8105-75D31C44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A35473-DEFD-4F69-80A9-40CCDD7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ACEFE1-D2A0-4316-B402-BDE9AB34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0B7767-595C-47E2-8B64-5D3734A1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3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B2A9C-6052-4008-86F4-C3EB73F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43CB71-FA79-457C-A142-16189861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137DCB-4906-41DC-A51D-4C17448E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E50ABD-54E8-4FC4-BD4F-7BD278B0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0FBAC-3737-4C00-81F6-6EBA129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FBBB9-2250-4E32-9EBF-98537F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8CB2-4C83-4AAD-B902-72ECA869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5DDC-3DA7-47F0-99EE-EB8B531C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F9D81-1A1D-4A57-AA1F-3D928640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46A6C0-9413-476F-9D59-3E02BFEF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997599-FB05-4E2A-89A3-3275961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F87CF-70A0-4F56-B0CC-316471DB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6E71E-B61D-4ED9-BD55-73DE56A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B1EEC-9E4F-4467-B807-3CAE3B52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EA5368-5346-48FD-AEA7-9A8761AE5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EC409B-D57B-43FF-9A05-2F943057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317D3-C7AB-4BDD-B46F-9A50D0E4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75E615-A614-4F1C-A340-587FE6B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141322-98C6-4CC0-A351-D7BF974E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2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1B824D-50FD-41BB-BED8-C4C9AE61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EB76D-EB7F-4F5B-BE84-A5E2EA23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F0229-F842-452F-AC39-A0F38D07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B2BE-0750-44FB-B606-28D7D6DBEC43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CBE202-0A24-47D7-B2E0-A9168CDB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030211-85AE-429D-BE9B-B42D00D8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5EAC-4659-4A76-BC28-D16CD2C1E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D1D1169-3964-42D9-A4EA-DC0B22455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Camera Web UI proposal for FOTA</a:t>
            </a:r>
            <a:endParaRPr lang="zh-TW" altLang="en-US" sz="48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B88EF2C-DE27-4C25-B28F-5E717991D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Date :</a:t>
            </a:r>
            <a:r>
              <a:rPr lang="zh-TW" altLang="en-US" dirty="0"/>
              <a:t> </a:t>
            </a:r>
            <a:r>
              <a:rPr lang="en-US" altLang="zh-TW" dirty="0"/>
              <a:t>2019/10/31</a:t>
            </a:r>
          </a:p>
          <a:p>
            <a:r>
              <a:rPr lang="en-US" altLang="zh-TW" dirty="0"/>
              <a:t>Version: v1.1</a:t>
            </a:r>
          </a:p>
          <a:p>
            <a:r>
              <a:rPr lang="en-US" altLang="zh-TW" dirty="0"/>
              <a:t>By: Carrie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24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04362C-8223-446E-B1F4-90F31CD2CC97}"/>
              </a:ext>
            </a:extLst>
          </p:cNvPr>
          <p:cNvSpPr txBox="1"/>
          <p:nvPr/>
        </p:nvSpPr>
        <p:spPr>
          <a:xfrm>
            <a:off x="2612572" y="3233678"/>
            <a:ext cx="61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Latest Version                                      1.01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17000F-9F08-470F-B178-2A8851D8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278928"/>
            <a:ext cx="7953375" cy="15525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7F9404-DE04-4955-8AE6-592509E37E99}"/>
              </a:ext>
            </a:extLst>
          </p:cNvPr>
          <p:cNvSpPr txBox="1"/>
          <p:nvPr/>
        </p:nvSpPr>
        <p:spPr>
          <a:xfrm>
            <a:off x="2612572" y="2894750"/>
            <a:ext cx="61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Current Version                                   1.00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23089D-A688-4E5E-94A7-2DC218FFCF8B}"/>
              </a:ext>
            </a:extLst>
          </p:cNvPr>
          <p:cNvSpPr txBox="1"/>
          <p:nvPr/>
        </p:nvSpPr>
        <p:spPr>
          <a:xfrm>
            <a:off x="2631820" y="4626154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Auto Upgrade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5FE1F7E-B1B6-437A-B938-CB53A1E77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41222" b="12173"/>
          <a:stretch/>
        </p:blipFill>
        <p:spPr>
          <a:xfrm>
            <a:off x="6014101" y="5039684"/>
            <a:ext cx="985838" cy="40154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A47E1-0AF9-4D0D-B461-73BA913BEE26}"/>
              </a:ext>
            </a:extLst>
          </p:cNvPr>
          <p:cNvSpPr txBox="1"/>
          <p:nvPr/>
        </p:nvSpPr>
        <p:spPr>
          <a:xfrm>
            <a:off x="2640529" y="590446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Manual Upgrade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37C9852-CD06-4ADA-A631-6EEC9896957A}"/>
              </a:ext>
            </a:extLst>
          </p:cNvPr>
          <p:cNvSpPr/>
          <p:nvPr/>
        </p:nvSpPr>
        <p:spPr>
          <a:xfrm>
            <a:off x="6036873" y="5950629"/>
            <a:ext cx="1079390" cy="276999"/>
          </a:xfrm>
          <a:prstGeom prst="roundRect">
            <a:avLst/>
          </a:prstGeom>
          <a:solidFill>
            <a:srgbClr val="39A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Select File</a:t>
            </a:r>
            <a:endParaRPr lang="zh-TW" altLang="en-US" sz="1200" b="1" dirty="0"/>
          </a:p>
        </p:txBody>
      </p:sp>
      <p:pic>
        <p:nvPicPr>
          <p:cNvPr id="1026" name="Picture 2" descr="「!」的圖片搜尋結果">
            <a:extLst>
              <a:ext uri="{FF2B5EF4-FFF2-40B4-BE49-F238E27FC236}">
                <a16:creationId xmlns:a16="http://schemas.microsoft.com/office/drawing/2014/main" id="{871F3605-18C9-4326-9623-E54342CF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20" y="3335749"/>
            <a:ext cx="183656" cy="1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E24ABF-4FFE-4321-850D-4F191CFA2289}"/>
              </a:ext>
            </a:extLst>
          </p:cNvPr>
          <p:cNvSpPr txBox="1"/>
          <p:nvPr/>
        </p:nvSpPr>
        <p:spPr>
          <a:xfrm>
            <a:off x="2623111" y="4153852"/>
            <a:ext cx="27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Auto Check Latest Version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34EC49A-F49E-4FE9-BE45-C2383874CE86}"/>
              </a:ext>
            </a:extLst>
          </p:cNvPr>
          <p:cNvSpPr txBox="1"/>
          <p:nvPr/>
        </p:nvSpPr>
        <p:spPr>
          <a:xfrm>
            <a:off x="6690676" y="3303522"/>
            <a:ext cx="11085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39AEC5"/>
                </a:solidFill>
              </a:rPr>
              <a:t>Release Note</a:t>
            </a:r>
            <a:endParaRPr lang="zh-TW" altLang="en-US" sz="1200" b="1" dirty="0">
              <a:solidFill>
                <a:srgbClr val="39AEC5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054F61E-C457-40A4-9BE8-E476E10CB68F}"/>
              </a:ext>
            </a:extLst>
          </p:cNvPr>
          <p:cNvSpPr/>
          <p:nvPr/>
        </p:nvSpPr>
        <p:spPr>
          <a:xfrm>
            <a:off x="6036873" y="3689865"/>
            <a:ext cx="1584710" cy="305166"/>
          </a:xfrm>
          <a:prstGeom prst="roundRect">
            <a:avLst/>
          </a:prstGeom>
          <a:solidFill>
            <a:srgbClr val="39AEC5"/>
          </a:solidFill>
          <a:ln>
            <a:solidFill>
              <a:srgbClr val="39AE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</a:rPr>
              <a:t>Check Latest Version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2AD9DD8-80B4-4D36-A732-91E786836E35}"/>
              </a:ext>
            </a:extLst>
          </p:cNvPr>
          <p:cNvSpPr/>
          <p:nvPr/>
        </p:nvSpPr>
        <p:spPr>
          <a:xfrm>
            <a:off x="7733444" y="3689865"/>
            <a:ext cx="1584710" cy="305166"/>
          </a:xfrm>
          <a:prstGeom prst="roundRect">
            <a:avLst/>
          </a:prstGeom>
          <a:solidFill>
            <a:srgbClr val="39AEC5"/>
          </a:solidFill>
          <a:ln>
            <a:solidFill>
              <a:srgbClr val="39AE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</a:rPr>
              <a:t>Upgrade Now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4ED311BF-9C03-4EE8-8F57-F7EFC82B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/>
              <a:t>Camera Web UI </a:t>
            </a:r>
            <a:r>
              <a:rPr lang="en-US" altLang="zh-TW" sz="3600" b="1" u="sng" dirty="0"/>
              <a:t>– Firmware Upgrade</a:t>
            </a:r>
            <a:endParaRPr lang="zh-TW" altLang="en-US" sz="3600" b="1" u="sng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CC1C0EE-7EBB-447E-A7A3-87D0D49FC840}"/>
              </a:ext>
            </a:extLst>
          </p:cNvPr>
          <p:cNvGrpSpPr/>
          <p:nvPr/>
        </p:nvGrpSpPr>
        <p:grpSpPr>
          <a:xfrm>
            <a:off x="7116263" y="5093161"/>
            <a:ext cx="1123950" cy="319761"/>
            <a:chOff x="7116263" y="5101870"/>
            <a:chExt cx="1123950" cy="319761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68F63ABE-C55D-4A29-ADCB-554B8BF6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6263" y="5107306"/>
              <a:ext cx="1123950" cy="314325"/>
            </a:xfrm>
            <a:prstGeom prst="rect">
              <a:avLst/>
            </a:prstGeom>
          </p:spPr>
        </p:pic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1FD80F2E-B0F2-404C-A2BE-6552C35E41B7}"/>
                </a:ext>
              </a:extLst>
            </p:cNvPr>
            <p:cNvSpPr txBox="1"/>
            <p:nvPr/>
          </p:nvSpPr>
          <p:spPr>
            <a:xfrm>
              <a:off x="7156285" y="5101870"/>
              <a:ext cx="829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Monday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6F1F6D6-2934-4198-89C9-EDCA29A5EC21}"/>
              </a:ext>
            </a:extLst>
          </p:cNvPr>
          <p:cNvSpPr txBox="1"/>
          <p:nvPr/>
        </p:nvSpPr>
        <p:spPr>
          <a:xfrm>
            <a:off x="7166354" y="1469579"/>
            <a:ext cx="23629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9AE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 Upgrade</a:t>
            </a:r>
            <a:endParaRPr lang="zh-TW" altLang="en-US" sz="2000" dirty="0">
              <a:solidFill>
                <a:srgbClr val="39AE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41FB69-7265-446A-A817-1FFC4B8FBF60}"/>
              </a:ext>
            </a:extLst>
          </p:cNvPr>
          <p:cNvSpPr txBox="1"/>
          <p:nvPr/>
        </p:nvSpPr>
        <p:spPr>
          <a:xfrm>
            <a:off x="2124204" y="2444240"/>
            <a:ext cx="18817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39AE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 Upgrade</a:t>
            </a:r>
            <a:endParaRPr lang="zh-TW" altLang="en-US" sz="1600" dirty="0">
              <a:solidFill>
                <a:srgbClr val="39AE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8FF2C274-4EEF-4772-8C62-2B555DE36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101" y="4179740"/>
            <a:ext cx="604520" cy="32385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7D1D259A-28F9-4CA4-AB06-3FD50A301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110" y="4645509"/>
            <a:ext cx="604520" cy="32385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3273C83-3F9F-431E-8B13-EA3160851CF0}"/>
              </a:ext>
            </a:extLst>
          </p:cNvPr>
          <p:cNvSpPr txBox="1"/>
          <p:nvPr/>
        </p:nvSpPr>
        <p:spPr>
          <a:xfrm>
            <a:off x="5930520" y="5524272"/>
            <a:ext cx="48208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* The device must be connected to the internet to perform above process.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91ED8A7-7923-45B0-8749-94E46CDE4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2" b="77110"/>
          <a:stretch/>
        </p:blipFill>
        <p:spPr>
          <a:xfrm>
            <a:off x="2124892" y="1260365"/>
            <a:ext cx="7573883" cy="143929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268D710-D6BE-48F0-9A8E-FD5E98F372CF}"/>
              </a:ext>
            </a:extLst>
          </p:cNvPr>
          <p:cNvSpPr txBox="1"/>
          <p:nvPr/>
        </p:nvSpPr>
        <p:spPr>
          <a:xfrm>
            <a:off x="2281647" y="2776887"/>
            <a:ext cx="19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Time Zone Update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8D7985-B6CF-423E-A80B-7A7FA3DEFD1A}"/>
              </a:ext>
            </a:extLst>
          </p:cNvPr>
          <p:cNvSpPr txBox="1"/>
          <p:nvPr/>
        </p:nvSpPr>
        <p:spPr>
          <a:xfrm>
            <a:off x="4203409" y="3711782"/>
            <a:ext cx="49449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* The device must be connected to the internet to perform above process.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34EA5B1-DC52-47F9-898C-36ACCCDC0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00" y="2782153"/>
            <a:ext cx="533400" cy="285750"/>
          </a:xfrm>
          <a:prstGeom prst="rect">
            <a:avLst/>
          </a:prstGeom>
        </p:spPr>
      </p:pic>
      <p:sp>
        <p:nvSpPr>
          <p:cNvPr id="24" name="標題 1">
            <a:extLst>
              <a:ext uri="{FF2B5EF4-FFF2-40B4-BE49-F238E27FC236}">
                <a16:creationId xmlns:a16="http://schemas.microsoft.com/office/drawing/2014/main" id="{F5BA5FE0-4298-4C64-8F7E-A4CE5127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/>
              <a:t>Camera Web UI </a:t>
            </a:r>
            <a:r>
              <a:rPr lang="en-US" altLang="zh-TW" sz="3600" b="1" u="sng" dirty="0"/>
              <a:t>– Automatic Time Configuration</a:t>
            </a:r>
            <a:endParaRPr lang="zh-TW" altLang="en-US" sz="3600" b="1" u="sng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6360AC-D1A5-4187-B268-6F6BA83C2AE9}"/>
              </a:ext>
            </a:extLst>
          </p:cNvPr>
          <p:cNvSpPr txBox="1"/>
          <p:nvPr/>
        </p:nvSpPr>
        <p:spPr>
          <a:xfrm>
            <a:off x="2316482" y="3278434"/>
            <a:ext cx="1148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NTP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AF8782B-6C4F-41B7-9670-3F81F5BE80DE}"/>
              </a:ext>
            </a:extLst>
          </p:cNvPr>
          <p:cNvSpPr/>
          <p:nvPr/>
        </p:nvSpPr>
        <p:spPr>
          <a:xfrm>
            <a:off x="7760694" y="2772073"/>
            <a:ext cx="1584710" cy="276999"/>
          </a:xfrm>
          <a:prstGeom prst="roundRect">
            <a:avLst/>
          </a:prstGeom>
          <a:solidFill>
            <a:srgbClr val="39AEC5"/>
          </a:solidFill>
          <a:ln>
            <a:solidFill>
              <a:srgbClr val="39AE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</a:rPr>
              <a:t>Upgrade Now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7CC4D9E-9AB0-4708-BFCE-94DC22E9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00" y="3287802"/>
            <a:ext cx="533400" cy="2857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C0C9415-51FC-4E33-A539-A2DB5C834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708" y="4061197"/>
            <a:ext cx="914400" cy="295275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14B9AFF4-B5B4-4905-9218-8AB54954FF9A}"/>
              </a:ext>
            </a:extLst>
          </p:cNvPr>
          <p:cNvGrpSpPr/>
          <p:nvPr/>
        </p:nvGrpSpPr>
        <p:grpSpPr>
          <a:xfrm>
            <a:off x="4989097" y="3265593"/>
            <a:ext cx="2447925" cy="307777"/>
            <a:chOff x="4872037" y="3275110"/>
            <a:chExt cx="2447925" cy="30777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23D5D32-7FC2-4F3F-9F97-6F23AB4F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2037" y="3300412"/>
              <a:ext cx="2447925" cy="257175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015B8BE-504E-4FEF-9EAB-A953158B84F0}"/>
                </a:ext>
              </a:extLst>
            </p:cNvPr>
            <p:cNvSpPr txBox="1"/>
            <p:nvPr/>
          </p:nvSpPr>
          <p:spPr>
            <a:xfrm>
              <a:off x="4886600" y="3275110"/>
              <a:ext cx="1561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Ntp.dlink.com.tw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377D1F26-228D-4821-BD55-00362DEFF160}"/>
              </a:ext>
            </a:extLst>
          </p:cNvPr>
          <p:cNvGrpSpPr/>
          <p:nvPr/>
        </p:nvGrpSpPr>
        <p:grpSpPr>
          <a:xfrm>
            <a:off x="4989096" y="2753223"/>
            <a:ext cx="2447925" cy="307777"/>
            <a:chOff x="4601677" y="3012338"/>
            <a:chExt cx="2447925" cy="307777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4E78B67-5122-4B6D-8E98-DD9769F9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1677" y="3041558"/>
              <a:ext cx="2447925" cy="25717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DC19026-8F95-4117-A76D-27C2268A2C44}"/>
                </a:ext>
              </a:extLst>
            </p:cNvPr>
            <p:cNvSpPr txBox="1"/>
            <p:nvPr/>
          </p:nvSpPr>
          <p:spPr>
            <a:xfrm>
              <a:off x="4615705" y="3012338"/>
              <a:ext cx="121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Asia / Taipei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B82493-B2C8-4F3B-9545-47C3B776D96D}"/>
              </a:ext>
            </a:extLst>
          </p:cNvPr>
          <p:cNvSpPr txBox="1"/>
          <p:nvPr/>
        </p:nvSpPr>
        <p:spPr>
          <a:xfrm>
            <a:off x="2281647" y="2227742"/>
            <a:ext cx="21015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9AEC5"/>
                </a:solidFill>
              </a:rPr>
              <a:t>Automatic Time Syn.</a:t>
            </a:r>
            <a:endParaRPr lang="zh-TW" altLang="en-US" dirty="0">
              <a:solidFill>
                <a:srgbClr val="39AE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29108-0D7F-48A2-BF45-22D1F808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/>
              <a:t>Description </a:t>
            </a:r>
            <a:r>
              <a:rPr lang="en-US" altLang="zh-TW" sz="3600" b="1" u="sng" dirty="0"/>
              <a:t>– Firmware Upgrade</a:t>
            </a:r>
            <a:endParaRPr lang="zh-TW" altLang="en-US" sz="3600" b="1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8ACE-C13A-4F1C-8531-533C98C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242"/>
            <a:ext cx="10515600" cy="5426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Current Version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Display current FW version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Latest Version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Display the latest FW version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Synchronize with FOTA server </a:t>
            </a:r>
            <a:r>
              <a:rPr lang="en-US" altLang="zh-TW" sz="2200" dirty="0">
                <a:solidFill>
                  <a:srgbClr val="FF0000"/>
                </a:solidFill>
              </a:rPr>
              <a:t>while device boot up and every 7 days from on boot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dirty="0"/>
              <a:t>     : </a:t>
            </a:r>
            <a:r>
              <a:rPr lang="en-US" altLang="zh-TW" sz="2200" dirty="0"/>
              <a:t>Highlight to user for FW upgrade if current FW is not the latest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Release Note</a:t>
            </a:r>
            <a:r>
              <a:rPr lang="en-US" altLang="zh-TW" sz="2400" dirty="0"/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Click to get the release note of the latest FW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Check Latest Version</a:t>
            </a:r>
            <a:r>
              <a:rPr lang="en-US" altLang="zh-TW" sz="2400" dirty="0"/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Click to check the latest FW version manually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Upgrade Now</a:t>
            </a:r>
            <a:r>
              <a:rPr lang="en-US" altLang="zh-TW" sz="24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Click to upgrade the latest FW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Popup message as below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dirty="0"/>
          </a:p>
        </p:txBody>
      </p:sp>
      <p:pic>
        <p:nvPicPr>
          <p:cNvPr id="4" name="Picture 2" descr="「!」的圖片搜尋結果">
            <a:extLst>
              <a:ext uri="{FF2B5EF4-FFF2-40B4-BE49-F238E27FC236}">
                <a16:creationId xmlns:a16="http://schemas.microsoft.com/office/drawing/2014/main" id="{67C95E72-DDDB-4218-B878-18328866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2880937"/>
            <a:ext cx="183656" cy="1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48EFB-5781-493E-842A-4A4FE2CCFCEF}"/>
              </a:ext>
            </a:extLst>
          </p:cNvPr>
          <p:cNvSpPr/>
          <p:nvPr/>
        </p:nvSpPr>
        <p:spPr>
          <a:xfrm>
            <a:off x="1386526" y="5738035"/>
            <a:ext cx="2081348" cy="853441"/>
          </a:xfrm>
          <a:prstGeom prst="roundRect">
            <a:avLst>
              <a:gd name="adj" fmla="val 10667"/>
            </a:avLst>
          </a:prstGeom>
          <a:solidFill>
            <a:srgbClr val="39A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/>
              <a:t>Are you sure to upgrade FW?</a:t>
            </a:r>
          </a:p>
          <a:p>
            <a:endParaRPr lang="zh-TW" altLang="zh-TW" sz="1200" dirty="0"/>
          </a:p>
          <a:p>
            <a:r>
              <a:rPr lang="zh-TW" altLang="en-US" sz="1200" dirty="0"/>
              <a:t>□ </a:t>
            </a:r>
            <a:r>
              <a:rPr lang="en-US" altLang="zh-TW" sz="1200" dirty="0"/>
              <a:t>Confirm            </a:t>
            </a:r>
            <a:r>
              <a:rPr lang="zh-TW" altLang="en-US" sz="1200" dirty="0"/>
              <a:t>□ </a:t>
            </a:r>
            <a:r>
              <a:rPr lang="en-US" altLang="zh-TW" sz="1200" dirty="0"/>
              <a:t>Cancel</a:t>
            </a:r>
            <a:endParaRPr lang="zh-TW" altLang="en-US" sz="12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71415B8-DE41-4078-BD26-9FD8267AA64F}"/>
              </a:ext>
            </a:extLst>
          </p:cNvPr>
          <p:cNvSpPr/>
          <p:nvPr/>
        </p:nvSpPr>
        <p:spPr>
          <a:xfrm>
            <a:off x="3888693" y="5736211"/>
            <a:ext cx="4114800" cy="855265"/>
          </a:xfrm>
          <a:prstGeom prst="roundRect">
            <a:avLst>
              <a:gd name="adj" fmla="val 10667"/>
            </a:avLst>
          </a:prstGeom>
          <a:solidFill>
            <a:srgbClr val="39A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/>
              <a:t>Downloading …………..    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 </a:t>
            </a:r>
            <a:r>
              <a:rPr lang="zh-TW" altLang="en-US" sz="1200" dirty="0"/>
              <a:t>□ </a:t>
            </a:r>
            <a:r>
              <a:rPr lang="en-US" altLang="zh-TW" sz="1200" dirty="0"/>
              <a:t>Cancel</a:t>
            </a:r>
            <a:r>
              <a:rPr lang="zh-TW" altLang="en-US" sz="1200" dirty="0"/>
              <a:t>  </a:t>
            </a:r>
            <a:r>
              <a:rPr lang="en-US" altLang="zh-TW" sz="1200" dirty="0"/>
              <a:t>                                                                        7M/20M</a:t>
            </a:r>
          </a:p>
          <a:p>
            <a:endParaRPr lang="zh-TW" altLang="en-US" sz="12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960E7CB-3230-4071-8C4B-676B2F2F59D5}"/>
              </a:ext>
            </a:extLst>
          </p:cNvPr>
          <p:cNvGrpSpPr/>
          <p:nvPr/>
        </p:nvGrpSpPr>
        <p:grpSpPr>
          <a:xfrm>
            <a:off x="4013977" y="6088910"/>
            <a:ext cx="3770811" cy="170669"/>
            <a:chOff x="4084317" y="5451419"/>
            <a:chExt cx="3770811" cy="17066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592900-34FE-4802-ABAA-62E40DA4B0A8}"/>
                </a:ext>
              </a:extLst>
            </p:cNvPr>
            <p:cNvSpPr/>
            <p:nvPr/>
          </p:nvSpPr>
          <p:spPr>
            <a:xfrm>
              <a:off x="4084317" y="5458265"/>
              <a:ext cx="3770811" cy="16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947417D-4F8E-4467-AFA3-4A1D371DDCFC}"/>
                </a:ext>
              </a:extLst>
            </p:cNvPr>
            <p:cNvSpPr/>
            <p:nvPr/>
          </p:nvSpPr>
          <p:spPr>
            <a:xfrm>
              <a:off x="4084317" y="5451419"/>
              <a:ext cx="1110343" cy="168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CF7FCE5-6D79-4E9A-B633-C80FC8A424C2}"/>
              </a:ext>
            </a:extLst>
          </p:cNvPr>
          <p:cNvSpPr/>
          <p:nvPr/>
        </p:nvSpPr>
        <p:spPr>
          <a:xfrm>
            <a:off x="8416061" y="5736211"/>
            <a:ext cx="2081348" cy="855265"/>
          </a:xfrm>
          <a:prstGeom prst="roundRect">
            <a:avLst>
              <a:gd name="adj" fmla="val 10667"/>
            </a:avLst>
          </a:prstGeom>
          <a:solidFill>
            <a:srgbClr val="39A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/>
              <a:t>Updating ………</a:t>
            </a:r>
          </a:p>
          <a:p>
            <a:pPr algn="ctr"/>
            <a:r>
              <a:rPr lang="en-US" altLang="zh-TW" sz="2400" dirty="0"/>
              <a:t>6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568BD6-2367-461A-9756-74B54E4E933C}"/>
              </a:ext>
            </a:extLst>
          </p:cNvPr>
          <p:cNvSpPr txBox="1"/>
          <p:nvPr/>
        </p:nvSpPr>
        <p:spPr>
          <a:xfrm>
            <a:off x="5273761" y="6580925"/>
            <a:ext cx="1344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(Downloading FW)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242DEB-C808-40B0-8E4B-1636109B9632}"/>
              </a:ext>
            </a:extLst>
          </p:cNvPr>
          <p:cNvSpPr txBox="1"/>
          <p:nvPr/>
        </p:nvSpPr>
        <p:spPr>
          <a:xfrm>
            <a:off x="8893888" y="6574058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(Updating FW)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20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8ACE-C13A-4F1C-8531-533C98C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3822"/>
            <a:ext cx="11249298" cy="5763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Auto Check Latest Version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Enable/Disable to check the latest FW version automatically [Default: Disable]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When this feature is enable, popup message will be shown in front of live view while user link web 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Auto Upgrade</a:t>
            </a:r>
            <a:endParaRPr lang="en-US" altLang="zh-TW" sz="2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Enable/Disable to upgrade FW automatically [Default: Disable]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Upgrade Time: Select time 00:00~23:59 and week Monday ~ Sunday from dropdown list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Manual Upgrade</a:t>
            </a:r>
            <a:r>
              <a:rPr lang="en-US" altLang="zh-TW" sz="24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Click [Select File] to select the desired FW for upgrade</a:t>
            </a:r>
          </a:p>
          <a:p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45861B-7062-4F41-B4A5-006FF59546DC}"/>
              </a:ext>
            </a:extLst>
          </p:cNvPr>
          <p:cNvSpPr/>
          <p:nvPr/>
        </p:nvSpPr>
        <p:spPr>
          <a:xfrm>
            <a:off x="1672052" y="2500523"/>
            <a:ext cx="3910149" cy="2159019"/>
          </a:xfrm>
          <a:prstGeom prst="roundRect">
            <a:avLst>
              <a:gd name="adj" fmla="val 84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/>
              <a:t>Critical Update Available</a:t>
            </a:r>
            <a:endParaRPr lang="zh-TW" altLang="zh-TW" sz="1200" b="1" dirty="0"/>
          </a:p>
          <a:p>
            <a:r>
              <a:rPr lang="en-US" altLang="zh-TW" sz="1200" b="1" dirty="0"/>
              <a:t> </a:t>
            </a:r>
            <a:endParaRPr lang="zh-TW" altLang="zh-TW" sz="1200" b="1" dirty="0"/>
          </a:p>
          <a:p>
            <a:r>
              <a:rPr lang="en-US" altLang="zh-TW" sz="1200" dirty="0"/>
              <a:t>A critical firmware update is available. An immediate upgrade to this version is recommended in order to ensure optimal device operation.</a:t>
            </a:r>
          </a:p>
          <a:p>
            <a:endParaRPr lang="en-US" altLang="zh-TW" sz="1200" dirty="0"/>
          </a:p>
          <a:p>
            <a:r>
              <a:rPr lang="en-US" altLang="zh-TW" sz="1200" dirty="0"/>
              <a:t>Please make sure the device is powered, and do not power cycle the device during the upgrade process.</a:t>
            </a:r>
          </a:p>
          <a:p>
            <a:endParaRPr lang="zh-TW" altLang="zh-TW" sz="1200" dirty="0"/>
          </a:p>
          <a:p>
            <a:r>
              <a:rPr lang="zh-TW" altLang="en-US" sz="1200" dirty="0"/>
              <a:t>□ </a:t>
            </a:r>
            <a:r>
              <a:rPr lang="en-US" altLang="zh-TW" sz="1200" dirty="0"/>
              <a:t>Update now              </a:t>
            </a:r>
            <a:r>
              <a:rPr lang="zh-TW" altLang="en-US" sz="1200" dirty="0"/>
              <a:t>□ </a:t>
            </a:r>
            <a:r>
              <a:rPr lang="en-US" altLang="zh-TW" sz="1200" dirty="0"/>
              <a:t>Remind me later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BED559-D3B5-44BE-B644-1FC3D3C96E23}"/>
              </a:ext>
            </a:extLst>
          </p:cNvPr>
          <p:cNvSpPr/>
          <p:nvPr/>
        </p:nvSpPr>
        <p:spPr>
          <a:xfrm>
            <a:off x="6422580" y="2496877"/>
            <a:ext cx="3910149" cy="1405020"/>
          </a:xfrm>
          <a:prstGeom prst="roundRect">
            <a:avLst>
              <a:gd name="adj" fmla="val 8457"/>
            </a:avLst>
          </a:prstGeom>
          <a:solidFill>
            <a:srgbClr val="39A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/>
              <a:t>New Firmware Available for Update</a:t>
            </a:r>
          </a:p>
          <a:p>
            <a:r>
              <a:rPr lang="en-US" altLang="zh-TW" sz="1200" b="1" dirty="0"/>
              <a:t> </a:t>
            </a:r>
            <a:endParaRPr lang="zh-TW" altLang="zh-TW" sz="1200" b="1" dirty="0"/>
          </a:p>
          <a:p>
            <a:r>
              <a:rPr lang="en-US" altLang="zh-TW" sz="1200" dirty="0"/>
              <a:t>Please make sure the device is powered, and do not power cycle the device during the upgrade process.</a:t>
            </a:r>
          </a:p>
          <a:p>
            <a:endParaRPr lang="zh-TW" altLang="zh-TW" sz="1200" dirty="0"/>
          </a:p>
          <a:p>
            <a:r>
              <a:rPr lang="zh-TW" altLang="en-US" sz="1200" dirty="0"/>
              <a:t>□ </a:t>
            </a:r>
            <a:r>
              <a:rPr lang="en-US" altLang="zh-TW" sz="1200" dirty="0"/>
              <a:t>Update now              </a:t>
            </a:r>
            <a:r>
              <a:rPr lang="zh-TW" altLang="en-US" sz="1200" dirty="0"/>
              <a:t>□ </a:t>
            </a:r>
            <a:r>
              <a:rPr lang="en-US" altLang="zh-TW" sz="1200" dirty="0"/>
              <a:t>Remind me later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76EDAA-9347-4B2B-81B6-45E9E2BA5DBD}"/>
              </a:ext>
            </a:extLst>
          </p:cNvPr>
          <p:cNvSpPr txBox="1"/>
          <p:nvPr/>
        </p:nvSpPr>
        <p:spPr>
          <a:xfrm>
            <a:off x="2037815" y="4633418"/>
            <a:ext cx="332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(Applied for the FW with </a:t>
            </a:r>
            <a:r>
              <a:rPr lang="en-US" altLang="zh-TW" sz="1400" b="1" dirty="0">
                <a:solidFill>
                  <a:srgbClr val="FF0000"/>
                </a:solidFill>
              </a:rPr>
              <a:t>Enforced</a:t>
            </a:r>
            <a:r>
              <a:rPr lang="en-US" altLang="zh-TW" sz="1400" dirty="0">
                <a:solidFill>
                  <a:srgbClr val="FF0000"/>
                </a:solidFill>
              </a:rPr>
              <a:t> status)            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20368B7D-3022-4472-939B-7421B887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/>
              <a:t>Description </a:t>
            </a:r>
            <a:r>
              <a:rPr lang="en-US" altLang="zh-TW" sz="3600" b="1" u="sng" dirty="0"/>
              <a:t>– Firmware Upgrade</a:t>
            </a:r>
            <a:endParaRPr lang="zh-TW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78949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8ACE-C13A-4F1C-8531-533C98C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1249298" cy="54261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2400" b="1" dirty="0"/>
              <a:t>Time Zone Update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Enable/Disable to auto sync UTC offset and daylight saving rule on boot [Default: Disable]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Select time zone from dropdown list [Default: Asia / Taipei]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en-US" altLang="zh-TW" b="1" dirty="0"/>
              <a:t>NTP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Enable/Disable to auto sync NTP server while device boot up and </a:t>
            </a:r>
            <a:r>
              <a:rPr lang="en-US" altLang="zh-TW" sz="2200" dirty="0" err="1"/>
              <a:t>and</a:t>
            </a:r>
            <a:r>
              <a:rPr lang="en-US" altLang="zh-TW" sz="2200" dirty="0"/>
              <a:t> every ?? Day on boot [Default: Disable] 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/>
              <a:t>Select D-Link NTP server from drop box or input user’s NTP server</a:t>
            </a:r>
          </a:p>
          <a:p>
            <a:pPr marL="1143000" lvl="3">
              <a:lnSpc>
                <a:spcPct val="100000"/>
              </a:lnSpc>
              <a:spcBef>
                <a:spcPts val="0"/>
              </a:spcBef>
            </a:pPr>
            <a:r>
              <a:rPr lang="en-US" altLang="zh-TW" sz="2000" dirty="0"/>
              <a:t>D-Link NTP server: ntp1.dlink.com, ntp.dlink.com.tw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TW" sz="22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20368B7D-3022-4472-939B-7421B887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/>
              <a:t>Description </a:t>
            </a:r>
            <a:r>
              <a:rPr lang="en-US" altLang="zh-TW" sz="3600" b="1" u="sng" dirty="0"/>
              <a:t>– Automatic Time Configuration</a:t>
            </a:r>
            <a:endParaRPr lang="zh-TW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3951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64CD0-66A1-46D0-A209-0A8E70DF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/>
              <a:t>Reference UI_DIR-2660</a:t>
            </a:r>
            <a:endParaRPr lang="zh-TW" altLang="en-US" b="1" u="sng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1FE509-0D17-4C47-AAE6-554FD93B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4" y="1210492"/>
            <a:ext cx="5714243" cy="5564991"/>
          </a:xfrm>
        </p:spPr>
      </p:pic>
    </p:spTree>
    <p:extLst>
      <p:ext uri="{BB962C8B-B14F-4D97-AF65-F5344CB8AC3E}">
        <p14:creationId xmlns:p14="http://schemas.microsoft.com/office/powerpoint/2010/main" val="63322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432</Words>
  <Application>Microsoft Office PowerPoint</Application>
  <PresentationFormat>寬螢幕</PresentationFormat>
  <Paragraphs>91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Camera Web UI proposal for FOTA</vt:lpstr>
      <vt:lpstr>Camera Web UI – Firmware Upgrade</vt:lpstr>
      <vt:lpstr>Camera Web UI – Automatic Time Configuration</vt:lpstr>
      <vt:lpstr>Description – Firmware Upgrade</vt:lpstr>
      <vt:lpstr>Description – Firmware Upgrade</vt:lpstr>
      <vt:lpstr>Description – Automatic Time Configuration</vt:lpstr>
      <vt:lpstr>Reference UI_DIR-2660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Carrie Lee</dc:creator>
  <cp:lastModifiedBy>Carrie Lee</cp:lastModifiedBy>
  <cp:revision>59</cp:revision>
  <dcterms:created xsi:type="dcterms:W3CDTF">2019-10-29T02:38:57Z</dcterms:created>
  <dcterms:modified xsi:type="dcterms:W3CDTF">2019-10-31T10:03:51Z</dcterms:modified>
</cp:coreProperties>
</file>