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Roboto Mon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590"/>
  </p:normalViewPr>
  <p:slideViewPr>
    <p:cSldViewPr snapToGrid="0">
      <p:cViewPr varScale="1">
        <p:scale>
          <a:sx n="120" d="100"/>
          <a:sy n="120" d="100"/>
        </p:scale>
        <p:origin x="1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6dc6f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6dc6f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70f9b95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f70f9b95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8d572030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8d572030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7e11fa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f7e11fa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7e11fad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f7e11fad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f8d57203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f8d57203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f7b689c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f7b689c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70f9b95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f70f9b95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f70f9b95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f70f9b95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7a329d9b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7a329d9b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7e11fad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7e11fad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7b689c5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7b689c5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7b689c5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7b689c5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7b689c52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7b689c52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70f9b95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70f9b95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7a329d9b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f7a329d9b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6dc6fe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f6dc6fe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6dc6fe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f6dc6fe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stats.org/packages/reques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311700" y="33808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 Mono"/>
                <a:ea typeface="Roboto Mono"/>
                <a:cs typeface="Roboto Mono"/>
                <a:sym typeface="Roboto Mono"/>
              </a:rPr>
              <a:t>David Lord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latin typeface="Roboto Mono"/>
                <a:ea typeface="Roboto Mono"/>
                <a:cs typeface="Roboto Mono"/>
                <a:sym typeface="Roboto Mono"/>
              </a:rPr>
              <a:t>@dal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311700" y="572725"/>
            <a:ext cx="85206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$ pip install </a:t>
            </a:r>
            <a:r>
              <a:rPr lang="en-GB" sz="6000" b="1"/>
              <a:t>requests</a:t>
            </a:r>
            <a:endParaRPr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Behind the scenes</a:t>
            </a: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Requests sets up an HTTPS session (DNS, TLS, all that jazz)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Crafts HTTP request with query parameters, headers, body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Including tricky things like content-length and encoding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Sends request (in multiple packets)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Blocks waiting for response and assembles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response information as tidy object with status code, headers, body, etc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a form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4294967295"/>
          </p:nvPr>
        </p:nvSpPr>
        <p:spPr>
          <a:xfrm>
            <a:off x="921300" y="3228425"/>
            <a:ext cx="61968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Content-Type: ‘application/x-www-form-urlencoded’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format of the web.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a form: request</a:t>
            </a:r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3999900" cy="34164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POST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/usr/profile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HTTP/1.1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Host: uqcs.org.au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User-Agent: sesame-1.0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Cookie: b20gbm9tIG5vbQ==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Content-Type: application/x-www-form-urlencoded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Content-Length: 43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first_name=Sam&amp;last_name=O%27Brien&amp;gender=X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2"/>
          </p:nvPr>
        </p:nvSpPr>
        <p:spPr>
          <a:xfrm>
            <a:off x="4437325" y="1533475"/>
            <a:ext cx="439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url =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'https://uqcs.org.au/usr/profile'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headers = {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'User-Agent':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'sesame-1.0'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'Cookie':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'b20gbm9tIG5vbQ=='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form_data = {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'first_name'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'Sam'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'last_name'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"O'Brien"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'gender'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requests.</a:t>
            </a:r>
            <a:r>
              <a:rPr lang="en-GB" b="1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(url, headers=headers, data=form_data)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311700" y="1124425"/>
            <a:ext cx="42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raw</a:t>
            </a:r>
            <a:endParaRPr sz="1800"/>
          </a:p>
        </p:txBody>
      </p:sp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4437325" y="1124425"/>
            <a:ext cx="28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code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a form: response</a:t>
            </a:r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3999900" cy="34164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HTTP/1.1 204 No Content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X-Powered-By: nginx/WAI/Haskell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2"/>
          </p:nvPr>
        </p:nvSpPr>
        <p:spPr>
          <a:xfrm>
            <a:off x="4437325" y="1533475"/>
            <a:ext cx="439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response = ... # as before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&gt;&gt;&gt; response.status_code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204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&gt;&gt;&gt; response.headers[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‘x-powered-by’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‘nginx/WAI/Haskell’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&gt;&gt;&gt; response.raise_for_status()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1124425"/>
            <a:ext cx="42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raw</a:t>
            </a:r>
            <a:endParaRPr sz="1800"/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4437325" y="1124425"/>
            <a:ext cx="28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code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some JSON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body" idx="4294967295"/>
          </p:nvPr>
        </p:nvSpPr>
        <p:spPr>
          <a:xfrm>
            <a:off x="921300" y="3228425"/>
            <a:ext cx="61968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Content-Type: ‘application/json’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format of the API gods.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311700" y="1848825"/>
            <a:ext cx="7414200" cy="29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"channel"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"0AQQDE"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"blocks"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[{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"section"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"*Hello, world!*"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     	"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type"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"mrkdwn"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}}]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}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361650" y="1236450"/>
            <a:ext cx="60711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JavaScript Object Notation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40" name="Google Shape;240;p42"/>
          <p:cNvGrpSpPr/>
          <p:nvPr/>
        </p:nvGrpSpPr>
        <p:grpSpPr>
          <a:xfrm>
            <a:off x="6938450" y="3166475"/>
            <a:ext cx="1680900" cy="1669200"/>
            <a:chOff x="5460175" y="1824025"/>
            <a:chExt cx="1680900" cy="1669200"/>
          </a:xfrm>
        </p:grpSpPr>
        <p:sp>
          <p:nvSpPr>
            <p:cNvPr id="241" name="Google Shape;241;p42"/>
            <p:cNvSpPr/>
            <p:nvPr/>
          </p:nvSpPr>
          <p:spPr>
            <a:xfrm>
              <a:off x="5460175" y="1824025"/>
              <a:ext cx="1680900" cy="1669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2" name="Google Shape;242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6650" y="2014651"/>
              <a:ext cx="1287950" cy="1287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JSON request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response = </a:t>
            </a:r>
            <a:r>
              <a:rPr lang="en-GB" sz="1700" b="1">
                <a:latin typeface="Roboto Mono"/>
                <a:ea typeface="Roboto Mono"/>
                <a:cs typeface="Roboto Mono"/>
                <a:sym typeface="Roboto Mono"/>
              </a:rPr>
              <a:t>requests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700" b="1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('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https://api.slack.com/ABCDE/31337'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-GB" sz="1700" b="1">
                <a:latin typeface="Roboto Mono"/>
                <a:ea typeface="Roboto Mono"/>
                <a:cs typeface="Roboto Mono"/>
                <a:sym typeface="Roboto Mono"/>
              </a:rPr>
              <a:t>headers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={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'Authorization'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'Bearer 1234'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n-GB" sz="1700" b="1"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={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"channel"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"0AQQDE"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"blocks"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[{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"section"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     	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"*Hello, world!*"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        	"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type"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"mrkdwn"</a:t>
            </a: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}}]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 Mono"/>
                <a:ea typeface="Roboto Mono"/>
                <a:cs typeface="Roboto Mono"/>
                <a:sym typeface="Roboto Mono"/>
              </a:rPr>
              <a:t>        	})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a JSON response</a:t>
            </a:r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&gt;&gt;&gt; response.status_code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&gt;&gt;&gt; response.json()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'ok'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‘channel’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‘0AQQDE’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&gt;&gt;&gt; response.json()[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‘ok’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&gt;&gt;&gt; response.json()[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‘channel’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‘0AQQDE’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features we don’t have time for</a:t>
            </a:r>
            <a:endParaRPr/>
          </a:p>
        </p:txBody>
      </p:sp>
      <p:sp>
        <p:nvSpPr>
          <p:cNvPr id="260" name="Google Shape;26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Authentication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Timeouts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Sessions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Cookie jar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Connection reuse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TLS certificates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Client certificate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Server certificate trust/pinning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Proxies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Response streaming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Parsing web pages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11700" y="1843000"/>
            <a:ext cx="8520600" cy="13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/>
              <a:t>HTTP</a:t>
            </a:r>
            <a:endParaRPr sz="12000"/>
          </a:p>
        </p:txBody>
      </p:sp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6362700" y="1843000"/>
            <a:ext cx="1344600" cy="13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/>
              <a:t>S</a:t>
            </a:r>
            <a:endParaRPr sz="1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83076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HyperText Transfer Protocol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7" name="Google Shape;127;p30"/>
          <p:cNvSpPr txBox="1"/>
          <p:nvPr/>
        </p:nvSpPr>
        <p:spPr>
          <a:xfrm>
            <a:off x="1450875" y="2296600"/>
            <a:ext cx="2404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</a:rPr>
              <a:t>Mobile apps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128" name="Google Shape;128;p30"/>
          <p:cNvSpPr txBox="1"/>
          <p:nvPr/>
        </p:nvSpPr>
        <p:spPr>
          <a:xfrm>
            <a:off x="1804600" y="488525"/>
            <a:ext cx="18147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</a:rPr>
              <a:t>Websites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3125575" y="3166475"/>
            <a:ext cx="32478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</a:rPr>
              <a:t>Internet of Things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536475" y="1398100"/>
            <a:ext cx="63039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</a:rPr>
              <a:t>Application Programming Interfaces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6816050" y="2571750"/>
            <a:ext cx="22107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</a:rPr>
              <a:t>Slack bots</a:t>
            </a:r>
            <a:endParaRPr sz="3000">
              <a:solidFill>
                <a:schemeClr val="lt2"/>
              </a:solidFill>
            </a:endParaRPr>
          </a:p>
        </p:txBody>
      </p:sp>
      <p:grpSp>
        <p:nvGrpSpPr>
          <p:cNvPr id="132" name="Google Shape;132;p30"/>
          <p:cNvGrpSpPr/>
          <p:nvPr/>
        </p:nvGrpSpPr>
        <p:grpSpPr>
          <a:xfrm>
            <a:off x="6938450" y="3166475"/>
            <a:ext cx="1680900" cy="1669200"/>
            <a:chOff x="5460175" y="1824025"/>
            <a:chExt cx="1680900" cy="1669200"/>
          </a:xfrm>
        </p:grpSpPr>
        <p:sp>
          <p:nvSpPr>
            <p:cNvPr id="133" name="Google Shape;133;p30"/>
            <p:cNvSpPr/>
            <p:nvPr/>
          </p:nvSpPr>
          <p:spPr>
            <a:xfrm>
              <a:off x="5460175" y="1824025"/>
              <a:ext cx="1680900" cy="1669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4" name="Google Shape;13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6650" y="2014651"/>
              <a:ext cx="1287950" cy="1287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/>
        </p:nvSpPr>
        <p:spPr>
          <a:xfrm>
            <a:off x="1067450" y="1311800"/>
            <a:ext cx="1170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Request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4176450" y="1716800"/>
            <a:ext cx="1170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Response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1005200" y="2876900"/>
            <a:ext cx="1170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Request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4176450" y="3271150"/>
            <a:ext cx="1170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Response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43" name="Google Shape;143;p31"/>
          <p:cNvCxnSpPr>
            <a:stCxn id="139" idx="3"/>
          </p:cNvCxnSpPr>
          <p:nvPr/>
        </p:nvCxnSpPr>
        <p:spPr>
          <a:xfrm rot="10800000" flipH="1">
            <a:off x="2237750" y="1502300"/>
            <a:ext cx="1756200" cy="12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31"/>
          <p:cNvCxnSpPr/>
          <p:nvPr/>
        </p:nvCxnSpPr>
        <p:spPr>
          <a:xfrm rot="10800000">
            <a:off x="2229500" y="1919400"/>
            <a:ext cx="1716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31"/>
          <p:cNvCxnSpPr/>
          <p:nvPr/>
        </p:nvCxnSpPr>
        <p:spPr>
          <a:xfrm rot="10800000" flipH="1">
            <a:off x="2333125" y="3073400"/>
            <a:ext cx="1756200" cy="12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31"/>
          <p:cNvCxnSpPr/>
          <p:nvPr/>
        </p:nvCxnSpPr>
        <p:spPr>
          <a:xfrm rot="10800000">
            <a:off x="2324875" y="3490500"/>
            <a:ext cx="1716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31"/>
          <p:cNvSpPr txBox="1">
            <a:spLocks noGrp="1"/>
          </p:cNvSpPr>
          <p:nvPr>
            <p:ph type="body" idx="4294967295"/>
          </p:nvPr>
        </p:nvSpPr>
        <p:spPr>
          <a:xfrm>
            <a:off x="311700" y="4179150"/>
            <a:ext cx="83076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HTTP/1.1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1067450" y="442675"/>
            <a:ext cx="10458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Client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4176450" y="442675"/>
            <a:ext cx="1620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Server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request: GET UQCS homepage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2826300" y="1152475"/>
            <a:ext cx="56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GET /index.html HTTP/1.1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Host: www.uqcs.org.au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Accept: text/html, */*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Accept-Language: en-au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Accept-Encoding: gzip, deflate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Connection: keep-alive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1561100" y="1152475"/>
            <a:ext cx="984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method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4002975" y="900725"/>
            <a:ext cx="675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path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6879025" y="1152475"/>
            <a:ext cx="2013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protocol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59" name="Google Shape;159;p32"/>
          <p:cNvSpPr/>
          <p:nvPr/>
        </p:nvSpPr>
        <p:spPr>
          <a:xfrm flipH="1">
            <a:off x="2116775" y="1675850"/>
            <a:ext cx="1236900" cy="1718700"/>
          </a:xfrm>
          <a:prstGeom prst="rightBrace">
            <a:avLst>
              <a:gd name="adj1" fmla="val 8333"/>
              <a:gd name="adj2" fmla="val 50494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2"/>
          <p:cNvSpPr txBox="1"/>
          <p:nvPr/>
        </p:nvSpPr>
        <p:spPr>
          <a:xfrm>
            <a:off x="201225" y="2119400"/>
            <a:ext cx="2013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headers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201225" y="2457450"/>
            <a:ext cx="2013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as {key: value}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62" name="Google Shape;162;p32"/>
          <p:cNvSpPr/>
          <p:nvPr/>
        </p:nvSpPr>
        <p:spPr>
          <a:xfrm flipH="1">
            <a:off x="2116675" y="3936475"/>
            <a:ext cx="1236900" cy="1081200"/>
          </a:xfrm>
          <a:prstGeom prst="rightBrace">
            <a:avLst>
              <a:gd name="adj1" fmla="val 8333"/>
              <a:gd name="adj2" fmla="val 50494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201225" y="4160875"/>
            <a:ext cx="26205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request body</a:t>
            </a:r>
            <a:endParaRPr sz="18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(optional)</a:t>
            </a:r>
            <a:endParaRPr sz="1800">
              <a:solidFill>
                <a:srgbClr val="FFFF00"/>
              </a:solidFill>
            </a:endParaRPr>
          </a:p>
        </p:txBody>
      </p:sp>
      <p:cxnSp>
        <p:nvCxnSpPr>
          <p:cNvPr id="164" name="Google Shape;164;p32"/>
          <p:cNvCxnSpPr>
            <a:stCxn id="156" idx="3"/>
          </p:cNvCxnSpPr>
          <p:nvPr/>
        </p:nvCxnSpPr>
        <p:spPr>
          <a:xfrm>
            <a:off x="2545100" y="1363375"/>
            <a:ext cx="271500" cy="384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32"/>
          <p:cNvCxnSpPr/>
          <p:nvPr/>
        </p:nvCxnSpPr>
        <p:spPr>
          <a:xfrm rot="10800000">
            <a:off x="6535475" y="1427500"/>
            <a:ext cx="308700" cy="12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response</a:t>
            </a:r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HTTP/1.1 200 OK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Content-Length: 48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Connection: close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Content-Type: text/html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&lt;h1&gt;Welcome&lt;/h1&gt;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4515250" y="1152475"/>
            <a:ext cx="2013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protocol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5637325" y="1152475"/>
            <a:ext cx="2013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response code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4515250" y="1989125"/>
            <a:ext cx="2013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response headers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4591450" y="3483375"/>
            <a:ext cx="36111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response body/content</a:t>
            </a:r>
            <a:endParaRPr sz="18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(optional)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3150875" y="1796650"/>
            <a:ext cx="1344900" cy="977400"/>
          </a:xfrm>
          <a:prstGeom prst="rightBrace">
            <a:avLst>
              <a:gd name="adj1" fmla="val 8333"/>
              <a:gd name="adj2" fmla="val 50494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3150875" y="2949975"/>
            <a:ext cx="1421100" cy="1165800"/>
          </a:xfrm>
          <a:prstGeom prst="rightBrace">
            <a:avLst>
              <a:gd name="adj1" fmla="val 8333"/>
              <a:gd name="adj2" fmla="val 50494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$ pip install </a:t>
            </a:r>
            <a:r>
              <a:rPr lang="en-GB" sz="6000" b="1"/>
              <a:t>requests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 pip info </a:t>
            </a:r>
            <a:r>
              <a:rPr lang="en-GB" b="1"/>
              <a:t>requests</a:t>
            </a:r>
            <a:endParaRPr b="1"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are the </a:t>
            </a:r>
            <a:r>
              <a:rPr lang="en-GB" b="1"/>
              <a:t>client</a:t>
            </a:r>
            <a:r>
              <a:rPr lang="en-GB"/>
              <a:t> of the protocol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send </a:t>
            </a:r>
            <a:r>
              <a:rPr lang="en-GB" b="1"/>
              <a:t>requests </a:t>
            </a:r>
            <a:r>
              <a:rPr lang="en-GB"/>
              <a:t>to the server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52 million downloads last month*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most downloads of any of today’s libraries 💪</a:t>
            </a: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8261000" y="4716500"/>
            <a:ext cx="11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*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code: GET UQCS homepage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GET /index.html HTTP/1.1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Host: www.uqcs.org.au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Accept: text/html, */*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Accept-Language: en-au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Accept-Encoding: gzip, deflate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Connection: keep-alive</a:t>
            </a:r>
            <a:endParaRPr sz="1800"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2"/>
          </p:nvPr>
        </p:nvSpPr>
        <p:spPr>
          <a:xfrm>
            <a:off x="4096100" y="1152475"/>
            <a:ext cx="489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requests</a:t>
            </a:r>
            <a:r>
              <a:rPr lang="en-GB" sz="1800"/>
              <a:t>.</a:t>
            </a:r>
            <a:r>
              <a:rPr lang="en-GB" sz="1800" b="1"/>
              <a:t>get</a:t>
            </a:r>
            <a:r>
              <a:rPr lang="en-GB" sz="1800"/>
              <a:t>(</a:t>
            </a:r>
            <a:r>
              <a:rPr lang="en-GB" sz="1800">
                <a:solidFill>
                  <a:srgbClr val="6AA84F"/>
                </a:solidFill>
              </a:rPr>
              <a:t>‘https://uqcs.org.au/index.html’</a:t>
            </a:r>
            <a:r>
              <a:rPr lang="en-GB" sz="1800"/>
              <a:t>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745</Words>
  <Application>Microsoft Macintosh PowerPoint</Application>
  <PresentationFormat>On-screen Show (16:9)</PresentationFormat>
  <Paragraphs>164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 Mono</vt:lpstr>
      <vt:lpstr>Arial</vt:lpstr>
      <vt:lpstr>Simple Dark</vt:lpstr>
      <vt:lpstr>$ pip install requests</vt:lpstr>
      <vt:lpstr>HTTP</vt:lpstr>
      <vt:lpstr>PowerPoint Presentation</vt:lpstr>
      <vt:lpstr>PowerPoint Presentation</vt:lpstr>
      <vt:lpstr>HTTP request: GET UQCS homepage </vt:lpstr>
      <vt:lpstr>HTTP response</vt:lpstr>
      <vt:lpstr>$ pip install requests</vt:lpstr>
      <vt:lpstr>$ pip info requests</vt:lpstr>
      <vt:lpstr>Example code: GET UQCS homepage</vt:lpstr>
      <vt:lpstr>Behind the scenes</vt:lpstr>
      <vt:lpstr>POST a form</vt:lpstr>
      <vt:lpstr>POST a form: request</vt:lpstr>
      <vt:lpstr>POST a form: response</vt:lpstr>
      <vt:lpstr>POST some JSON</vt:lpstr>
      <vt:lpstr>JSON</vt:lpstr>
      <vt:lpstr>Make a JSON request</vt:lpstr>
      <vt:lpstr>Get a JSON response</vt:lpstr>
      <vt:lpstr>Other features we don’t have time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Lord</cp:lastModifiedBy>
  <cp:revision>3</cp:revision>
  <dcterms:modified xsi:type="dcterms:W3CDTF">2020-09-07T09:13:27Z</dcterms:modified>
</cp:coreProperties>
</file>