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279" r:id="rId3"/>
    <p:sldId id="306" r:id="rId4"/>
    <p:sldId id="301" r:id="rId5"/>
    <p:sldId id="291" r:id="rId6"/>
    <p:sldId id="302" r:id="rId7"/>
    <p:sldId id="294" r:id="rId8"/>
    <p:sldId id="286" r:id="rId9"/>
    <p:sldId id="292" r:id="rId10"/>
    <p:sldId id="304" r:id="rId11"/>
    <p:sldId id="303" r:id="rId12"/>
    <p:sldId id="290" r:id="rId13"/>
    <p:sldId id="293" r:id="rId14"/>
    <p:sldId id="298" r:id="rId15"/>
    <p:sldId id="305" r:id="rId16"/>
    <p:sldId id="28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8" autoAdjust="0"/>
    <p:restoredTop sz="94705" autoAdjust="0"/>
  </p:normalViewPr>
  <p:slideViewPr>
    <p:cSldViewPr snapToGrid="0" snapToObjects="1">
      <p:cViewPr>
        <p:scale>
          <a:sx n="140" d="100"/>
          <a:sy n="140" d="100"/>
        </p:scale>
        <p:origin x="400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DFD07-D0B9-2F41-9C4B-A1E8A8665F64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47F9A-FAAE-2648-8AF4-C75D00CA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22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F27C8-8894-9349-88C3-6FFAB6F35546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F5E5-2F0B-3D4E-8C20-49F6E663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543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F5E5-2F0B-3D4E-8C20-49F6E6633F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56549-B728-A4D2-4A7B-4AB56EBF1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6FFD9-E941-B061-690E-A3048BDB9A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3D0472-D076-9D5D-BEB2-DF547DA2E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E1CF6-E2F9-AC57-A5FB-1FC93E5792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F5E5-2F0B-3D4E-8C20-49F6E6633F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09AB8-9F72-1DAB-F952-A7788B98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CBC51E-91D1-8FB1-2758-AF52B2ABA0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F1AF76-52C7-4307-BB01-88C9C9843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F9252-1DD1-3C5F-21D0-B630DF7F7A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F5E5-2F0B-3D4E-8C20-49F6E6633F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8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F5E5-2F0B-3D4E-8C20-49F6E6633F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83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F5E5-2F0B-3D4E-8C20-49F6E6633F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42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F5E5-2F0B-3D4E-8C20-49F6E6633F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9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F5E5-2F0B-3D4E-8C20-49F6E6633F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4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9A494-7ACB-E1D8-E939-6CA6ACE29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B07F0B-5EB0-7909-F09F-C66F4D12F2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D84190-D652-64EA-AD03-E4509ACB5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CF16C-B0A9-88AF-63A4-C17AE079E5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F5E5-2F0B-3D4E-8C20-49F6E6633F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1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F3069-FA69-012E-888E-EEE787EF9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55FE0A-DB6B-A680-5BF6-C82E29910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ADB79-0B51-A546-46AE-D6B2F94EF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98DD0-F79D-2353-3883-E5760EA77D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F5E5-2F0B-3D4E-8C20-49F6E6633F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9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F5E5-2F0B-3D4E-8C20-49F6E6633F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9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D5568-9817-5D9C-3EE1-C4C034D61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E97241-686E-FD64-7C32-934B531DA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7C5447-D6BF-4E7B-3334-472B6539A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29C4C-DE1C-38E3-F359-E42C0146F2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F5E5-2F0B-3D4E-8C20-49F6E6633F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7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F5E5-2F0B-3D4E-8C20-49F6E6633F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3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F5E5-2F0B-3D4E-8C20-49F6E6633F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F5E5-2F0B-3D4E-8C20-49F6E6633F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0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3302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Design of Programmable Gain Amplifiers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7269" y="4749524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P.E. Allen 2025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FD44FE6C-92EE-0C4B-89E7-606EB4C87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2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3302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Design of Programmable Gain Amplifiers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7269" y="4749524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P.E. Allen 2025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FE6C-92EE-0C4B-89E7-606EB4C8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3302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Design of Programmable Gain Amplifiers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7269" y="4749524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P.E. Allen 2025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FE6C-92EE-0C4B-89E7-606EB4C8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3302"/>
            <a:ext cx="2750070" cy="273844"/>
          </a:xfrm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r>
              <a:rPr lang="en-US"/>
              <a:t>Design of Programmable Gain Amplifiers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7269" y="4749524"/>
            <a:ext cx="2750070" cy="273844"/>
          </a:xfrm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r>
              <a:rPr lang="de-DE"/>
              <a:t>© P.E. Allen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FD44FE6C-92EE-0C4B-89E7-606EB4C873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0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3302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Design of Programmable Gain Amplifiers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7269" y="4749524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P.E. Allen 2025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FE6C-92EE-0C4B-89E7-606EB4C8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4763302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Design of Programmable Gain Amplifiers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7269" y="4749524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P.E. Allen 2025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FE6C-92EE-0C4B-89E7-606EB4C8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0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199" y="4763302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Design of Programmable Gain Amplifiers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7269" y="4749524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P.E. Allen 2025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FE6C-92EE-0C4B-89E7-606EB4C8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199" y="4763302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Design of Programmable Gain Amplifiers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7269" y="4749524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P.E. Allen 2025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FE6C-92EE-0C4B-89E7-606EB4C8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5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199" y="4763302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Design of Programmable Gain Amplifiers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07269" y="4749524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P.E. Allen 2025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FE6C-92EE-0C4B-89E7-606EB4C8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3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4763302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Design of Programmable Gain Amplifiers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7269" y="4749524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P.E. Allen 2025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FE6C-92EE-0C4B-89E7-606EB4C8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9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4763302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Design of Programmable Gain Amplifiers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7269" y="4749524"/>
            <a:ext cx="2750070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P.E. Allen 2025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FE6C-92EE-0C4B-89E7-606EB4C8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50819-01.eps"/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97320"/>
            <a:ext cx="8229600" cy="37699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2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</a:t>
            </a:r>
            <a:fld id="{FD44FE6C-92EE-0C4B-89E7-606EB4C873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4767263"/>
            <a:ext cx="8229600" cy="273844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 userDrawn="1"/>
        </p:nvSpPr>
        <p:spPr>
          <a:xfrm>
            <a:off x="6831805" y="89648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solidFill>
                  <a:srgbClr val="3366FF"/>
                </a:solidFill>
                <a:latin typeface="Verdana"/>
                <a:cs typeface="Verdana"/>
              </a:rPr>
              <a:t>AICDesign.org</a:t>
            </a:r>
            <a:endParaRPr lang="en-US" sz="1600" b="1" i="1" dirty="0">
              <a:solidFill>
                <a:srgbClr val="3366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443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223838" indent="-22383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Verdana"/>
          <a:ea typeface="+mn-ea"/>
          <a:cs typeface="Verdana"/>
        </a:defRPr>
      </a:lvl1pPr>
      <a:lvl2pPr marL="625475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Verdana"/>
          <a:ea typeface="+mn-ea"/>
          <a:cs typeface="Verdana"/>
        </a:defRPr>
      </a:lvl2pPr>
      <a:lvl3pPr marL="1081088" indent="-16668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3486"/>
            <a:ext cx="7772400" cy="1225021"/>
          </a:xfrm>
        </p:spPr>
        <p:txBody>
          <a:bodyPr>
            <a:normAutofit/>
          </a:bodyPr>
          <a:lstStyle/>
          <a:p>
            <a:r>
              <a:rPr lang="en-US" sz="2400" b="1" dirty="0"/>
              <a:t>PROGRAMMABLE GAIN AMPLIFIER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91363"/>
            <a:ext cx="6400800" cy="75700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Dr. Phillip Allen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Prof. Emeritus, ECE, Georgia Tech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FD44FE6C-92EE-0C4B-89E7-606EB4C8732D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5389" y="4511548"/>
            <a:ext cx="1317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Version 240809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EEFE5-C096-4D2D-1CF3-65EA365765AE}"/>
              </a:ext>
            </a:extLst>
          </p:cNvPr>
          <p:cNvSpPr txBox="1"/>
          <p:nvPr/>
        </p:nvSpPr>
        <p:spPr>
          <a:xfrm>
            <a:off x="1691641" y="1847088"/>
            <a:ext cx="527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Design of a High-Impedance Microphone Pre-Amplifier using Sky130A Technology</a:t>
            </a:r>
          </a:p>
        </p:txBody>
      </p:sp>
    </p:spTree>
    <p:extLst>
      <p:ext uri="{BB962C8B-B14F-4D97-AF65-F5344CB8AC3E}">
        <p14:creationId xmlns:p14="http://schemas.microsoft.com/office/powerpoint/2010/main" val="156647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E9908-5D85-EFBD-C044-77861155D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2FAF4-E98A-7BD3-D8DF-117FC777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FD44FE6C-92EE-0C4B-89E7-606EB4C8732D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B18DDF-0F61-507F-AF16-8A66F3E2CFE8}"/>
              </a:ext>
            </a:extLst>
          </p:cNvPr>
          <p:cNvSpPr txBox="1">
            <a:spLocks/>
          </p:cNvSpPr>
          <p:nvPr/>
        </p:nvSpPr>
        <p:spPr>
          <a:xfrm>
            <a:off x="355600" y="364628"/>
            <a:ext cx="8229600" cy="46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2400" b="1" dirty="0"/>
              <a:t>DC Sweep of LSB Bits of 10Bit PGA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14EA9D-FB1B-8093-7296-5557E2E9DB61}"/>
              </a:ext>
            </a:extLst>
          </p:cNvPr>
          <p:cNvSpPr txBox="1">
            <a:spLocks/>
          </p:cNvSpPr>
          <p:nvPr/>
        </p:nvSpPr>
        <p:spPr>
          <a:xfrm>
            <a:off x="457200" y="723498"/>
            <a:ext cx="8229600" cy="404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0B00F8-F3E2-3FE6-F11E-B7AB7CDBDC8C}"/>
              </a:ext>
            </a:extLst>
          </p:cNvPr>
          <p:cNvSpPr txBox="1">
            <a:spLocks/>
          </p:cNvSpPr>
          <p:nvPr/>
        </p:nvSpPr>
        <p:spPr>
          <a:xfrm>
            <a:off x="457200" y="939790"/>
            <a:ext cx="8229600" cy="398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/>
            <a:endParaRPr lang="en-US" sz="18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1D2AE3D-7C62-303F-289A-FF04CE5D4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78531"/>
            <a:ext cx="6688499" cy="3772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4D265-18B7-E716-8862-451863E00B07}"/>
              </a:ext>
            </a:extLst>
          </p:cNvPr>
          <p:cNvSpPr txBox="1"/>
          <p:nvPr/>
        </p:nvSpPr>
        <p:spPr>
          <a:xfrm>
            <a:off x="5534046" y="1112139"/>
            <a:ext cx="8418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Derivative of </a:t>
            </a:r>
          </a:p>
          <a:p>
            <a:r>
              <a:rPr lang="en-US" sz="900" dirty="0">
                <a:solidFill>
                  <a:schemeClr val="bg1"/>
                </a:solidFill>
              </a:rPr>
              <a:t>the voltage</a:t>
            </a:r>
          </a:p>
          <a:p>
            <a:r>
              <a:rPr lang="en-US" sz="900" dirty="0">
                <a:solidFill>
                  <a:schemeClr val="bg1"/>
                </a:solidFill>
              </a:rPr>
              <a:t>transfer curve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FE481-772E-2D15-4E3A-2F02DDDA0473}"/>
              </a:ext>
            </a:extLst>
          </p:cNvPr>
          <p:cNvSpPr txBox="1"/>
          <p:nvPr/>
        </p:nvSpPr>
        <p:spPr>
          <a:xfrm>
            <a:off x="7218127" y="1262682"/>
            <a:ext cx="17801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Ideal input stage </a:t>
            </a:r>
          </a:p>
          <a:p>
            <a:r>
              <a:rPr lang="en-US" sz="1600" dirty="0"/>
              <a:t>with gain of 8 was</a:t>
            </a:r>
          </a:p>
          <a:p>
            <a:r>
              <a:rPr lang="en-US" sz="1600" dirty="0"/>
              <a:t>used to simplify </a:t>
            </a:r>
          </a:p>
          <a:p>
            <a:r>
              <a:rPr lang="en-US" sz="1600" dirty="0"/>
              <a:t>the simulation.  </a:t>
            </a:r>
          </a:p>
          <a:p>
            <a:r>
              <a:rPr lang="en-US" sz="1600" dirty="0"/>
              <a:t>The actual input </a:t>
            </a:r>
          </a:p>
          <a:p>
            <a:r>
              <a:rPr lang="en-US" sz="1600" dirty="0"/>
              <a:t>stage has an offset </a:t>
            </a:r>
          </a:p>
          <a:p>
            <a:r>
              <a:rPr lang="en-US" sz="1600" dirty="0"/>
              <a:t>of about 0.6mV </a:t>
            </a:r>
          </a:p>
          <a:p>
            <a:r>
              <a:rPr lang="en-US" sz="1600" dirty="0"/>
              <a:t>that does not </a:t>
            </a:r>
          </a:p>
          <a:p>
            <a:r>
              <a:rPr lang="en-US" sz="1600" dirty="0"/>
              <a:t>affect this data.</a:t>
            </a:r>
          </a:p>
        </p:txBody>
      </p:sp>
    </p:spTree>
    <p:extLst>
      <p:ext uri="{BB962C8B-B14F-4D97-AF65-F5344CB8AC3E}">
        <p14:creationId xmlns:p14="http://schemas.microsoft.com/office/powerpoint/2010/main" val="352212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E44C2-6405-34FB-E22D-17428E5F8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092D5-4005-4FA2-57D2-F23E795D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FD44FE6C-92EE-0C4B-89E7-606EB4C8732D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094C268-C6A4-5BD3-92B3-00DC89F7C00E}"/>
              </a:ext>
            </a:extLst>
          </p:cNvPr>
          <p:cNvSpPr txBox="1">
            <a:spLocks/>
          </p:cNvSpPr>
          <p:nvPr/>
        </p:nvSpPr>
        <p:spPr>
          <a:xfrm>
            <a:off x="330200" y="357924"/>
            <a:ext cx="8229600" cy="46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2400" b="1" dirty="0"/>
              <a:t>Frequency Response of LSB Bits of 10Bit PGA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0175EB-4112-D555-C114-9B531006BA8C}"/>
              </a:ext>
            </a:extLst>
          </p:cNvPr>
          <p:cNvSpPr txBox="1">
            <a:spLocks/>
          </p:cNvSpPr>
          <p:nvPr/>
        </p:nvSpPr>
        <p:spPr>
          <a:xfrm>
            <a:off x="457200" y="723498"/>
            <a:ext cx="8229600" cy="404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98987E-3ED1-DD8E-FDFD-CDC38F3E501B}"/>
              </a:ext>
            </a:extLst>
          </p:cNvPr>
          <p:cNvSpPr txBox="1">
            <a:spLocks/>
          </p:cNvSpPr>
          <p:nvPr/>
        </p:nvSpPr>
        <p:spPr>
          <a:xfrm>
            <a:off x="457200" y="939790"/>
            <a:ext cx="8229600" cy="398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/>
            <a:endParaRPr lang="en-US" sz="1800" dirty="0"/>
          </a:p>
        </p:txBody>
      </p:sp>
      <p:pic>
        <p:nvPicPr>
          <p:cNvPr id="7" name="Picture 6" descr="A computer screen shot of a graph&#10;&#10;Description automatically generated">
            <a:extLst>
              <a:ext uri="{FF2B5EF4-FFF2-40B4-BE49-F238E27FC236}">
                <a16:creationId xmlns:a16="http://schemas.microsoft.com/office/drawing/2014/main" id="{82E49FD6-81B0-C40C-AAC2-CFE59405D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2" y="910318"/>
            <a:ext cx="7106970" cy="374075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1199AE-D602-8BFB-FA4C-8D0739108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3736"/>
              </p:ext>
            </p:extLst>
          </p:nvPr>
        </p:nvGraphicFramePr>
        <p:xfrm>
          <a:off x="6877704" y="1366241"/>
          <a:ext cx="1936096" cy="2515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603">
                  <a:extLst>
                    <a:ext uri="{9D8B030D-6E8A-4147-A177-3AD203B41FA5}">
                      <a16:colId xmlns:a16="http://schemas.microsoft.com/office/drawing/2014/main" val="2118086326"/>
                    </a:ext>
                  </a:extLst>
                </a:gridCol>
                <a:gridCol w="428841">
                  <a:extLst>
                    <a:ext uri="{9D8B030D-6E8A-4147-A177-3AD203B41FA5}">
                      <a16:colId xmlns:a16="http://schemas.microsoft.com/office/drawing/2014/main" val="2677500134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175704128"/>
                    </a:ext>
                  </a:extLst>
                </a:gridCol>
              </a:tblGrid>
              <a:tr h="4127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LSB Bit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Ideal Gain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Actual Gain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97370386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r>
                        <a:rPr lang="en-US" sz="1200" dirty="0"/>
                        <a:t>0000000000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8.03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72937924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r>
                        <a:rPr lang="en-US" sz="1200" dirty="0"/>
                        <a:t>0000000001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16.15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00240791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r>
                        <a:rPr lang="en-US" sz="1200" dirty="0"/>
                        <a:t>0000000010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24.18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37131779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r>
                        <a:rPr lang="en-US" sz="1200" dirty="0"/>
                        <a:t>0000000100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40.13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321733125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r>
                        <a:rPr lang="en-US" sz="1200" dirty="0"/>
                        <a:t>0000001000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71.83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1472191"/>
                  </a:ext>
                </a:extLst>
              </a:tr>
              <a:tr h="412709">
                <a:tc>
                  <a:txBody>
                    <a:bodyPr/>
                    <a:lstStyle/>
                    <a:p>
                      <a:r>
                        <a:rPr lang="en-US" sz="1200" dirty="0"/>
                        <a:t>0000010000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134.83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568162752"/>
                  </a:ext>
                </a:extLst>
              </a:tr>
              <a:tr h="25035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-3dB frequency ≤ 50kHz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12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47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FD44FE6C-92EE-0C4B-89E7-606EB4C8732D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5600" y="271918"/>
            <a:ext cx="8229600" cy="46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2400" b="1" dirty="0"/>
              <a:t>DC Sweep of MSB Bits of 10Bit PGA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723498"/>
            <a:ext cx="8229600" cy="404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C851F4-A85C-8E7E-2D44-BA8812AD2ABD}"/>
              </a:ext>
            </a:extLst>
          </p:cNvPr>
          <p:cNvSpPr txBox="1">
            <a:spLocks/>
          </p:cNvSpPr>
          <p:nvPr/>
        </p:nvSpPr>
        <p:spPr>
          <a:xfrm>
            <a:off x="457200" y="939790"/>
            <a:ext cx="8229600" cy="398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/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A38D3-851F-5403-2C93-CD03A010B2B4}"/>
              </a:ext>
            </a:extLst>
          </p:cNvPr>
          <p:cNvSpPr txBox="1"/>
          <p:nvPr/>
        </p:nvSpPr>
        <p:spPr>
          <a:xfrm>
            <a:off x="7199051" y="1638300"/>
            <a:ext cx="8418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Derivative of </a:t>
            </a:r>
          </a:p>
          <a:p>
            <a:r>
              <a:rPr lang="en-US" sz="900" dirty="0">
                <a:solidFill>
                  <a:schemeClr val="bg1"/>
                </a:solidFill>
              </a:rPr>
              <a:t>the voltage</a:t>
            </a:r>
          </a:p>
          <a:p>
            <a:r>
              <a:rPr lang="en-US" sz="900" dirty="0">
                <a:solidFill>
                  <a:schemeClr val="bg1"/>
                </a:solidFill>
              </a:rPr>
              <a:t>transfer curve</a:t>
            </a:r>
          </a:p>
        </p:txBody>
      </p:sp>
      <p:pic>
        <p:nvPicPr>
          <p:cNvPr id="3" name="Picture 2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834E925A-1792-FB28-2E19-DC1370B4A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78" y="765260"/>
            <a:ext cx="5687621" cy="3920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E7E64-1CBD-AF55-ADD8-4CDED1F94797}"/>
              </a:ext>
            </a:extLst>
          </p:cNvPr>
          <p:cNvSpPr txBox="1"/>
          <p:nvPr/>
        </p:nvSpPr>
        <p:spPr>
          <a:xfrm>
            <a:off x="6805033" y="1250036"/>
            <a:ext cx="205357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Ideal input stage </a:t>
            </a:r>
          </a:p>
          <a:p>
            <a:r>
              <a:rPr lang="en-US" sz="1600" dirty="0"/>
              <a:t>with gain of 8 was</a:t>
            </a:r>
          </a:p>
          <a:p>
            <a:r>
              <a:rPr lang="en-US" sz="1600" dirty="0"/>
              <a:t>used to simplify </a:t>
            </a:r>
          </a:p>
          <a:p>
            <a:r>
              <a:rPr lang="en-US" sz="1600" dirty="0"/>
              <a:t>the simulation.  </a:t>
            </a:r>
          </a:p>
          <a:p>
            <a:r>
              <a:rPr lang="en-US" sz="1600" dirty="0"/>
              <a:t>The actual input </a:t>
            </a:r>
          </a:p>
          <a:p>
            <a:r>
              <a:rPr lang="en-US" sz="1600" dirty="0"/>
              <a:t>stage has an offset </a:t>
            </a:r>
          </a:p>
          <a:p>
            <a:r>
              <a:rPr lang="en-US" sz="1600" dirty="0"/>
              <a:t>of about 0.6mV </a:t>
            </a:r>
          </a:p>
          <a:p>
            <a:r>
              <a:rPr lang="en-US" sz="1600" dirty="0"/>
              <a:t>that must be included</a:t>
            </a:r>
          </a:p>
          <a:p>
            <a:r>
              <a:rPr lang="en-US" sz="1600" dirty="0"/>
              <a:t>to allow the high gains</a:t>
            </a:r>
          </a:p>
          <a:p>
            <a:r>
              <a:rPr lang="en-US" sz="1600" dirty="0"/>
              <a:t>to operate in the </a:t>
            </a:r>
          </a:p>
          <a:p>
            <a:r>
              <a:rPr lang="en-US" sz="1600" dirty="0"/>
              <a:t>correct dc region.</a:t>
            </a:r>
          </a:p>
        </p:txBody>
      </p:sp>
    </p:spTree>
    <p:extLst>
      <p:ext uri="{BB962C8B-B14F-4D97-AF65-F5344CB8AC3E}">
        <p14:creationId xmlns:p14="http://schemas.microsoft.com/office/powerpoint/2010/main" val="352757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FD44FE6C-92EE-0C4B-89E7-606EB4C8732D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5600" y="309805"/>
            <a:ext cx="8229600" cy="46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2400" b="1" dirty="0"/>
              <a:t>Frequency Response of MSB Bits of 10Bit PGA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723498"/>
            <a:ext cx="8229600" cy="404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C851F4-A85C-8E7E-2D44-BA8812AD2ABD}"/>
              </a:ext>
            </a:extLst>
          </p:cNvPr>
          <p:cNvSpPr txBox="1">
            <a:spLocks/>
          </p:cNvSpPr>
          <p:nvPr/>
        </p:nvSpPr>
        <p:spPr>
          <a:xfrm>
            <a:off x="457200" y="939790"/>
            <a:ext cx="8229600" cy="398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/>
            <a:endParaRPr lang="en-US" sz="1800" dirty="0"/>
          </a:p>
        </p:txBody>
      </p:sp>
      <p:pic>
        <p:nvPicPr>
          <p:cNvPr id="5" name="Picture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92E52174-3B57-79E6-5421-0BA8E2604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53" y="823601"/>
            <a:ext cx="6654297" cy="389205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7B977F-768A-1B2B-7F3C-53EE2CB9B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376473"/>
              </p:ext>
            </p:extLst>
          </p:nvPr>
        </p:nvGraphicFramePr>
        <p:xfrm>
          <a:off x="6750704" y="1586778"/>
          <a:ext cx="193609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603">
                  <a:extLst>
                    <a:ext uri="{9D8B030D-6E8A-4147-A177-3AD203B41FA5}">
                      <a16:colId xmlns:a16="http://schemas.microsoft.com/office/drawing/2014/main" val="2118086326"/>
                    </a:ext>
                  </a:extLst>
                </a:gridCol>
                <a:gridCol w="428841">
                  <a:extLst>
                    <a:ext uri="{9D8B030D-6E8A-4147-A177-3AD203B41FA5}">
                      <a16:colId xmlns:a16="http://schemas.microsoft.com/office/drawing/2014/main" val="2677500134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175704128"/>
                    </a:ext>
                  </a:extLst>
                </a:gridCol>
              </a:tblGrid>
              <a:tr h="4127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MSB Bit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Ideal Gain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Actual Gain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97370386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r>
                        <a:rPr lang="en-US" sz="1200" dirty="0"/>
                        <a:t>0000100000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72937924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r>
                        <a:rPr lang="en-US" sz="1200" dirty="0"/>
                        <a:t>0001000000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00240791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r>
                        <a:rPr lang="en-US" sz="1200" dirty="0"/>
                        <a:t>0010000000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1038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37131779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r>
                        <a:rPr lang="en-US" sz="1200" dirty="0"/>
                        <a:t>0100000000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2056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2064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321733125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r>
                        <a:rPr lang="en-US" sz="1200" dirty="0"/>
                        <a:t>0000000000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4104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4086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1472191"/>
                  </a:ext>
                </a:extLst>
              </a:tr>
              <a:tr h="25035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-3dB frequency ≤ 30kHz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12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501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5E1B-9384-9402-6F10-104D6FD0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Resistor 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C900AD-4F2F-73B5-7709-348A91D0A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706690"/>
              </p:ext>
            </p:extLst>
          </p:nvPr>
        </p:nvGraphicFramePr>
        <p:xfrm>
          <a:off x="457200" y="1200150"/>
          <a:ext cx="80467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549">
                  <a:extLst>
                    <a:ext uri="{9D8B030D-6E8A-4147-A177-3AD203B41FA5}">
                      <a16:colId xmlns:a16="http://schemas.microsoft.com/office/drawing/2014/main" val="4255696600"/>
                    </a:ext>
                  </a:extLst>
                </a:gridCol>
                <a:gridCol w="5346171">
                  <a:extLst>
                    <a:ext uri="{9D8B030D-6E8A-4147-A177-3AD203B41FA5}">
                      <a16:colId xmlns:a16="http://schemas.microsoft.com/office/drawing/2014/main" val="61566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Stage/Block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Resistor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0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5Bit LSB VCT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Seventeen 100k</a:t>
                      </a:r>
                      <a:r>
                        <a:rPr lang="en-US" dirty="0">
                          <a:latin typeface="Symbol" pitchFamily="2" charset="2"/>
                        </a:rPr>
                        <a:t>W </a:t>
                      </a:r>
                      <a:r>
                        <a:rPr lang="en-US" dirty="0">
                          <a:latin typeface="+mn-lt"/>
                        </a:rPr>
                        <a:t>resistors</a:t>
                      </a:r>
                      <a:endParaRPr lang="en-US" dirty="0">
                        <a:latin typeface="Symbol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5Bit MSB VCT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Seventeen 100k</a:t>
                      </a:r>
                      <a:r>
                        <a:rPr lang="en-US" dirty="0">
                          <a:latin typeface="Symbol" pitchFamily="2" charset="2"/>
                        </a:rPr>
                        <a:t>W </a:t>
                      </a:r>
                      <a:r>
                        <a:rPr lang="en-US" dirty="0">
                          <a:latin typeface="+mn-lt"/>
                        </a:rPr>
                        <a:t>resistors</a:t>
                      </a:r>
                      <a:endParaRPr lang="en-US" dirty="0">
                        <a:latin typeface="Symbol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 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6.4M</a:t>
                      </a:r>
                      <a:r>
                        <a:rPr lang="en-US" dirty="0">
                          <a:latin typeface="Symbol" pitchFamily="2" charset="2"/>
                        </a:rPr>
                        <a:t>W </a:t>
                      </a:r>
                      <a:r>
                        <a:rPr lang="en-US" dirty="0">
                          <a:latin typeface="+mn-lt"/>
                        </a:rPr>
                        <a:t>resistors</a:t>
                      </a:r>
                      <a:endParaRPr lang="en-US" dirty="0">
                        <a:latin typeface="Symbol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9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 Inverter for LSB VCT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200k</a:t>
                      </a:r>
                      <a:r>
                        <a:rPr lang="en-US" dirty="0">
                          <a:latin typeface="Symbol" pitchFamily="2" charset="2"/>
                        </a:rPr>
                        <a:t>W </a:t>
                      </a:r>
                      <a:r>
                        <a:rPr lang="en-US" dirty="0">
                          <a:latin typeface="+mn-lt"/>
                        </a:rPr>
                        <a:t>resistors</a:t>
                      </a:r>
                      <a:endParaRPr lang="en-US" dirty="0">
                        <a:latin typeface="Symbol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2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x32 Inverter for MSB VCT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100K</a:t>
                      </a:r>
                      <a:r>
                        <a:rPr lang="en-US" dirty="0">
                          <a:latin typeface="Symbol" pitchFamily="2" charset="2"/>
                        </a:rPr>
                        <a:t>W</a:t>
                      </a:r>
                      <a:r>
                        <a:rPr lang="en-US" dirty="0"/>
                        <a:t> and one 3.2M</a:t>
                      </a:r>
                      <a:r>
                        <a:rPr lang="en-US" dirty="0">
                          <a:latin typeface="Symbol" pitchFamily="2" charset="2"/>
                        </a:rPr>
                        <a:t>W</a:t>
                      </a:r>
                      <a:r>
                        <a:rPr lang="en-US" dirty="0"/>
                        <a:t> resistors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Amplifier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5M</a:t>
                      </a:r>
                      <a:r>
                        <a:rPr lang="en-US" dirty="0">
                          <a:latin typeface="Symbol" pitchFamily="2" charset="2"/>
                        </a:rPr>
                        <a:t>W</a:t>
                      </a:r>
                      <a:r>
                        <a:rPr lang="en-US" dirty="0"/>
                        <a:t>, two 200k</a:t>
                      </a:r>
                      <a:r>
                        <a:rPr lang="en-US" dirty="0">
                          <a:latin typeface="Symbol" pitchFamily="2" charset="2"/>
                        </a:rPr>
                        <a:t>W</a:t>
                      </a:r>
                      <a:r>
                        <a:rPr lang="en-US" dirty="0"/>
                        <a:t>, and two 1.6M</a:t>
                      </a:r>
                      <a:r>
                        <a:rPr lang="en-US" dirty="0">
                          <a:latin typeface="Symbol" pitchFamily="2" charset="2"/>
                        </a:rPr>
                        <a:t>W</a:t>
                      </a:r>
                      <a:r>
                        <a:rPr lang="en-US" dirty="0"/>
                        <a:t> resistors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7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562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5EEA7-B7F7-7086-EEA7-08721EDD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FD44FE6C-92EE-0C4B-89E7-606EB4C8732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1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59F0D-ABFC-5A68-73AC-14819AB7A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905A-3802-1B30-7CD8-A9FFAD89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CD56-6966-6003-45CD-6317BA60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326"/>
            <a:ext cx="8229600" cy="3394472"/>
          </a:xfrm>
        </p:spPr>
        <p:txBody>
          <a:bodyPr/>
          <a:lstStyle/>
          <a:p>
            <a:r>
              <a:rPr lang="en-US" dirty="0"/>
              <a:t>Noise and distortion simulations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AAE88-93E7-6A32-C37E-36030D11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FD44FE6C-92EE-0C4B-89E7-606EB4C8732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44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2"/>
            <a:ext cx="8229600" cy="780385"/>
          </a:xfrm>
        </p:spPr>
        <p:txBody>
          <a:bodyPr>
            <a:normAutofit/>
          </a:bodyPr>
          <a:lstStyle/>
          <a:p>
            <a:r>
              <a:rPr lang="en-US" sz="2400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3486"/>
            <a:ext cx="8229600" cy="3973777"/>
          </a:xfrm>
        </p:spPr>
        <p:txBody>
          <a:bodyPr>
            <a:normAutofit/>
          </a:bodyPr>
          <a:lstStyle/>
          <a:p>
            <a:pPr marL="234950" indent="-234950"/>
            <a:r>
              <a:rPr lang="en-US" sz="1800" dirty="0"/>
              <a:t>PGA uses two R-2R voltage-to-current converters (VTC) in parallel along with a gain of 1 to achieve the gains from 1 to 1024.  </a:t>
            </a:r>
          </a:p>
          <a:p>
            <a:pPr marL="234950" indent="-234950"/>
            <a:r>
              <a:rPr lang="en-US" sz="1800" dirty="0"/>
              <a:t>The input differential to single-ended amplifier has a fixed gain of 8 which gives the PGA gains of 8 to 8192.</a:t>
            </a:r>
          </a:p>
          <a:p>
            <a:pPr marL="234950" indent="-234950"/>
            <a:r>
              <a:rPr lang="en-US" sz="1800" dirty="0"/>
              <a:t>The programmable gain is determined by identical resistors which should give maximum accuracy</a:t>
            </a:r>
          </a:p>
          <a:p>
            <a:pPr marL="234950" indent="-234950"/>
            <a:r>
              <a:rPr lang="en-US" sz="1800" dirty="0"/>
              <a:t>The feedback resistor of the output summer (6.4M</a:t>
            </a:r>
            <a:r>
              <a:rPr lang="en-US" sz="1800" dirty="0">
                <a:latin typeface="Symbol" pitchFamily="2" charset="2"/>
              </a:rPr>
              <a:t>W</a:t>
            </a:r>
            <a:r>
              <a:rPr lang="en-US" sz="1800" dirty="0"/>
              <a:t>) could be used to tune the gains for best match</a:t>
            </a:r>
          </a:p>
          <a:p>
            <a:pPr marL="234950" indent="-234950"/>
            <a:r>
              <a:rPr lang="en-US" sz="1800" dirty="0"/>
              <a:t>The x1 and x32 inverters could be eliminated by making the resistor ratio of the LSB VTC to the MSB VTC 32:1.  This will require more current to drive the smaller resistors.</a:t>
            </a:r>
          </a:p>
          <a:p>
            <a:pPr marL="234950" indent="-234950"/>
            <a:r>
              <a:rPr lang="en-US" sz="1800" dirty="0"/>
              <a:t>An adjustment for VOS will be required to keep the high gains in the linear region of the voltage transfer curve</a:t>
            </a:r>
          </a:p>
          <a:p>
            <a:pPr marL="234950" indent="-234950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FD44FE6C-92EE-0C4B-89E7-606EB4C8732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7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FD44FE6C-92EE-0C4B-89E7-606EB4C8732D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365967"/>
            <a:ext cx="8229600" cy="46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2400" b="1" dirty="0"/>
              <a:t>Specifications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723498"/>
            <a:ext cx="8229600" cy="404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C851F4-A85C-8E7E-2D44-BA8812AD2ABD}"/>
              </a:ext>
            </a:extLst>
          </p:cNvPr>
          <p:cNvSpPr txBox="1">
            <a:spLocks/>
          </p:cNvSpPr>
          <p:nvPr/>
        </p:nvSpPr>
        <p:spPr>
          <a:xfrm>
            <a:off x="457200" y="939790"/>
            <a:ext cx="8229600" cy="398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/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AF9E3-1C44-B8A1-1DEE-1A324174BA2E}"/>
              </a:ext>
            </a:extLst>
          </p:cNvPr>
          <p:cNvSpPr txBox="1">
            <a:spLocks/>
          </p:cNvSpPr>
          <p:nvPr/>
        </p:nvSpPr>
        <p:spPr>
          <a:xfrm>
            <a:off x="457200" y="939789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226ACA-3247-A318-D178-F0A88B981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929" y="836298"/>
            <a:ext cx="6031071" cy="386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6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E9A05-9C90-031D-DBA4-63EF11434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021B0-3215-BB09-2E8D-52EE3BCA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FD44FE6C-92EE-0C4B-89E7-606EB4C8732D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73531DE-F2B5-AC6D-F8FB-7D1DB56D9926}"/>
              </a:ext>
            </a:extLst>
          </p:cNvPr>
          <p:cNvSpPr txBox="1">
            <a:spLocks/>
          </p:cNvSpPr>
          <p:nvPr/>
        </p:nvSpPr>
        <p:spPr>
          <a:xfrm>
            <a:off x="457200" y="365967"/>
            <a:ext cx="8229600" cy="46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2400" b="1" dirty="0"/>
              <a:t>Overview of R-2R PGA Architecture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CF2346-F655-12F5-BC3D-7EB7E58A2F25}"/>
              </a:ext>
            </a:extLst>
          </p:cNvPr>
          <p:cNvSpPr txBox="1">
            <a:spLocks/>
          </p:cNvSpPr>
          <p:nvPr/>
        </p:nvSpPr>
        <p:spPr>
          <a:xfrm>
            <a:off x="457200" y="723498"/>
            <a:ext cx="8229600" cy="404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BFCDA9-479A-B69D-3F9E-714637B42A54}"/>
              </a:ext>
            </a:extLst>
          </p:cNvPr>
          <p:cNvSpPr txBox="1">
            <a:spLocks/>
          </p:cNvSpPr>
          <p:nvPr/>
        </p:nvSpPr>
        <p:spPr>
          <a:xfrm>
            <a:off x="457200" y="939790"/>
            <a:ext cx="8229600" cy="398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/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0B83-6012-BA15-E8D6-85F1ABE62FBF}"/>
              </a:ext>
            </a:extLst>
          </p:cNvPr>
          <p:cNvSpPr txBox="1">
            <a:spLocks/>
          </p:cNvSpPr>
          <p:nvPr/>
        </p:nvSpPr>
        <p:spPr>
          <a:xfrm>
            <a:off x="457200" y="939789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PGA uses two 5-bit R-2R voltage to current converters to achieve a 10-bit PGA block with gains from 1 to 1024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differential input stage with a fixed gain of 8 to help meet the noise specification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Bias current requirements is 40µA for the 10-bit PGA block and 40µA for the differential input stage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10-bit PGA block requires thirty-seven 100k</a:t>
            </a:r>
            <a:r>
              <a:rPr lang="en-US" dirty="0">
                <a:solidFill>
                  <a:schemeClr val="tx1"/>
                </a:solidFill>
                <a:latin typeface="Symbol" pitchFamily="2" charset="2"/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, one 3.2M</a:t>
            </a:r>
            <a:r>
              <a:rPr lang="en-US" dirty="0">
                <a:solidFill>
                  <a:schemeClr val="tx1"/>
                </a:solidFill>
                <a:latin typeface="Symbol" pitchFamily="2" charset="2"/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, and two 6.4M</a:t>
            </a:r>
            <a:r>
              <a:rPr lang="en-US" dirty="0">
                <a:solidFill>
                  <a:schemeClr val="tx1"/>
                </a:solidFill>
                <a:latin typeface="Symbol" pitchFamily="2" charset="2"/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resistors</a:t>
            </a:r>
          </a:p>
        </p:txBody>
      </p:sp>
    </p:spTree>
    <p:extLst>
      <p:ext uri="{BB962C8B-B14F-4D97-AF65-F5344CB8AC3E}">
        <p14:creationId xmlns:p14="http://schemas.microsoft.com/office/powerpoint/2010/main" val="45253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B417E-60F4-80BC-E307-0A4CD0E25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69E3E-01C4-AA23-1F2D-0B85BC0C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FD44FE6C-92EE-0C4B-89E7-606EB4C8732D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152E21-A914-C676-C767-F478ABB48E8F}"/>
              </a:ext>
            </a:extLst>
          </p:cNvPr>
          <p:cNvSpPr txBox="1">
            <a:spLocks/>
          </p:cNvSpPr>
          <p:nvPr/>
        </p:nvSpPr>
        <p:spPr>
          <a:xfrm>
            <a:off x="457200" y="365967"/>
            <a:ext cx="8229600" cy="46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2400" b="1" dirty="0"/>
              <a:t>Overview of R-2R PGA Parallel Architecture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AF3B45-B117-17FF-840C-E4483D487FEF}"/>
              </a:ext>
            </a:extLst>
          </p:cNvPr>
          <p:cNvSpPr txBox="1">
            <a:spLocks/>
          </p:cNvSpPr>
          <p:nvPr/>
        </p:nvSpPr>
        <p:spPr>
          <a:xfrm>
            <a:off x="457200" y="723498"/>
            <a:ext cx="8229600" cy="404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58CB9F-8572-CE04-DE58-1E3CAB179EC9}"/>
              </a:ext>
            </a:extLst>
          </p:cNvPr>
          <p:cNvSpPr txBox="1">
            <a:spLocks/>
          </p:cNvSpPr>
          <p:nvPr/>
        </p:nvSpPr>
        <p:spPr>
          <a:xfrm>
            <a:off x="457200" y="939790"/>
            <a:ext cx="8229600" cy="398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/>
            <a:endParaRPr lang="en-US" sz="1800" dirty="0"/>
          </a:p>
        </p:txBody>
      </p:sp>
      <p:pic>
        <p:nvPicPr>
          <p:cNvPr id="9" name="Picture 8" descr="A diagram of a circuit&#10;&#10;Description automatically generated">
            <a:extLst>
              <a:ext uri="{FF2B5EF4-FFF2-40B4-BE49-F238E27FC236}">
                <a16:creationId xmlns:a16="http://schemas.microsoft.com/office/drawing/2014/main" id="{15A8CA11-51E7-E4C1-F6E4-A367126E7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3" y="888993"/>
            <a:ext cx="8281034" cy="37620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CCCA75-81D9-895F-E36B-5BB1AF9AE1BA}"/>
              </a:ext>
            </a:extLst>
          </p:cNvPr>
          <p:cNvSpPr txBox="1"/>
          <p:nvPr/>
        </p:nvSpPr>
        <p:spPr>
          <a:xfrm>
            <a:off x="1655273" y="835118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3.24µA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6ADD4-CAFE-DF7A-4933-9FBB95EFD879}"/>
              </a:ext>
            </a:extLst>
          </p:cNvPr>
          <p:cNvSpPr txBox="1"/>
          <p:nvPr/>
        </p:nvSpPr>
        <p:spPr>
          <a:xfrm>
            <a:off x="1655274" y="1879307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3.24µA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F64C6-B67F-8FB5-0C0E-7D0BF001F6C7}"/>
              </a:ext>
            </a:extLst>
          </p:cNvPr>
          <p:cNvSpPr txBox="1"/>
          <p:nvPr/>
        </p:nvSpPr>
        <p:spPr>
          <a:xfrm>
            <a:off x="2504792" y="1219345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12.90µA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A3D44-2E9B-A027-7C37-9EE2D72EF529}"/>
              </a:ext>
            </a:extLst>
          </p:cNvPr>
          <p:cNvSpPr txBox="1"/>
          <p:nvPr/>
        </p:nvSpPr>
        <p:spPr>
          <a:xfrm>
            <a:off x="3674197" y="2801549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13.83µA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9996-9C22-7187-2AC1-BE46CFE1E392}"/>
              </a:ext>
            </a:extLst>
          </p:cNvPr>
          <p:cNvSpPr txBox="1"/>
          <p:nvPr/>
        </p:nvSpPr>
        <p:spPr>
          <a:xfrm>
            <a:off x="3746332" y="1218873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12.56µA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C87C4-7118-9366-D672-168176DBD220}"/>
              </a:ext>
            </a:extLst>
          </p:cNvPr>
          <p:cNvSpPr txBox="1"/>
          <p:nvPr/>
        </p:nvSpPr>
        <p:spPr>
          <a:xfrm>
            <a:off x="7702634" y="1354446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23.53µA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2F301-54BB-9B06-E071-927FC83F6B39}"/>
              </a:ext>
            </a:extLst>
          </p:cNvPr>
          <p:cNvSpPr txBox="1"/>
          <p:nvPr/>
        </p:nvSpPr>
        <p:spPr>
          <a:xfrm>
            <a:off x="671058" y="4326332"/>
            <a:ext cx="7455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bias current not including the output stage is approximately 70µA.  Output loaded with 100k</a:t>
            </a:r>
            <a:r>
              <a:rPr lang="en-US" sz="1400" dirty="0">
                <a:latin typeface="Symbol" pitchFamily="2" charset="2"/>
              </a:rPr>
              <a:t>W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04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FD44FE6C-92EE-0C4B-89E7-606EB4C8732D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57820"/>
            <a:ext cx="8229600" cy="780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2400" b="1" dirty="0"/>
              <a:t>10-Bit PGA Block Schematic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723498"/>
            <a:ext cx="8229600" cy="404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3AEA6E7-3A1E-7C29-848B-4E41689DB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96" y="831187"/>
            <a:ext cx="8138472" cy="3799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B64F5-DDA0-1AC3-25F6-F495D5F548D9}"/>
              </a:ext>
            </a:extLst>
          </p:cNvPr>
          <p:cNvSpPr txBox="1"/>
          <p:nvPr/>
        </p:nvSpPr>
        <p:spPr>
          <a:xfrm>
            <a:off x="901894" y="2872341"/>
            <a:ext cx="152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Gain of -32 Stage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360E9-585B-2B73-44E2-EC72574D4AE1}"/>
              </a:ext>
            </a:extLst>
          </p:cNvPr>
          <p:cNvSpPr txBox="1"/>
          <p:nvPr/>
        </p:nvSpPr>
        <p:spPr>
          <a:xfrm>
            <a:off x="779231" y="798599"/>
            <a:ext cx="152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Gain of -1 Stage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64133-F5F5-A0DA-B059-7F3E8FF60357}"/>
              </a:ext>
            </a:extLst>
          </p:cNvPr>
          <p:cNvSpPr txBox="1"/>
          <p:nvPr/>
        </p:nvSpPr>
        <p:spPr>
          <a:xfrm>
            <a:off x="5209982" y="1106376"/>
            <a:ext cx="152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Gain of -1 Branch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68FBAB-ED15-6366-8845-A2092FED57B3}"/>
              </a:ext>
            </a:extLst>
          </p:cNvPr>
          <p:cNvSpPr/>
          <p:nvPr/>
        </p:nvSpPr>
        <p:spPr>
          <a:xfrm>
            <a:off x="2594517" y="1572054"/>
            <a:ext cx="4772722" cy="1550287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79B04-9173-4DEA-8AC0-400FB94568B4}"/>
              </a:ext>
            </a:extLst>
          </p:cNvPr>
          <p:cNvSpPr txBox="1"/>
          <p:nvPr/>
        </p:nvSpPr>
        <p:spPr>
          <a:xfrm>
            <a:off x="3393687" y="2878711"/>
            <a:ext cx="3174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LSB R-2R VTC – Gains of -2 to -64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21F681-370C-AB3E-DFDB-14D6345F01CB}"/>
              </a:ext>
            </a:extLst>
          </p:cNvPr>
          <p:cNvSpPr/>
          <p:nvPr/>
        </p:nvSpPr>
        <p:spPr>
          <a:xfrm>
            <a:off x="565696" y="4613375"/>
            <a:ext cx="8138472" cy="153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7D55D-E252-E54A-5B38-AB568B165881}"/>
              </a:ext>
            </a:extLst>
          </p:cNvPr>
          <p:cNvSpPr txBox="1"/>
          <p:nvPr/>
        </p:nvSpPr>
        <p:spPr>
          <a:xfrm>
            <a:off x="3473660" y="4472052"/>
            <a:ext cx="3174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MSB R-2R VTC – Gains of -128 to -2048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043619-F60E-9796-A458-DB3A056819B7}"/>
              </a:ext>
            </a:extLst>
          </p:cNvPr>
          <p:cNvSpPr/>
          <p:nvPr/>
        </p:nvSpPr>
        <p:spPr>
          <a:xfrm>
            <a:off x="2594516" y="3180118"/>
            <a:ext cx="4772722" cy="1550287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B62210-FCFC-ACA3-00A9-BE4F5A5FA023}"/>
              </a:ext>
            </a:extLst>
          </p:cNvPr>
          <p:cNvSpPr txBox="1"/>
          <p:nvPr/>
        </p:nvSpPr>
        <p:spPr>
          <a:xfrm>
            <a:off x="7617939" y="3283083"/>
            <a:ext cx="9603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Summing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output</a:t>
            </a:r>
          </a:p>
          <a:p>
            <a:r>
              <a:rPr lang="en-US" sz="1400" dirty="0">
                <a:solidFill>
                  <a:schemeClr val="bg1"/>
                </a:solidFill>
              </a:rPr>
              <a:t>amplifier</a:t>
            </a:r>
          </a:p>
        </p:txBody>
      </p:sp>
    </p:spTree>
    <p:extLst>
      <p:ext uri="{BB962C8B-B14F-4D97-AF65-F5344CB8AC3E}">
        <p14:creationId xmlns:p14="http://schemas.microsoft.com/office/powerpoint/2010/main" val="239084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D5BD5-DD22-85CF-8848-A7BA298B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2A946-EF46-1670-854C-07BBE57F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FD44FE6C-92EE-0C4B-89E7-606EB4C8732D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FA53342-8C27-4304-512F-D7B49EE3FDF9}"/>
              </a:ext>
            </a:extLst>
          </p:cNvPr>
          <p:cNvSpPr txBox="1">
            <a:spLocks/>
          </p:cNvSpPr>
          <p:nvPr/>
        </p:nvSpPr>
        <p:spPr>
          <a:xfrm>
            <a:off x="457200" y="257820"/>
            <a:ext cx="8229600" cy="780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2400" b="1" dirty="0"/>
              <a:t>Considerations on Architecture Choice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156F9E9-0B7B-9F33-ECCF-89521514985C}"/>
              </a:ext>
            </a:extLst>
          </p:cNvPr>
          <p:cNvSpPr txBox="1">
            <a:spLocks/>
          </p:cNvSpPr>
          <p:nvPr/>
        </p:nvSpPr>
        <p:spPr>
          <a:xfrm>
            <a:off x="457200" y="723498"/>
            <a:ext cx="8229600" cy="404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8F9A2-45FD-CFDF-EA6C-6A7BC5429F27}"/>
              </a:ext>
            </a:extLst>
          </p:cNvPr>
          <p:cNvSpPr txBox="1"/>
          <p:nvPr/>
        </p:nvSpPr>
        <p:spPr>
          <a:xfrm>
            <a:off x="457200" y="950143"/>
            <a:ext cx="8387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dirty="0"/>
              <a:t>The x-1 and x-32 stages could be replaced by making the resistor difference in the R-2R network of the LSB VTC stage 32 times larger than the resistors in the R-2R network of the MSB VTC stage.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dirty="0"/>
              <a:t>The problem with this is the smaller resistors of the MSB VTC stage require too much current drive.  If the LSB resistors are 1M</a:t>
            </a:r>
            <a:r>
              <a:rPr lang="en-US" dirty="0">
                <a:latin typeface="Symbol" pitchFamily="2" charset="2"/>
              </a:rPr>
              <a:t>W</a:t>
            </a:r>
            <a:r>
              <a:rPr lang="en-US" dirty="0"/>
              <a:t>, then the MSB resistors are 31.25k</a:t>
            </a:r>
            <a:r>
              <a:rPr lang="en-US" dirty="0">
                <a:latin typeface="Symbol" pitchFamily="2" charset="2"/>
              </a:rPr>
              <a:t>W</a:t>
            </a:r>
            <a:r>
              <a:rPr lang="en-US" dirty="0"/>
              <a:t>.  To get a 1.5V change requires 1.5V/31.25k</a:t>
            </a:r>
            <a:r>
              <a:rPr lang="en-US" dirty="0">
                <a:latin typeface="Symbol" pitchFamily="2" charset="2"/>
              </a:rPr>
              <a:t>W</a:t>
            </a:r>
            <a:r>
              <a:rPr lang="en-US" dirty="0"/>
              <a:t> = 48µA.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dirty="0"/>
              <a:t>For the architecture of the last slide, the output op amp must drive 100k</a:t>
            </a:r>
            <a:r>
              <a:rPr lang="en-US" dirty="0">
                <a:latin typeface="Symbol" pitchFamily="2" charset="2"/>
              </a:rPr>
              <a:t>W</a:t>
            </a:r>
            <a:r>
              <a:rPr lang="en-US" dirty="0"/>
              <a:t> and the output op amp of the input amplifier must drive 50k</a:t>
            </a:r>
            <a:r>
              <a:rPr lang="en-US" dirty="0">
                <a:latin typeface="Symbol" pitchFamily="2" charset="2"/>
              </a:rPr>
              <a:t>W</a:t>
            </a:r>
            <a:r>
              <a:rPr lang="en-US" dirty="0"/>
              <a:t> (two 100k</a:t>
            </a:r>
            <a:r>
              <a:rPr lang="en-US" dirty="0">
                <a:latin typeface="Symbol" pitchFamily="2" charset="2"/>
              </a:rPr>
              <a:t>W</a:t>
            </a:r>
            <a:r>
              <a:rPr lang="en-US" dirty="0"/>
              <a:t> resistances in parallel).  This could be increased to approximately 100k</a:t>
            </a:r>
            <a:r>
              <a:rPr lang="en-US" dirty="0">
                <a:latin typeface="Symbol" pitchFamily="2" charset="2"/>
              </a:rPr>
              <a:t>W </a:t>
            </a:r>
            <a:r>
              <a:rPr lang="en-US" dirty="0"/>
              <a:t>by increasing the resistances of the x-1 stage from 100k</a:t>
            </a:r>
            <a:r>
              <a:rPr lang="en-US" dirty="0">
                <a:latin typeface="Symbol" pitchFamily="2" charset="2"/>
              </a:rPr>
              <a:t>W</a:t>
            </a:r>
            <a:r>
              <a:rPr lang="en-US" dirty="0"/>
              <a:t> to 1M</a:t>
            </a:r>
            <a:r>
              <a:rPr lang="en-US" dirty="0">
                <a:latin typeface="Symbol" pitchFamily="2" charset="2"/>
              </a:rPr>
              <a:t>W</a:t>
            </a:r>
            <a:r>
              <a:rPr lang="en-US" dirty="0"/>
              <a:t>.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dirty="0"/>
              <a:t>The basic architecture tradeoff for the 10-Bit PGA block is resistance size versus bias current.</a:t>
            </a:r>
          </a:p>
        </p:txBody>
      </p:sp>
    </p:spTree>
    <p:extLst>
      <p:ext uri="{BB962C8B-B14F-4D97-AF65-F5344CB8AC3E}">
        <p14:creationId xmlns:p14="http://schemas.microsoft.com/office/powerpoint/2010/main" val="393962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FD44FE6C-92EE-0C4B-89E7-606EB4C8732D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5600" y="309805"/>
            <a:ext cx="8229600" cy="46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2400" b="1" dirty="0"/>
              <a:t>Input Stage Schematic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723498"/>
            <a:ext cx="8229600" cy="404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C851F4-A85C-8E7E-2D44-BA8812AD2ABD}"/>
              </a:ext>
            </a:extLst>
          </p:cNvPr>
          <p:cNvSpPr txBox="1">
            <a:spLocks/>
          </p:cNvSpPr>
          <p:nvPr/>
        </p:nvSpPr>
        <p:spPr>
          <a:xfrm>
            <a:off x="457200" y="939790"/>
            <a:ext cx="8229600" cy="398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/>
            <a:endParaRPr 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EA1D7-855F-9908-EF11-967FEF7E7C79}"/>
              </a:ext>
            </a:extLst>
          </p:cNvPr>
          <p:cNvSpPr txBox="1"/>
          <p:nvPr/>
        </p:nvSpPr>
        <p:spPr>
          <a:xfrm>
            <a:off x="457200" y="719880"/>
            <a:ext cx="33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quiescent current ≈ 19.68µA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9AB2E-A8B8-D603-5B57-B0FF4E13EA9C}"/>
              </a:ext>
            </a:extLst>
          </p:cNvPr>
          <p:cNvSpPr txBox="1"/>
          <p:nvPr/>
        </p:nvSpPr>
        <p:spPr>
          <a:xfrm>
            <a:off x="7019099" y="1612131"/>
            <a:ext cx="16501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 amps are </a:t>
            </a:r>
          </a:p>
          <a:p>
            <a:r>
              <a:rPr lang="en-US" dirty="0"/>
              <a:t>Miller </a:t>
            </a:r>
          </a:p>
          <a:p>
            <a:r>
              <a:rPr lang="en-US" dirty="0"/>
              <a:t>compensated</a:t>
            </a:r>
          </a:p>
          <a:p>
            <a:r>
              <a:rPr lang="en-US" dirty="0"/>
              <a:t>two-stage.  </a:t>
            </a:r>
          </a:p>
          <a:p>
            <a:r>
              <a:rPr lang="en-US" dirty="0"/>
              <a:t>Need the</a:t>
            </a:r>
          </a:p>
          <a:p>
            <a:r>
              <a:rPr lang="en-US" dirty="0"/>
              <a:t>lower output</a:t>
            </a:r>
          </a:p>
          <a:p>
            <a:r>
              <a:rPr lang="en-US" dirty="0"/>
              <a:t>resistance to </a:t>
            </a:r>
          </a:p>
          <a:p>
            <a:r>
              <a:rPr lang="en-US" dirty="0"/>
              <a:t>be able to drive</a:t>
            </a:r>
          </a:p>
          <a:p>
            <a:r>
              <a:rPr lang="en-US" dirty="0"/>
              <a:t>200k</a:t>
            </a:r>
            <a:r>
              <a:rPr lang="en-US" dirty="0">
                <a:latin typeface="Symbol" pitchFamily="2" charset="2"/>
              </a:rPr>
              <a:t>W</a:t>
            </a:r>
            <a:r>
              <a:rPr lang="en-US" dirty="0"/>
              <a:t> loads.</a:t>
            </a:r>
          </a:p>
        </p:txBody>
      </p:sp>
      <p:pic>
        <p:nvPicPr>
          <p:cNvPr id="3" name="Picture 2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34CFCE9D-5057-1A93-0FB7-A42BE2C6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70" y="1096268"/>
            <a:ext cx="6423698" cy="3433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318776-9C78-343B-8E45-CF4E517FE47D}"/>
              </a:ext>
            </a:extLst>
          </p:cNvPr>
          <p:cNvSpPr txBox="1"/>
          <p:nvPr/>
        </p:nvSpPr>
        <p:spPr>
          <a:xfrm>
            <a:off x="5094195" y="3677900"/>
            <a:ext cx="1549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VOS≈0.8mV when connected to 10Bit PGA </a:t>
            </a:r>
            <a:r>
              <a:rPr lang="en-US" sz="1400" dirty="0" err="1">
                <a:solidFill>
                  <a:schemeClr val="bg1"/>
                </a:solidFill>
              </a:rPr>
              <a:t>BLock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3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FD44FE6C-92EE-0C4B-89E7-606EB4C8732D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57820"/>
            <a:ext cx="8229600" cy="780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2400" b="1" dirty="0"/>
              <a:t>Two-Stage Op Amp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723498"/>
            <a:ext cx="8229600" cy="404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B64F5-DDA0-1AC3-25F6-F495D5F548D9}"/>
              </a:ext>
            </a:extLst>
          </p:cNvPr>
          <p:cNvSpPr txBox="1"/>
          <p:nvPr/>
        </p:nvSpPr>
        <p:spPr>
          <a:xfrm>
            <a:off x="5543546" y="1008101"/>
            <a:ext cx="2656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Gain = 88dB</a:t>
            </a:r>
          </a:p>
          <a:p>
            <a:r>
              <a:rPr lang="en-US" dirty="0"/>
              <a:t>GB = 8MHz (3pF load)</a:t>
            </a:r>
          </a:p>
          <a:p>
            <a:r>
              <a:rPr lang="en-US" dirty="0"/>
              <a:t>PM = 75° (3pF load)</a:t>
            </a:r>
          </a:p>
          <a:p>
            <a:r>
              <a:rPr lang="en-US" dirty="0"/>
              <a:t>Bias current = 10µA</a:t>
            </a:r>
          </a:p>
          <a:p>
            <a:r>
              <a:rPr lang="en-US" dirty="0"/>
              <a:t>Rout ≈ 50kohm</a:t>
            </a:r>
          </a:p>
        </p:txBody>
      </p:sp>
      <p:pic>
        <p:nvPicPr>
          <p:cNvPr id="10" name="Picture 9" descr="A computer screen shot of a circuit&#10;&#10;Description automatically generated">
            <a:extLst>
              <a:ext uri="{FF2B5EF4-FFF2-40B4-BE49-F238E27FC236}">
                <a16:creationId xmlns:a16="http://schemas.microsoft.com/office/drawing/2014/main" id="{8CF35A94-17EE-E9F6-DAC8-3473E521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51708"/>
            <a:ext cx="4883571" cy="35873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612295-80CF-6AAE-6821-974726DE09D7}"/>
              </a:ext>
            </a:extLst>
          </p:cNvPr>
          <p:cNvSpPr txBox="1"/>
          <p:nvPr/>
        </p:nvSpPr>
        <p:spPr>
          <a:xfrm>
            <a:off x="5662486" y="2631151"/>
            <a:ext cx="30181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Class A current sink must </a:t>
            </a:r>
          </a:p>
          <a:p>
            <a:r>
              <a:rPr lang="en-US" dirty="0"/>
              <a:t>be large enough to pull the </a:t>
            </a:r>
          </a:p>
          <a:p>
            <a:r>
              <a:rPr lang="en-US" dirty="0"/>
              <a:t>output to its lower voltage </a:t>
            </a:r>
          </a:p>
          <a:p>
            <a:r>
              <a:rPr lang="en-US" dirty="0"/>
              <a:t>specification.  Increase this </a:t>
            </a:r>
            <a:r>
              <a:rPr lang="en-US" i="1" dirty="0"/>
              <a:t>W </a:t>
            </a:r>
            <a:endParaRPr lang="en-US" dirty="0"/>
          </a:p>
          <a:p>
            <a:r>
              <a:rPr lang="en-US" dirty="0"/>
              <a:t>to satisfy the equation below.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A466A0-ECF1-B82A-7325-5796B858A17F}"/>
                  </a:ext>
                </a:extLst>
              </p:cNvPr>
              <p:cNvSpPr txBox="1"/>
              <p:nvPr/>
            </p:nvSpPr>
            <p:spPr>
              <a:xfrm>
                <a:off x="6075475" y="4078375"/>
                <a:ext cx="1544525" cy="665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𝑆𝑖𝑛𝑘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𝐿𝑜𝑎𝑑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A466A0-ECF1-B82A-7325-5796B858A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475" y="4078375"/>
                <a:ext cx="1544525" cy="665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3698CB-E4FE-5A09-2DCC-A5FA3E1085FD}"/>
              </a:ext>
            </a:extLst>
          </p:cNvPr>
          <p:cNvCxnSpPr/>
          <p:nvPr/>
        </p:nvCxnSpPr>
        <p:spPr>
          <a:xfrm flipH="1">
            <a:off x="4870764" y="3793402"/>
            <a:ext cx="791722" cy="31507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59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FD44FE6C-92EE-0C4B-89E7-606EB4C8732D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108640"/>
            <a:ext cx="8229600" cy="780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2400" b="1" dirty="0"/>
              <a:t>R-2R Schematic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723498"/>
            <a:ext cx="8229600" cy="404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4C8E78-9899-4888-FE5F-01EF507C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89" y="889025"/>
            <a:ext cx="3049205" cy="3611880"/>
          </a:xfrm>
          <a:prstGeom prst="rect">
            <a:avLst/>
          </a:prstGeom>
        </p:spPr>
      </p:pic>
      <p:pic>
        <p:nvPicPr>
          <p:cNvPr id="8" name="Picture 7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9F00DDAA-5DA7-88C2-CB15-4D14E31E4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395" y="819901"/>
            <a:ext cx="1661769" cy="1534679"/>
          </a:xfrm>
          <a:prstGeom prst="rect">
            <a:avLst/>
          </a:prstGeom>
        </p:spPr>
      </p:pic>
      <p:pic>
        <p:nvPicPr>
          <p:cNvPr id="10" name="Picture 9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7B6FBA9-47C7-71B9-6CB8-3657DFCC9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107" y="2628900"/>
            <a:ext cx="4240528" cy="187200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88C58F-1512-2B04-00B6-6F7B03F507D0}"/>
              </a:ext>
            </a:extLst>
          </p:cNvPr>
          <p:cNvCxnSpPr/>
          <p:nvPr/>
        </p:nvCxnSpPr>
        <p:spPr>
          <a:xfrm flipH="1">
            <a:off x="2651760" y="1402080"/>
            <a:ext cx="2369820" cy="815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AD535C-BB25-6B3B-801D-E746B52598E5}"/>
              </a:ext>
            </a:extLst>
          </p:cNvPr>
          <p:cNvCxnSpPr>
            <a:cxnSpLocks/>
          </p:cNvCxnSpPr>
          <p:nvPr/>
        </p:nvCxnSpPr>
        <p:spPr>
          <a:xfrm flipH="1" flipV="1">
            <a:off x="2049780" y="2628899"/>
            <a:ext cx="2298327" cy="797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B9C6BE-15FA-8251-DC98-0D44C110CA09}"/>
              </a:ext>
            </a:extLst>
          </p:cNvPr>
          <p:cNvCxnSpPr>
            <a:cxnSpLocks/>
          </p:cNvCxnSpPr>
          <p:nvPr/>
        </p:nvCxnSpPr>
        <p:spPr>
          <a:xfrm flipH="1" flipV="1">
            <a:off x="3459480" y="2571750"/>
            <a:ext cx="888627" cy="854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7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7898592</TotalTime>
  <Words>845</Words>
  <Application>Microsoft Macintosh PowerPoint</Application>
  <PresentationFormat>On-screen Show (16:9)</PresentationFormat>
  <Paragraphs>183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Verdana</vt:lpstr>
      <vt:lpstr>Office Theme</vt:lpstr>
      <vt:lpstr>PROGRAMMABLE GAIN AMPLIFIER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Resistor Summary</vt:lpstr>
      <vt:lpstr>To Do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DESIGN VIEWPOINT OF ESD</dc:title>
  <dc:creator>Phillip Allen</dc:creator>
  <cp:lastModifiedBy>Phillip Allen</cp:lastModifiedBy>
  <cp:revision>689</cp:revision>
  <cp:lastPrinted>2018-04-15T18:42:33Z</cp:lastPrinted>
  <dcterms:created xsi:type="dcterms:W3CDTF">2015-08-19T20:38:31Z</dcterms:created>
  <dcterms:modified xsi:type="dcterms:W3CDTF">2024-09-22T22:23:28Z</dcterms:modified>
</cp:coreProperties>
</file>