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97" r:id="rId3"/>
    <p:sldId id="298" r:id="rId4"/>
    <p:sldId id="310" r:id="rId5"/>
    <p:sldId id="299" r:id="rId6"/>
    <p:sldId id="311" r:id="rId7"/>
    <p:sldId id="312" r:id="rId8"/>
    <p:sldId id="300" r:id="rId9"/>
    <p:sldId id="314" r:id="rId10"/>
    <p:sldId id="302" r:id="rId11"/>
    <p:sldId id="303" r:id="rId12"/>
    <p:sldId id="315" r:id="rId13"/>
    <p:sldId id="304" r:id="rId14"/>
    <p:sldId id="313" r:id="rId15"/>
    <p:sldId id="323" r:id="rId16"/>
    <p:sldId id="305" r:id="rId17"/>
    <p:sldId id="307" r:id="rId18"/>
    <p:sldId id="316" r:id="rId19"/>
    <p:sldId id="308" r:id="rId20"/>
    <p:sldId id="317" r:id="rId21"/>
    <p:sldId id="318" r:id="rId22"/>
    <p:sldId id="319" r:id="rId23"/>
    <p:sldId id="320" r:id="rId24"/>
    <p:sldId id="321" r:id="rId25"/>
    <p:sldId id="322" r:id="rId26"/>
    <p:sldId id="324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7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DB113-A51A-453C-A5FC-68126EF5F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450EE6-2731-46A7-A318-B3E3C9E47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39D414-90F7-462A-B9DD-EC02CB276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7318-03FF-4508-ABEB-BD63E14C1FE7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85C1CA-DBB4-4737-AFA9-84885233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D6B98D-1505-4B90-A35C-193A94D0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E44C-7809-4748-AF2F-E0BC629A4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31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2A20B-5000-4AE6-8CC9-2BE6443E3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FBA4AF-E6E9-4211-9E0C-0E55CAE99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DD7E8B-6BFE-4CD4-9972-3F57BC02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7318-03FF-4508-ABEB-BD63E14C1FE7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07D14C-7A73-4D06-A48F-25E09E111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541AF2-24D0-4AE1-8CE9-F932BA18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E44C-7809-4748-AF2F-E0BC629A4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18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803EE1-1F84-4E9E-9503-093C64252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1AF563-AADC-4613-9353-CB25E3C1D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68D786-2C84-433E-B54B-B426D5024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7318-03FF-4508-ABEB-BD63E14C1FE7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2CFEE6-3867-4964-8C77-F31AC061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36C5AB-6004-4BAB-AC57-97843238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E44C-7809-4748-AF2F-E0BC629A4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56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1FD99-4112-4945-BFEC-5D9580D7C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E00E52-2A19-4AA1-B76D-2B06BF80A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D54792-5F4E-4A5B-AC99-37AF7A38C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7318-03FF-4508-ABEB-BD63E14C1FE7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E056CB-5558-4ACD-BF0E-71128365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5984E0-EC25-4ECD-AADD-A717D3AC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E44C-7809-4748-AF2F-E0BC629A4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15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347BE-D61C-46F5-AD06-34452A62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DA7C96-2903-4BA5-85C5-971E879F3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D331EF-72F5-4B8A-9ABD-AA805450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7318-03FF-4508-ABEB-BD63E14C1FE7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E053A8-0F84-4DEE-8DEA-6145D0FB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92894C-13E4-4303-A908-54A6D7A2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E44C-7809-4748-AF2F-E0BC629A4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49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73624-E04B-4619-8FB7-68E7438D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2D273C-C2F9-4B63-B8A5-C42632CF7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FE98F4-121B-451E-846E-D0AE3A98B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5EE6E3-B86D-41C3-AFF4-1994FD27D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7318-03FF-4508-ABEB-BD63E14C1FE7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137A2C-259F-4991-A133-B44BB5C6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A6F74E-AF63-4944-A9B3-9D3CBD068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E44C-7809-4748-AF2F-E0BC629A4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7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2DC38-DF84-4B8B-9198-729209B09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E24CF9-9144-4C30-998A-BF489082E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6BE4AB-DEB2-4883-964B-CE67F1D90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9AB9EFE-5708-4FDE-AB14-1485B3EC3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15A3C25-825B-4FA7-88AC-EF40BDA8A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7860856-2B16-48E8-B228-732D6BF2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7318-03FF-4508-ABEB-BD63E14C1FE7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97C3326-1F87-4A1E-9DF5-2FE4E6B0B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7AE8ABC-A95D-4C37-BAEE-F7015CDD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E44C-7809-4748-AF2F-E0BC629A4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33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D04FB-88B4-4629-97B4-4612881A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11063EB-FF8F-4E39-8166-5FE4ED59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7318-03FF-4508-ABEB-BD63E14C1FE7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F8D3040-03E3-4C7E-A949-70722BB3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DA92B4-981D-4B9D-8129-246D45AE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E44C-7809-4748-AF2F-E0BC629A4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F5965C4-6F78-4846-900B-89692756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7318-03FF-4508-ABEB-BD63E14C1FE7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3DD303C-F2CC-4EE0-A9AC-0A819762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800D1BD-B419-4190-AC3B-9958647E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E44C-7809-4748-AF2F-E0BC629A4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55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73DEC-14F2-4A14-931A-7F210A07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DBC92B-A7FB-4922-9C8B-93C7E5AF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0EBBF5-5F09-4B88-B817-23312DF7F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1BBD0A-1F3B-4E57-895C-1D66DB392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7318-03FF-4508-ABEB-BD63E14C1FE7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78C94D-3AF3-4340-A9AC-723A5E0BF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E3EC49-E0DB-4D50-90F1-2772BFFF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E44C-7809-4748-AF2F-E0BC629A4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51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2B638-2738-4774-B360-9032B0289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4F13519-44B9-4CFC-9CA6-0175D7CCA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FDF906-2B9F-4918-B92E-AF6BE6443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EDB141-AEB4-4557-AD3A-DDE85214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7318-03FF-4508-ABEB-BD63E14C1FE7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A7F343-F493-4A9B-A2A2-6CD69A437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0E1201-170C-481E-8B36-53AA09D0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DE44C-7809-4748-AF2F-E0BC629A4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79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53CD326-C5F0-407E-A395-1ABED2AE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7CFE35-EFBE-437B-9D41-BCF165F51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8C2A53-C489-4874-84A9-DE4CB258A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17318-03FF-4508-ABEB-BD63E14C1FE7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543BD3-906B-4A83-B0A0-526F2C7B9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CF50B6-241C-4D85-81AD-4B3D1E593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DE44C-7809-4748-AF2F-E0BC629A4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42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2D546-70AF-4DA2-9403-FAB03E611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100" y="1122363"/>
            <a:ext cx="10680700" cy="2387600"/>
          </a:xfrm>
        </p:spPr>
        <p:txBody>
          <a:bodyPr>
            <a:normAutofit/>
          </a:bodyPr>
          <a:lstStyle/>
          <a:p>
            <a:r>
              <a:rPr lang="pt-BR" b="1" dirty="0"/>
              <a:t>O</a:t>
            </a:r>
            <a:r>
              <a:rPr lang="pt-BR" dirty="0"/>
              <a:t>timização</a:t>
            </a:r>
            <a:r>
              <a:rPr lang="pt-BR" b="1" dirty="0"/>
              <a:t> M</a:t>
            </a:r>
            <a:r>
              <a:rPr lang="pt-BR" dirty="0"/>
              <a:t>ultivariável sem</a:t>
            </a:r>
            <a:r>
              <a:rPr lang="pt-BR" b="1" dirty="0"/>
              <a:t> R</a:t>
            </a:r>
            <a:r>
              <a:rPr lang="pt-BR" dirty="0"/>
              <a:t>estrições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302CAA-79B6-45C2-9579-CBA219198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8473"/>
            <a:ext cx="9144000" cy="1655762"/>
          </a:xfrm>
        </p:spPr>
        <p:txBody>
          <a:bodyPr/>
          <a:lstStyle/>
          <a:p>
            <a:r>
              <a:rPr lang="pt-BR" dirty="0"/>
              <a:t>Prof. Fabiano</a:t>
            </a:r>
          </a:p>
          <a:p>
            <a:r>
              <a:rPr lang="pt-BR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1099484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2D546-70AF-4DA2-9403-FAB03E61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" y="365125"/>
            <a:ext cx="11022496" cy="1325563"/>
          </a:xfrm>
        </p:spPr>
        <p:txBody>
          <a:bodyPr>
            <a:normAutofit/>
          </a:bodyPr>
          <a:lstStyle/>
          <a:p>
            <a:r>
              <a:rPr lang="pt-BR" b="1" dirty="0"/>
              <a:t>M</a:t>
            </a:r>
            <a:r>
              <a:rPr lang="pt-BR" dirty="0"/>
              <a:t>étodos de </a:t>
            </a:r>
            <a:r>
              <a:rPr lang="pt-BR" b="1" dirty="0"/>
              <a:t>O</a:t>
            </a:r>
            <a:r>
              <a:rPr lang="pt-BR" dirty="0"/>
              <a:t>timização </a:t>
            </a:r>
            <a:r>
              <a:rPr lang="pt-BR" b="1" dirty="0"/>
              <a:t>D</a:t>
            </a:r>
            <a:r>
              <a:rPr lang="pt-BR" dirty="0"/>
              <a:t>eterminísticos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8B4A4E3-BCB9-41CD-8966-558E4DF5E939}"/>
              </a:ext>
            </a:extLst>
          </p:cNvPr>
          <p:cNvSpPr txBox="1"/>
          <p:nvPr/>
        </p:nvSpPr>
        <p:spPr>
          <a:xfrm>
            <a:off x="331304" y="1690688"/>
            <a:ext cx="115293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AutoNum type="romanLcParenBoth"/>
            </a:pPr>
            <a:r>
              <a:rPr lang="pt-BR" sz="3200" dirty="0">
                <a:solidFill>
                  <a:srgbClr val="FF0000"/>
                </a:solidFill>
              </a:rPr>
              <a:t>Métodos que fazem uso do  Gradiente: (a) Método do Gradiente Conjugado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11EA0A2-E323-475F-A5B3-00656932BE77}"/>
              </a:ext>
            </a:extLst>
          </p:cNvPr>
          <p:cNvSpPr txBox="1"/>
          <p:nvPr/>
        </p:nvSpPr>
        <p:spPr>
          <a:xfrm>
            <a:off x="331304" y="2732651"/>
            <a:ext cx="616095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dirty="0"/>
              <a:t>O método foi desenvolvido em 1964 com a seguinte ideia, combinar a informação atual do gradiente com a de um novo valor, obtido através de uma direção prévia (direções conjugadas).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F83A704-60D7-4C18-9A27-647DF319E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674" y="2307437"/>
            <a:ext cx="4790020" cy="411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7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2D546-70AF-4DA2-9403-FAB03E61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" y="365125"/>
            <a:ext cx="11022496" cy="1325563"/>
          </a:xfrm>
        </p:spPr>
        <p:txBody>
          <a:bodyPr>
            <a:normAutofit/>
          </a:bodyPr>
          <a:lstStyle/>
          <a:p>
            <a:r>
              <a:rPr lang="pt-BR" b="1" dirty="0"/>
              <a:t>M</a:t>
            </a:r>
            <a:r>
              <a:rPr lang="pt-BR" dirty="0"/>
              <a:t>étodos de </a:t>
            </a:r>
            <a:r>
              <a:rPr lang="pt-BR" b="1" dirty="0"/>
              <a:t>O</a:t>
            </a:r>
            <a:r>
              <a:rPr lang="pt-BR" dirty="0"/>
              <a:t>timização </a:t>
            </a:r>
            <a:r>
              <a:rPr lang="pt-BR" b="1" dirty="0"/>
              <a:t>D</a:t>
            </a:r>
            <a:r>
              <a:rPr lang="pt-BR" dirty="0"/>
              <a:t>eterminísticos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8B4A4E3-BCB9-41CD-8966-558E4DF5E939}"/>
              </a:ext>
            </a:extLst>
          </p:cNvPr>
          <p:cNvSpPr txBox="1"/>
          <p:nvPr/>
        </p:nvSpPr>
        <p:spPr>
          <a:xfrm>
            <a:off x="331304" y="1690688"/>
            <a:ext cx="115293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AutoNum type="romanLcParenBoth"/>
            </a:pPr>
            <a:r>
              <a:rPr lang="pt-BR" sz="3200" dirty="0">
                <a:solidFill>
                  <a:srgbClr val="FF0000"/>
                </a:solidFill>
              </a:rPr>
              <a:t>Métodos que fazem uso do  Gradiente: (a) Método do Gradiente Conjugado</a:t>
            </a:r>
            <a:r>
              <a:rPr lang="pt-BR" sz="3200" dirty="0"/>
              <a:t>.</a:t>
            </a:r>
            <a:endParaRPr lang="pt-BR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F01B99A4-2049-45FE-9F81-02A7EC01F6C4}"/>
                  </a:ext>
                </a:extLst>
              </p:cNvPr>
              <p:cNvSpPr txBox="1"/>
              <p:nvPr/>
            </p:nvSpPr>
            <p:spPr>
              <a:xfrm>
                <a:off x="1870323" y="3034469"/>
                <a:ext cx="8451352" cy="1074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f>
                        <m:f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pt-B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pt-B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F01B99A4-2049-45FE-9F81-02A7EC01F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323" y="3034469"/>
                <a:ext cx="8451352" cy="10747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8E50333F-E5D3-41DB-A13E-1DD2448B0AA8}"/>
              </a:ext>
            </a:extLst>
          </p:cNvPr>
          <p:cNvSpPr txBox="1"/>
          <p:nvPr/>
        </p:nvSpPr>
        <p:spPr>
          <a:xfrm>
            <a:off x="454700" y="4628703"/>
            <a:ext cx="114059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O algoritmo é similar ao de passo descendente com pequenas modificações no procedimento de busca para o </a:t>
            </a:r>
            <a:r>
              <a:rPr lang="pt-BR" sz="3200" dirty="0">
                <a:sym typeface="Symbol" panose="05050102010706020507" pitchFamily="18" charset="2"/>
              </a:rPr>
              <a:t></a:t>
            </a:r>
            <a:r>
              <a:rPr lang="pt-BR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855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2D546-70AF-4DA2-9403-FAB03E61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" y="365125"/>
            <a:ext cx="11022496" cy="1325563"/>
          </a:xfrm>
        </p:spPr>
        <p:txBody>
          <a:bodyPr>
            <a:normAutofit/>
          </a:bodyPr>
          <a:lstStyle/>
          <a:p>
            <a:r>
              <a:rPr lang="pt-BR" b="1" dirty="0"/>
              <a:t>M</a:t>
            </a:r>
            <a:r>
              <a:rPr lang="pt-BR" dirty="0"/>
              <a:t>étodos de </a:t>
            </a:r>
            <a:r>
              <a:rPr lang="pt-BR" b="1" dirty="0"/>
              <a:t>O</a:t>
            </a:r>
            <a:r>
              <a:rPr lang="pt-BR" dirty="0"/>
              <a:t>timização </a:t>
            </a:r>
            <a:r>
              <a:rPr lang="pt-BR" b="1" dirty="0"/>
              <a:t>D</a:t>
            </a:r>
            <a:r>
              <a:rPr lang="pt-BR" dirty="0"/>
              <a:t>eterminísticos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8B4A4E3-BCB9-41CD-8966-558E4DF5E939}"/>
              </a:ext>
            </a:extLst>
          </p:cNvPr>
          <p:cNvSpPr txBox="1"/>
          <p:nvPr/>
        </p:nvSpPr>
        <p:spPr>
          <a:xfrm>
            <a:off x="331304" y="1690688"/>
            <a:ext cx="115293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AutoNum type="romanLcParenBoth"/>
            </a:pPr>
            <a:r>
              <a:rPr lang="pt-BR" sz="3200" dirty="0">
                <a:solidFill>
                  <a:srgbClr val="FF0000"/>
                </a:solidFill>
              </a:rPr>
              <a:t>Métodos que fazem uso do  Gradiente: (a) Método do Gradiente Conjugado</a:t>
            </a:r>
            <a:r>
              <a:rPr lang="pt-BR" sz="3200" dirty="0"/>
              <a:t>.</a:t>
            </a:r>
            <a:endParaRPr lang="pt-BR" sz="3200" dirty="0">
              <a:solidFill>
                <a:srgbClr val="FF0000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DE0C409-AA8A-4D4D-B53F-98E4F52B6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64" y="2767906"/>
            <a:ext cx="5600000" cy="3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1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2D546-70AF-4DA2-9403-FAB03E61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" y="365125"/>
            <a:ext cx="11022496" cy="1325563"/>
          </a:xfrm>
        </p:spPr>
        <p:txBody>
          <a:bodyPr>
            <a:normAutofit/>
          </a:bodyPr>
          <a:lstStyle/>
          <a:p>
            <a:r>
              <a:rPr lang="pt-BR" b="1" dirty="0"/>
              <a:t>M</a:t>
            </a:r>
            <a:r>
              <a:rPr lang="pt-BR" dirty="0"/>
              <a:t>étodos de </a:t>
            </a:r>
            <a:r>
              <a:rPr lang="pt-BR" b="1" dirty="0"/>
              <a:t>O</a:t>
            </a:r>
            <a:r>
              <a:rPr lang="pt-BR" dirty="0"/>
              <a:t>timização </a:t>
            </a:r>
            <a:r>
              <a:rPr lang="pt-BR" b="1" dirty="0"/>
              <a:t>D</a:t>
            </a:r>
            <a:r>
              <a:rPr lang="pt-BR" dirty="0"/>
              <a:t>eterminísticos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A85B154-313C-4477-8C3E-89FB905A3B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4" t="8694"/>
          <a:stretch/>
        </p:blipFill>
        <p:spPr>
          <a:xfrm>
            <a:off x="2985208" y="1795619"/>
            <a:ext cx="7003842" cy="44020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5213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2D546-70AF-4DA2-9403-FAB03E61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" y="365125"/>
            <a:ext cx="11022496" cy="1325563"/>
          </a:xfrm>
        </p:spPr>
        <p:txBody>
          <a:bodyPr>
            <a:normAutofit/>
          </a:bodyPr>
          <a:lstStyle/>
          <a:p>
            <a:r>
              <a:rPr lang="pt-BR" b="1" dirty="0"/>
              <a:t>M</a:t>
            </a:r>
            <a:r>
              <a:rPr lang="pt-BR" dirty="0"/>
              <a:t>étodos de </a:t>
            </a:r>
            <a:r>
              <a:rPr lang="pt-BR" b="1" dirty="0"/>
              <a:t>O</a:t>
            </a:r>
            <a:r>
              <a:rPr lang="pt-BR" dirty="0"/>
              <a:t>timização </a:t>
            </a:r>
            <a:r>
              <a:rPr lang="pt-BR" b="1" dirty="0"/>
              <a:t>D</a:t>
            </a:r>
            <a:r>
              <a:rPr lang="pt-BR" dirty="0"/>
              <a:t>eterminísticos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2379AEE-2F11-4B02-9D54-B1BB3E849AAA}"/>
              </a:ext>
            </a:extLst>
          </p:cNvPr>
          <p:cNvSpPr txBox="1"/>
          <p:nvPr/>
        </p:nvSpPr>
        <p:spPr>
          <a:xfrm>
            <a:off x="331306" y="1525796"/>
            <a:ext cx="115293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AutoNum type="romanLcParenBoth"/>
            </a:pPr>
            <a:r>
              <a:rPr lang="pt-BR" sz="3200" dirty="0">
                <a:solidFill>
                  <a:srgbClr val="FF0000"/>
                </a:solidFill>
              </a:rPr>
              <a:t>Métodos que fazem uso do  Gradiente - comparação entre os métodos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3CFF5C0-3D4B-44D4-AEE6-D0EBD39EBCE1}"/>
              </a:ext>
            </a:extLst>
          </p:cNvPr>
          <p:cNvSpPr txBox="1"/>
          <p:nvPr/>
        </p:nvSpPr>
        <p:spPr>
          <a:xfrm>
            <a:off x="331304" y="2851359"/>
            <a:ext cx="115293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BR" sz="3200" dirty="0"/>
              <a:t>Para funções quadráticas, os métodos possuem garantia de convergência em n passos.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3200" dirty="0"/>
              <a:t>O método assegura a redução do valor função a cada iteração (para funções quadráticas).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3200" dirty="0"/>
              <a:t>O método torna-se mais lento quando próximo do mínimo.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3200" dirty="0"/>
              <a:t>O custo computacional do CG é menor do que o método de passo descendente.</a:t>
            </a:r>
          </a:p>
        </p:txBody>
      </p:sp>
    </p:spTree>
    <p:extLst>
      <p:ext uri="{BB962C8B-B14F-4D97-AF65-F5344CB8AC3E}">
        <p14:creationId xmlns:p14="http://schemas.microsoft.com/office/powerpoint/2010/main" val="201087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2D546-70AF-4DA2-9403-FAB03E61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" y="365125"/>
            <a:ext cx="11022496" cy="1325563"/>
          </a:xfrm>
        </p:spPr>
        <p:txBody>
          <a:bodyPr>
            <a:normAutofit/>
          </a:bodyPr>
          <a:lstStyle/>
          <a:p>
            <a:r>
              <a:rPr lang="pt-BR" b="1" dirty="0"/>
              <a:t>M</a:t>
            </a:r>
            <a:r>
              <a:rPr lang="pt-BR" dirty="0"/>
              <a:t>étodos de </a:t>
            </a:r>
            <a:r>
              <a:rPr lang="pt-BR" b="1" dirty="0"/>
              <a:t>O</a:t>
            </a:r>
            <a:r>
              <a:rPr lang="pt-BR" dirty="0"/>
              <a:t>timização </a:t>
            </a:r>
            <a:r>
              <a:rPr lang="pt-BR" b="1" dirty="0"/>
              <a:t>D</a:t>
            </a:r>
            <a:r>
              <a:rPr lang="pt-BR" dirty="0"/>
              <a:t>eterminísticos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2379AEE-2F11-4B02-9D54-B1BB3E849AAA}"/>
              </a:ext>
            </a:extLst>
          </p:cNvPr>
          <p:cNvSpPr txBox="1"/>
          <p:nvPr/>
        </p:nvSpPr>
        <p:spPr>
          <a:xfrm>
            <a:off x="331306" y="1525796"/>
            <a:ext cx="115293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AutoNum type="romanLcParenBoth"/>
            </a:pPr>
            <a:r>
              <a:rPr lang="pt-BR" sz="3200" dirty="0">
                <a:solidFill>
                  <a:srgbClr val="FF0000"/>
                </a:solidFill>
              </a:rPr>
              <a:t>Métodos que fazem uso do  Gradiente - comparação entre os métodos 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ED6C4EA8-F691-4A93-A756-13C41545CE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574"/>
          <a:stretch/>
        </p:blipFill>
        <p:spPr>
          <a:xfrm>
            <a:off x="958703" y="3032651"/>
            <a:ext cx="10274594" cy="272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7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2D546-70AF-4DA2-9403-FAB03E61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" y="365125"/>
            <a:ext cx="11022496" cy="1325563"/>
          </a:xfrm>
        </p:spPr>
        <p:txBody>
          <a:bodyPr>
            <a:normAutofit/>
          </a:bodyPr>
          <a:lstStyle/>
          <a:p>
            <a:r>
              <a:rPr lang="pt-BR" b="1" dirty="0"/>
              <a:t>M</a:t>
            </a:r>
            <a:r>
              <a:rPr lang="pt-BR" dirty="0"/>
              <a:t>étodos de </a:t>
            </a:r>
            <a:r>
              <a:rPr lang="pt-BR" b="1" dirty="0"/>
              <a:t>O</a:t>
            </a:r>
            <a:r>
              <a:rPr lang="pt-BR" dirty="0"/>
              <a:t>timização </a:t>
            </a:r>
            <a:r>
              <a:rPr lang="pt-BR" b="1" dirty="0"/>
              <a:t>D</a:t>
            </a:r>
            <a:r>
              <a:rPr lang="pt-BR" dirty="0"/>
              <a:t>eterminísticos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8B4A4E3-BCB9-41CD-8966-558E4DF5E939}"/>
              </a:ext>
            </a:extLst>
          </p:cNvPr>
          <p:cNvSpPr txBox="1"/>
          <p:nvPr/>
        </p:nvSpPr>
        <p:spPr>
          <a:xfrm>
            <a:off x="331306" y="1475245"/>
            <a:ext cx="115293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AutoNum type="romanLcParenBoth"/>
            </a:pPr>
            <a:r>
              <a:rPr lang="pt-BR" sz="3200" dirty="0">
                <a:solidFill>
                  <a:srgbClr val="FF0000"/>
                </a:solidFill>
              </a:rPr>
              <a:t>Métodos que fazem uso da Hessiana – Método de Newton: </a:t>
            </a:r>
            <a:r>
              <a:rPr lang="pt-BR" sz="3200" dirty="0"/>
              <a:t>a matriz hessiana guarda as características da curvatura da função objetivo. Com base nesta informação, dada uma função objetivo com características de uma </a:t>
            </a:r>
            <a:r>
              <a:rPr lang="pt-BR" sz="3200" b="1" dirty="0"/>
              <a:t>função quadrática</a:t>
            </a:r>
            <a:r>
              <a:rPr lang="pt-BR" sz="3200" dirty="0"/>
              <a:t>, é possível dizer que as direções descentes representam o inverso da matriz hessiana:</a:t>
            </a:r>
            <a:endParaRPr lang="pt-BR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BE126FFB-F505-4EC0-9A7D-5D3DA9F1ACBE}"/>
                  </a:ext>
                </a:extLst>
              </p:cNvPr>
              <p:cNvSpPr txBox="1"/>
              <p:nvPr/>
            </p:nvSpPr>
            <p:spPr>
              <a:xfrm>
                <a:off x="4949371" y="4951868"/>
                <a:ext cx="22932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p>
                        <m:sSupPr>
                          <m:ctrlPr>
                            <a:rPr lang="pt-B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sz="2800" dirty="0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pt-BR" sz="2800" b="0" i="0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pt-BR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BE126FFB-F505-4EC0-9A7D-5D3DA9F1A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371" y="4951868"/>
                <a:ext cx="229325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6F6BD27-F638-4668-AC6E-6984984BB4B9}"/>
                  </a:ext>
                </a:extLst>
              </p:cNvPr>
              <p:cNvSpPr txBox="1"/>
              <p:nvPr/>
            </p:nvSpPr>
            <p:spPr>
              <a:xfrm>
                <a:off x="4779196" y="5847795"/>
                <a:ext cx="24634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sz="2800" dirty="0" smtClean="0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pt-BR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pt-BR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pt-BR" sz="2800" dirty="0"/>
                  <a:t>)</a:t>
                </a: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6F6BD27-F638-4668-AC6E-6984984BB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196" y="5847795"/>
                <a:ext cx="2463431" cy="430887"/>
              </a:xfrm>
              <a:prstGeom prst="rect">
                <a:avLst/>
              </a:prstGeom>
              <a:blipFill>
                <a:blip r:embed="rId3"/>
                <a:stretch>
                  <a:fillRect t="-23944" r="-7673" b="-507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1A5C11F0-727D-45A6-9C9E-FDD6C8AE5226}"/>
              </a:ext>
            </a:extLst>
          </p:cNvPr>
          <p:cNvCxnSpPr/>
          <p:nvPr/>
        </p:nvCxnSpPr>
        <p:spPr>
          <a:xfrm flipV="1">
            <a:off x="5411449" y="5382755"/>
            <a:ext cx="0" cy="46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9431155E-9F44-4D31-AEFA-7EAD234407A3}"/>
              </a:ext>
            </a:extLst>
          </p:cNvPr>
          <p:cNvCxnSpPr>
            <a:cxnSpLocks/>
          </p:cNvCxnSpPr>
          <p:nvPr/>
        </p:nvCxnSpPr>
        <p:spPr>
          <a:xfrm flipV="1">
            <a:off x="6385810" y="5382755"/>
            <a:ext cx="0" cy="46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86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2D546-70AF-4DA2-9403-FAB03E61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" y="365125"/>
            <a:ext cx="11022496" cy="1325563"/>
          </a:xfrm>
        </p:spPr>
        <p:txBody>
          <a:bodyPr>
            <a:normAutofit/>
          </a:bodyPr>
          <a:lstStyle/>
          <a:p>
            <a:r>
              <a:rPr lang="pt-BR" b="1" dirty="0"/>
              <a:t>M</a:t>
            </a:r>
            <a:r>
              <a:rPr lang="pt-BR" dirty="0"/>
              <a:t>étodos de </a:t>
            </a:r>
            <a:r>
              <a:rPr lang="pt-BR" b="1" dirty="0"/>
              <a:t>O</a:t>
            </a:r>
            <a:r>
              <a:rPr lang="pt-BR" dirty="0"/>
              <a:t>timização </a:t>
            </a:r>
            <a:r>
              <a:rPr lang="pt-BR" b="1" dirty="0"/>
              <a:t>D</a:t>
            </a:r>
            <a:r>
              <a:rPr lang="pt-BR" dirty="0"/>
              <a:t>eterminísticos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8B4A4E3-BCB9-41CD-8966-558E4DF5E939}"/>
              </a:ext>
            </a:extLst>
          </p:cNvPr>
          <p:cNvSpPr txBox="1"/>
          <p:nvPr/>
        </p:nvSpPr>
        <p:spPr>
          <a:xfrm>
            <a:off x="331304" y="1690688"/>
            <a:ext cx="115293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AutoNum type="romanLcParenBoth"/>
            </a:pPr>
            <a:r>
              <a:rPr lang="pt-BR" sz="3200" dirty="0">
                <a:solidFill>
                  <a:srgbClr val="FF0000"/>
                </a:solidFill>
              </a:rPr>
              <a:t>Métodos que fazem uso da Hessiana -  Método de Newton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9CBE57C-1EB3-451E-9B6D-DF7A1A1A4639}"/>
              </a:ext>
            </a:extLst>
          </p:cNvPr>
          <p:cNvSpPr txBox="1"/>
          <p:nvPr/>
        </p:nvSpPr>
        <p:spPr>
          <a:xfrm>
            <a:off x="331304" y="2662361"/>
            <a:ext cx="1152938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dirty="0"/>
              <a:t>O procedimento de busca é similar ao método de Passo Descente, onde: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5AF8FE6-1F76-41F9-A029-703019FA0601}"/>
                  </a:ext>
                </a:extLst>
              </p:cNvPr>
              <p:cNvSpPr txBox="1"/>
              <p:nvPr/>
            </p:nvSpPr>
            <p:spPr>
              <a:xfrm>
                <a:off x="2892802" y="3739579"/>
                <a:ext cx="5899500" cy="5346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20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pt-BR" sz="32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sz="32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m:rPr>
                          <m:nor/>
                        </m:rPr>
                        <a:rPr lang="pt-BR" sz="3200" dirty="0"/>
                        <m:t>)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pt-BR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p>
                        <m:sSupPr>
                          <m:ctrlPr>
                            <a:rPr lang="pt-B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pt-B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/>
                      </m:sSup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5AF8FE6-1F76-41F9-A029-703019FA0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802" y="3739579"/>
                <a:ext cx="5899500" cy="5346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3060F895-4E94-4923-BC75-6EA716E1913D}"/>
              </a:ext>
            </a:extLst>
          </p:cNvPr>
          <p:cNvSpPr txBox="1"/>
          <p:nvPr/>
        </p:nvSpPr>
        <p:spPr>
          <a:xfrm>
            <a:off x="331304" y="4628703"/>
            <a:ext cx="1152938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dirty="0"/>
              <a:t>Caso a função não seja quadrática ainda assim é possível obter a solução em virtude da característica aproximativa do método.</a:t>
            </a:r>
          </a:p>
        </p:txBody>
      </p:sp>
    </p:spTree>
    <p:extLst>
      <p:ext uri="{BB962C8B-B14F-4D97-AF65-F5344CB8AC3E}">
        <p14:creationId xmlns:p14="http://schemas.microsoft.com/office/powerpoint/2010/main" val="718914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2D546-70AF-4DA2-9403-FAB03E61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" y="365125"/>
            <a:ext cx="11022496" cy="1325563"/>
          </a:xfrm>
        </p:spPr>
        <p:txBody>
          <a:bodyPr>
            <a:normAutofit/>
          </a:bodyPr>
          <a:lstStyle/>
          <a:p>
            <a:r>
              <a:rPr lang="pt-BR" b="1" dirty="0"/>
              <a:t>M</a:t>
            </a:r>
            <a:r>
              <a:rPr lang="pt-BR" dirty="0"/>
              <a:t>étodos de </a:t>
            </a:r>
            <a:r>
              <a:rPr lang="pt-BR" b="1" dirty="0"/>
              <a:t>O</a:t>
            </a:r>
            <a:r>
              <a:rPr lang="pt-BR" dirty="0"/>
              <a:t>timização </a:t>
            </a:r>
            <a:r>
              <a:rPr lang="pt-BR" b="1" dirty="0"/>
              <a:t>D</a:t>
            </a:r>
            <a:r>
              <a:rPr lang="pt-BR" dirty="0"/>
              <a:t>eterminísticos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8B4A4E3-BCB9-41CD-8966-558E4DF5E939}"/>
              </a:ext>
            </a:extLst>
          </p:cNvPr>
          <p:cNvSpPr txBox="1"/>
          <p:nvPr/>
        </p:nvSpPr>
        <p:spPr>
          <a:xfrm>
            <a:off x="331304" y="1690688"/>
            <a:ext cx="115293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AutoNum type="romanLcParenBoth"/>
            </a:pPr>
            <a:r>
              <a:rPr lang="pt-BR" sz="3200" dirty="0">
                <a:solidFill>
                  <a:srgbClr val="FF0000"/>
                </a:solidFill>
              </a:rPr>
              <a:t>Métodos que fazem uso da Hessiana -  Método de Newton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D218512-1CCF-41C3-92A6-BA867C23B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781" y="2767906"/>
            <a:ext cx="7696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91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2D546-70AF-4DA2-9403-FAB03E61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" y="365125"/>
            <a:ext cx="11022496" cy="1325563"/>
          </a:xfrm>
        </p:spPr>
        <p:txBody>
          <a:bodyPr>
            <a:normAutofit/>
          </a:bodyPr>
          <a:lstStyle/>
          <a:p>
            <a:r>
              <a:rPr lang="pt-BR" b="1" dirty="0"/>
              <a:t>M</a:t>
            </a:r>
            <a:r>
              <a:rPr lang="pt-BR" dirty="0"/>
              <a:t>étodos de </a:t>
            </a:r>
            <a:r>
              <a:rPr lang="pt-BR" b="1" dirty="0"/>
              <a:t>O</a:t>
            </a:r>
            <a:r>
              <a:rPr lang="pt-BR" dirty="0"/>
              <a:t>timização </a:t>
            </a:r>
            <a:r>
              <a:rPr lang="pt-BR" b="1" dirty="0"/>
              <a:t>D</a:t>
            </a:r>
            <a:r>
              <a:rPr lang="pt-BR" dirty="0"/>
              <a:t>eterminísticos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8B4A4E3-BCB9-41CD-8966-558E4DF5E939}"/>
              </a:ext>
            </a:extLst>
          </p:cNvPr>
          <p:cNvSpPr txBox="1"/>
          <p:nvPr/>
        </p:nvSpPr>
        <p:spPr>
          <a:xfrm>
            <a:off x="331304" y="1690688"/>
            <a:ext cx="115293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AutoNum type="romanLcParenBoth"/>
            </a:pPr>
            <a:r>
              <a:rPr lang="pt-BR" sz="3200" dirty="0">
                <a:solidFill>
                  <a:srgbClr val="FF0000"/>
                </a:solidFill>
              </a:rPr>
              <a:t>Métodos que fazem uso da Hessiana – Modificações do Método de Newton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D06C517-C25D-420D-8176-77BDFF330D6B}"/>
              </a:ext>
            </a:extLst>
          </p:cNvPr>
          <p:cNvSpPr txBox="1"/>
          <p:nvPr/>
        </p:nvSpPr>
        <p:spPr>
          <a:xfrm>
            <a:off x="331304" y="2716031"/>
            <a:ext cx="1152938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dirty="0"/>
              <a:t>As modificações no método de Newton deve-se ao fato da matriz Hessiana não se apresentar na forma positiva definida. Neste caso, é possível modificar, a cada iteração, a matriz forçando a mesma ser positiva definida.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4D77F8B-6E71-4155-BAFB-BEB3F0FE5D15}"/>
              </a:ext>
            </a:extLst>
          </p:cNvPr>
          <p:cNvSpPr txBox="1"/>
          <p:nvPr/>
        </p:nvSpPr>
        <p:spPr>
          <a:xfrm>
            <a:off x="331304" y="4976651"/>
            <a:ext cx="49904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3200" dirty="0"/>
              <a:t>DFP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200" dirty="0"/>
              <a:t>BFGS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200" dirty="0" err="1"/>
              <a:t>Levemberg-Marquardt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7614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2D546-70AF-4DA2-9403-FAB03E61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" y="365125"/>
            <a:ext cx="11555896" cy="1325563"/>
          </a:xfrm>
        </p:spPr>
        <p:txBody>
          <a:bodyPr>
            <a:normAutofit/>
          </a:bodyPr>
          <a:lstStyle/>
          <a:p>
            <a:r>
              <a:rPr lang="pt-BR" b="1" dirty="0"/>
              <a:t>O</a:t>
            </a:r>
            <a:r>
              <a:rPr lang="pt-BR" dirty="0"/>
              <a:t>timização sem </a:t>
            </a:r>
            <a:r>
              <a:rPr lang="pt-BR" b="1" dirty="0"/>
              <a:t>R</a:t>
            </a:r>
            <a:r>
              <a:rPr lang="pt-BR" dirty="0"/>
              <a:t>estrições (Multivariável)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F142A6C-6451-4B24-BD43-44435E3D35E5}"/>
              </a:ext>
            </a:extLst>
          </p:cNvPr>
          <p:cNvSpPr txBox="1"/>
          <p:nvPr/>
        </p:nvSpPr>
        <p:spPr>
          <a:xfrm>
            <a:off x="331304" y="1572872"/>
            <a:ext cx="11091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Os métodos de otimização multivariável sem restrições são extensões dos métodos univariáveis, sejam eles Determinísticos e Estocásticos. 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5294DFE-5C83-4D26-8D8B-6713B76EA446}"/>
              </a:ext>
            </a:extLst>
          </p:cNvPr>
          <p:cNvSpPr txBox="1"/>
          <p:nvPr/>
        </p:nvSpPr>
        <p:spPr>
          <a:xfrm>
            <a:off x="331304" y="2622087"/>
            <a:ext cx="11091662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 formulação do problema de otimização multivariável sem restrições é apresentada da seguinte forma: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BA70CAA-4475-4CDE-B0A7-66ECBDB50010}"/>
                  </a:ext>
                </a:extLst>
              </p:cNvPr>
              <p:cNvSpPr txBox="1"/>
              <p:nvPr/>
            </p:nvSpPr>
            <p:spPr>
              <a:xfrm>
                <a:off x="2300217" y="4529795"/>
                <a:ext cx="7591565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𝑜𝑢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pt-BR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̅"/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BA70CAA-4475-4CDE-B0A7-66ECBDB50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17" y="4529795"/>
                <a:ext cx="7591565" cy="861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22180C9-2F9D-428C-ACAE-F8944783120D}"/>
              </a:ext>
            </a:extLst>
          </p:cNvPr>
          <p:cNvGrpSpPr/>
          <p:nvPr/>
        </p:nvGrpSpPr>
        <p:grpSpPr>
          <a:xfrm>
            <a:off x="6836898" y="4895555"/>
            <a:ext cx="2654976" cy="1289151"/>
            <a:chOff x="6836898" y="4346917"/>
            <a:chExt cx="2654976" cy="1289151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DAC6100D-996C-4CA8-B5DA-496FA5369C27}"/>
                </a:ext>
              </a:extLst>
            </p:cNvPr>
            <p:cNvGrpSpPr/>
            <p:nvPr/>
          </p:nvGrpSpPr>
          <p:grpSpPr>
            <a:xfrm>
              <a:off x="7614437" y="4459458"/>
              <a:ext cx="1877437" cy="1176610"/>
              <a:chOff x="7614437" y="4459458"/>
              <a:chExt cx="1877437" cy="1176610"/>
            </a:xfrm>
          </p:grpSpPr>
          <p:cxnSp>
            <p:nvCxnSpPr>
              <p:cNvPr id="8" name="Conector de Seta Reta 7">
                <a:extLst>
                  <a:ext uri="{FF2B5EF4-FFF2-40B4-BE49-F238E27FC236}">
                    <a16:creationId xmlns:a16="http://schemas.microsoft.com/office/drawing/2014/main" id="{5EDC21E5-8B88-4884-8022-60317F26B234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V="1">
                <a:off x="8553156" y="4459458"/>
                <a:ext cx="492370" cy="8072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A7BD6B9-70EB-4610-A9B3-9C49553F26E1}"/>
                  </a:ext>
                </a:extLst>
              </p:cNvPr>
              <p:cNvSpPr txBox="1"/>
              <p:nvPr/>
            </p:nvSpPr>
            <p:spPr>
              <a:xfrm>
                <a:off x="7614437" y="5266736"/>
                <a:ext cx="18774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Função objetivo</a:t>
                </a:r>
              </a:p>
            </p:txBody>
          </p:sp>
        </p:grp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D300CDFA-566A-4056-8CEC-08F82AA1CE71}"/>
                </a:ext>
              </a:extLst>
            </p:cNvPr>
            <p:cNvCxnSpPr>
              <a:stCxn id="11" idx="0"/>
            </p:cNvCxnSpPr>
            <p:nvPr/>
          </p:nvCxnSpPr>
          <p:spPr>
            <a:xfrm flipH="1" flipV="1">
              <a:off x="6836898" y="4346917"/>
              <a:ext cx="1716258" cy="9198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62025C2E-BC4C-4BB4-B187-D45A315199C2}"/>
              </a:ext>
            </a:extLst>
          </p:cNvPr>
          <p:cNvGrpSpPr/>
          <p:nvPr/>
        </p:nvGrpSpPr>
        <p:grpSpPr>
          <a:xfrm>
            <a:off x="5894366" y="3915801"/>
            <a:ext cx="3568898" cy="676329"/>
            <a:chOff x="5894366" y="3367163"/>
            <a:chExt cx="3568898" cy="676329"/>
          </a:xfrm>
        </p:grpSpPr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78C69E23-2942-45BD-8767-F5919D93DE13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5894366" y="3736495"/>
              <a:ext cx="1544472" cy="244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A8BE3E97-5556-4CB9-A8DA-53201B8A11F4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7438838" y="3736495"/>
              <a:ext cx="2024426" cy="306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45D1C815-8757-46E2-92E4-05D53E119A71}"/>
                </a:ext>
              </a:extLst>
            </p:cNvPr>
            <p:cNvSpPr txBox="1"/>
            <p:nvPr/>
          </p:nvSpPr>
          <p:spPr>
            <a:xfrm>
              <a:off x="6242837" y="3367163"/>
              <a:ext cx="2392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Variáveis de Decisão</a:t>
              </a: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1667926C-A47D-4973-98AD-618B411D3B31}"/>
              </a:ext>
            </a:extLst>
          </p:cNvPr>
          <p:cNvGrpSpPr/>
          <p:nvPr/>
        </p:nvGrpSpPr>
        <p:grpSpPr>
          <a:xfrm>
            <a:off x="4973363" y="5430674"/>
            <a:ext cx="1898277" cy="695987"/>
            <a:chOff x="4973363" y="4882036"/>
            <a:chExt cx="1898277" cy="695987"/>
          </a:xfrm>
        </p:grpSpPr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7CED147-2515-4917-9F18-0BF2090626A5}"/>
                </a:ext>
              </a:extLst>
            </p:cNvPr>
            <p:cNvSpPr txBox="1"/>
            <p:nvPr/>
          </p:nvSpPr>
          <p:spPr>
            <a:xfrm>
              <a:off x="4973363" y="5208691"/>
              <a:ext cx="1898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Região de Busca</a:t>
              </a:r>
            </a:p>
          </p:txBody>
        </p: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CBDE0322-A684-42A1-930C-4285BBD1097A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5922501" y="4882036"/>
              <a:ext cx="1" cy="3266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437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2D546-70AF-4DA2-9403-FAB03E61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" y="365125"/>
            <a:ext cx="11022496" cy="1325563"/>
          </a:xfrm>
        </p:spPr>
        <p:txBody>
          <a:bodyPr>
            <a:normAutofit/>
          </a:bodyPr>
          <a:lstStyle/>
          <a:p>
            <a:r>
              <a:rPr lang="pt-BR" b="1" dirty="0"/>
              <a:t>M</a:t>
            </a:r>
            <a:r>
              <a:rPr lang="pt-BR" dirty="0"/>
              <a:t>étodos de </a:t>
            </a:r>
            <a:r>
              <a:rPr lang="pt-BR" b="1" dirty="0"/>
              <a:t>O</a:t>
            </a:r>
            <a:r>
              <a:rPr lang="pt-BR" dirty="0"/>
              <a:t>timização </a:t>
            </a:r>
            <a:r>
              <a:rPr lang="pt-BR" b="1" dirty="0"/>
              <a:t>D</a:t>
            </a:r>
            <a:r>
              <a:rPr lang="pt-BR" dirty="0"/>
              <a:t>eterminísticos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8B4A4E3-BCB9-41CD-8966-558E4DF5E939}"/>
              </a:ext>
            </a:extLst>
          </p:cNvPr>
          <p:cNvSpPr txBox="1"/>
          <p:nvPr/>
        </p:nvSpPr>
        <p:spPr>
          <a:xfrm>
            <a:off x="331304" y="1510808"/>
            <a:ext cx="115293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AutoNum type="romanLcParenBoth"/>
            </a:pPr>
            <a:r>
              <a:rPr lang="pt-BR" sz="3200" dirty="0">
                <a:solidFill>
                  <a:srgbClr val="FF0000"/>
                </a:solidFill>
              </a:rPr>
              <a:t>Métodos que fazem uso da Hessiana – Modificações do Método de Newton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D06C517-C25D-420D-8176-77BDFF330D6B}"/>
              </a:ext>
            </a:extLst>
          </p:cNvPr>
          <p:cNvSpPr txBox="1"/>
          <p:nvPr/>
        </p:nvSpPr>
        <p:spPr>
          <a:xfrm>
            <a:off x="331305" y="2658716"/>
            <a:ext cx="1152938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BR" sz="3200" dirty="0"/>
              <a:t>DFP: </a:t>
            </a:r>
            <a:r>
              <a:rPr lang="pt-BR" sz="3200" dirty="0">
                <a:solidFill>
                  <a:schemeClr val="accent1"/>
                </a:solidFill>
              </a:rPr>
              <a:t>o método consiste em aproximar o inverso da matriz hessiana, H(x)</a:t>
            </a:r>
            <a:r>
              <a:rPr lang="pt-BR" sz="3200" baseline="30000" dirty="0">
                <a:solidFill>
                  <a:schemeClr val="accent1"/>
                </a:solidFill>
              </a:rPr>
              <a:t>-1</a:t>
            </a:r>
            <a:r>
              <a:rPr lang="pt-BR" sz="3200" dirty="0">
                <a:solidFill>
                  <a:schemeClr val="accent1"/>
                </a:solidFill>
              </a:rPr>
              <a:t>, por uma matriz A (matriz métrica), sendo esta, alterada a cada iteração.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A41CE183-A260-4B4F-A97D-586EC62C1DB8}"/>
              </a:ext>
            </a:extLst>
          </p:cNvPr>
          <p:cNvGrpSpPr/>
          <p:nvPr/>
        </p:nvGrpSpPr>
        <p:grpSpPr>
          <a:xfrm>
            <a:off x="5578840" y="4490784"/>
            <a:ext cx="4747520" cy="2054762"/>
            <a:chOff x="3657600" y="4630851"/>
            <a:chExt cx="4747520" cy="2054762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60477A4D-41C0-48E3-A715-A2B2E4D23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0" y="4630851"/>
              <a:ext cx="4747520" cy="850393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F1ECD26F-3327-4980-9C4C-52F9A1962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3801" y="5627885"/>
              <a:ext cx="2053291" cy="1057728"/>
            </a:xfrm>
            <a:prstGeom prst="rect">
              <a:avLst/>
            </a:prstGeom>
          </p:spPr>
        </p:pic>
      </p:grpSp>
      <p:pic>
        <p:nvPicPr>
          <p:cNvPr id="12" name="Imagem 11">
            <a:extLst>
              <a:ext uri="{FF2B5EF4-FFF2-40B4-BE49-F238E27FC236}">
                <a16:creationId xmlns:a16="http://schemas.microsoft.com/office/drawing/2014/main" id="{BF9D546D-3F2A-4154-8ADE-6E1CB7A04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502" y="4603387"/>
            <a:ext cx="2450982" cy="625185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CF1D5E3F-8E5C-4A48-BFCB-80562F2EC7AC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3837484" y="4915980"/>
            <a:ext cx="17413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06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2D546-70AF-4DA2-9403-FAB03E61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" y="365125"/>
            <a:ext cx="11022496" cy="1325563"/>
          </a:xfrm>
        </p:spPr>
        <p:txBody>
          <a:bodyPr>
            <a:normAutofit/>
          </a:bodyPr>
          <a:lstStyle/>
          <a:p>
            <a:r>
              <a:rPr lang="pt-BR" b="1" dirty="0"/>
              <a:t>M</a:t>
            </a:r>
            <a:r>
              <a:rPr lang="pt-BR" dirty="0"/>
              <a:t>étodos de </a:t>
            </a:r>
            <a:r>
              <a:rPr lang="pt-BR" b="1" dirty="0"/>
              <a:t>O</a:t>
            </a:r>
            <a:r>
              <a:rPr lang="pt-BR" dirty="0"/>
              <a:t>timização </a:t>
            </a:r>
            <a:r>
              <a:rPr lang="pt-BR" b="1" dirty="0"/>
              <a:t>D</a:t>
            </a:r>
            <a:r>
              <a:rPr lang="pt-BR" dirty="0"/>
              <a:t>eterminísticos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8B4A4E3-BCB9-41CD-8966-558E4DF5E939}"/>
              </a:ext>
            </a:extLst>
          </p:cNvPr>
          <p:cNvSpPr txBox="1"/>
          <p:nvPr/>
        </p:nvSpPr>
        <p:spPr>
          <a:xfrm>
            <a:off x="331304" y="1690688"/>
            <a:ext cx="115293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AutoNum type="romanLcParenBoth"/>
            </a:pPr>
            <a:r>
              <a:rPr lang="pt-BR" sz="3200" dirty="0">
                <a:solidFill>
                  <a:srgbClr val="FF0000"/>
                </a:solidFill>
              </a:rPr>
              <a:t>Métodos que fazem uso da Hessiana – Modificações do Método de Newton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D06C517-C25D-420D-8176-77BDFF330D6B}"/>
              </a:ext>
            </a:extLst>
          </p:cNvPr>
          <p:cNvSpPr txBox="1"/>
          <p:nvPr/>
        </p:nvSpPr>
        <p:spPr>
          <a:xfrm>
            <a:off x="473576" y="2844225"/>
            <a:ext cx="113871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pt-BR" sz="3200" dirty="0"/>
              <a:t>BFGS:</a:t>
            </a:r>
            <a:r>
              <a:rPr lang="pt-BR" sz="3200" dirty="0">
                <a:solidFill>
                  <a:schemeClr val="accent1"/>
                </a:solidFill>
              </a:rPr>
              <a:t> o método consiste em aproximar a matriz hessiana, H(x), por uma matriz A (matriz métrica), sendo esta, também alterada a cada iteração.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36023A92-8FAB-4169-B1D9-9FBCA4E81C8A}"/>
              </a:ext>
            </a:extLst>
          </p:cNvPr>
          <p:cNvGrpSpPr/>
          <p:nvPr/>
        </p:nvGrpSpPr>
        <p:grpSpPr>
          <a:xfrm>
            <a:off x="3512324" y="4625519"/>
            <a:ext cx="4897805" cy="1083586"/>
            <a:chOff x="2927708" y="5167312"/>
            <a:chExt cx="4897805" cy="1083586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B82EFBF5-D87B-4BEA-87A2-8573F6930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7708" y="5167312"/>
              <a:ext cx="4897805" cy="1083586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06B3C29F-3212-4FA2-923F-F614AA9D1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56522" y="5414347"/>
              <a:ext cx="201314" cy="236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6771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2D546-70AF-4DA2-9403-FAB03E61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" y="365125"/>
            <a:ext cx="11022496" cy="1325563"/>
          </a:xfrm>
        </p:spPr>
        <p:txBody>
          <a:bodyPr>
            <a:normAutofit/>
          </a:bodyPr>
          <a:lstStyle/>
          <a:p>
            <a:r>
              <a:rPr lang="pt-BR" b="1" dirty="0"/>
              <a:t>M</a:t>
            </a:r>
            <a:r>
              <a:rPr lang="pt-BR" dirty="0"/>
              <a:t>étodos de </a:t>
            </a:r>
            <a:r>
              <a:rPr lang="pt-BR" b="1" dirty="0"/>
              <a:t>O</a:t>
            </a:r>
            <a:r>
              <a:rPr lang="pt-BR" dirty="0"/>
              <a:t>timização </a:t>
            </a:r>
            <a:r>
              <a:rPr lang="pt-BR" b="1" dirty="0"/>
              <a:t>D</a:t>
            </a:r>
            <a:r>
              <a:rPr lang="pt-BR" dirty="0"/>
              <a:t>eterminísticos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8B4A4E3-BCB9-41CD-8966-558E4DF5E939}"/>
              </a:ext>
            </a:extLst>
          </p:cNvPr>
          <p:cNvSpPr txBox="1"/>
          <p:nvPr/>
        </p:nvSpPr>
        <p:spPr>
          <a:xfrm>
            <a:off x="331304" y="1690688"/>
            <a:ext cx="115293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AutoNum type="romanLcParenBoth"/>
            </a:pPr>
            <a:r>
              <a:rPr lang="pt-BR" sz="3200" dirty="0">
                <a:solidFill>
                  <a:srgbClr val="FF0000"/>
                </a:solidFill>
              </a:rPr>
              <a:t>Métodos que fazem uso da Hessiana – Modificações do Método de Newton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D06C517-C25D-420D-8176-77BDFF330D6B}"/>
              </a:ext>
            </a:extLst>
          </p:cNvPr>
          <p:cNvSpPr txBox="1"/>
          <p:nvPr/>
        </p:nvSpPr>
        <p:spPr>
          <a:xfrm>
            <a:off x="473576" y="2844225"/>
            <a:ext cx="19248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pt-BR" sz="3200" dirty="0"/>
              <a:t>BFGS:</a:t>
            </a:r>
            <a:endParaRPr lang="pt-BR" sz="3200" dirty="0">
              <a:solidFill>
                <a:schemeClr val="accent1"/>
              </a:solidFill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312D19D8-CD75-43FE-B7BB-6316BE8DC805}"/>
              </a:ext>
            </a:extLst>
          </p:cNvPr>
          <p:cNvGrpSpPr/>
          <p:nvPr/>
        </p:nvGrpSpPr>
        <p:grpSpPr>
          <a:xfrm>
            <a:off x="5430394" y="2516422"/>
            <a:ext cx="5441978" cy="4341578"/>
            <a:chOff x="4884294" y="2516422"/>
            <a:chExt cx="5441978" cy="4341578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7AFBA6DC-7CEB-4FAD-B1EE-9721E04EE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4294" y="2516422"/>
              <a:ext cx="5441978" cy="4341578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91A164C-F759-4718-AC78-702F6395F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7540" y="4801512"/>
              <a:ext cx="110897" cy="1282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070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2D546-70AF-4DA2-9403-FAB03E61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" y="365125"/>
            <a:ext cx="11022496" cy="1325563"/>
          </a:xfrm>
        </p:spPr>
        <p:txBody>
          <a:bodyPr>
            <a:normAutofit/>
          </a:bodyPr>
          <a:lstStyle/>
          <a:p>
            <a:r>
              <a:rPr lang="pt-BR" b="1" dirty="0"/>
              <a:t>M</a:t>
            </a:r>
            <a:r>
              <a:rPr lang="pt-BR" dirty="0"/>
              <a:t>étodos de </a:t>
            </a:r>
            <a:r>
              <a:rPr lang="pt-BR" b="1" dirty="0"/>
              <a:t>O</a:t>
            </a:r>
            <a:r>
              <a:rPr lang="pt-BR" dirty="0"/>
              <a:t>timização </a:t>
            </a:r>
            <a:r>
              <a:rPr lang="pt-BR" b="1" dirty="0"/>
              <a:t>D</a:t>
            </a:r>
            <a:r>
              <a:rPr lang="pt-BR" dirty="0"/>
              <a:t>eterminísticos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8B4A4E3-BCB9-41CD-8966-558E4DF5E939}"/>
              </a:ext>
            </a:extLst>
          </p:cNvPr>
          <p:cNvSpPr txBox="1"/>
          <p:nvPr/>
        </p:nvSpPr>
        <p:spPr>
          <a:xfrm>
            <a:off x="331304" y="1690688"/>
            <a:ext cx="115293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AutoNum type="romanLcParenBoth"/>
            </a:pPr>
            <a:r>
              <a:rPr lang="pt-BR" sz="3200" dirty="0">
                <a:solidFill>
                  <a:srgbClr val="FF0000"/>
                </a:solidFill>
              </a:rPr>
              <a:t>Métodos que fazem uso da Hessiana – Modificações do Método de Newton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D06C517-C25D-420D-8176-77BDFF330D6B}"/>
              </a:ext>
            </a:extLst>
          </p:cNvPr>
          <p:cNvSpPr txBox="1"/>
          <p:nvPr/>
        </p:nvSpPr>
        <p:spPr>
          <a:xfrm>
            <a:off x="473576" y="2844225"/>
            <a:ext cx="113871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pt-BR" sz="3200" dirty="0" err="1"/>
              <a:t>Levenberg-Marquardt</a:t>
            </a:r>
            <a:r>
              <a:rPr lang="pt-BR" sz="3200" dirty="0"/>
              <a:t>: </a:t>
            </a:r>
            <a:r>
              <a:rPr lang="pt-BR" sz="3200" dirty="0">
                <a:solidFill>
                  <a:schemeClr val="accent1"/>
                </a:solidFill>
              </a:rPr>
              <a:t>o método é um híbrido entre o método de Passo Descendente e Newton. A ideia é transforma a matriz hessiana em positiva definida. Para isso é utilizado um parâmetro </a:t>
            </a:r>
            <a:r>
              <a:rPr lang="pt-BR" sz="3200" dirty="0">
                <a:solidFill>
                  <a:schemeClr val="accent1"/>
                </a:solidFill>
                <a:sym typeface="Symbol" panose="05050102010706020507" pitchFamily="18" charset="2"/>
              </a:rPr>
              <a:t> (escalar) que é alterado a cada iteração</a:t>
            </a:r>
            <a:r>
              <a:rPr lang="pt-BR" sz="3200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6BF647-1EAF-4F89-86F3-75EA1A310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040" y="5398770"/>
            <a:ext cx="2736190" cy="62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18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2D546-70AF-4DA2-9403-FAB03E61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" y="365125"/>
            <a:ext cx="11022496" cy="1325563"/>
          </a:xfrm>
        </p:spPr>
        <p:txBody>
          <a:bodyPr>
            <a:normAutofit/>
          </a:bodyPr>
          <a:lstStyle/>
          <a:p>
            <a:r>
              <a:rPr lang="pt-BR" b="1" dirty="0"/>
              <a:t>M</a:t>
            </a:r>
            <a:r>
              <a:rPr lang="pt-BR" dirty="0"/>
              <a:t>étodos de </a:t>
            </a:r>
            <a:r>
              <a:rPr lang="pt-BR" b="1" dirty="0"/>
              <a:t>O</a:t>
            </a:r>
            <a:r>
              <a:rPr lang="pt-BR" dirty="0"/>
              <a:t>timização </a:t>
            </a:r>
            <a:r>
              <a:rPr lang="pt-BR" b="1" dirty="0"/>
              <a:t>D</a:t>
            </a:r>
            <a:r>
              <a:rPr lang="pt-BR" dirty="0"/>
              <a:t>eterminísticos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8B4A4E3-BCB9-41CD-8966-558E4DF5E939}"/>
              </a:ext>
            </a:extLst>
          </p:cNvPr>
          <p:cNvSpPr txBox="1"/>
          <p:nvPr/>
        </p:nvSpPr>
        <p:spPr>
          <a:xfrm>
            <a:off x="331304" y="1690688"/>
            <a:ext cx="115293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AutoNum type="romanLcParenBoth"/>
            </a:pPr>
            <a:r>
              <a:rPr lang="pt-BR" sz="3200" dirty="0">
                <a:solidFill>
                  <a:srgbClr val="FF0000"/>
                </a:solidFill>
              </a:rPr>
              <a:t>Métodos que fazem uso da Hessiana – Modificações do Método de Newton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D06C517-C25D-420D-8176-77BDFF330D6B}"/>
              </a:ext>
            </a:extLst>
          </p:cNvPr>
          <p:cNvSpPr txBox="1"/>
          <p:nvPr/>
        </p:nvSpPr>
        <p:spPr>
          <a:xfrm>
            <a:off x="473576" y="2844225"/>
            <a:ext cx="45193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pt-BR" sz="2800" dirty="0" err="1"/>
              <a:t>Levenberg-Marquardt</a:t>
            </a:r>
            <a:r>
              <a:rPr lang="pt-BR" sz="2800" dirty="0"/>
              <a:t>:</a:t>
            </a:r>
            <a:endParaRPr lang="pt-BR" sz="2800" dirty="0">
              <a:solidFill>
                <a:schemeClr val="accent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27B497F-8AAC-4DB7-B458-4C5137B50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903" y="2561773"/>
            <a:ext cx="6773925" cy="405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31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2D546-70AF-4DA2-9403-FAB03E61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" y="365125"/>
            <a:ext cx="11022496" cy="1325563"/>
          </a:xfrm>
        </p:spPr>
        <p:txBody>
          <a:bodyPr>
            <a:normAutofit/>
          </a:bodyPr>
          <a:lstStyle/>
          <a:p>
            <a:r>
              <a:rPr lang="pt-BR" b="1" dirty="0"/>
              <a:t>M</a:t>
            </a:r>
            <a:r>
              <a:rPr lang="pt-BR" dirty="0"/>
              <a:t>étodos de </a:t>
            </a:r>
            <a:r>
              <a:rPr lang="pt-BR" b="1" dirty="0"/>
              <a:t>O</a:t>
            </a:r>
            <a:r>
              <a:rPr lang="pt-BR" dirty="0"/>
              <a:t>timização </a:t>
            </a:r>
            <a:r>
              <a:rPr lang="pt-BR" b="1" dirty="0"/>
              <a:t>D</a:t>
            </a:r>
            <a:r>
              <a:rPr lang="pt-BR" dirty="0"/>
              <a:t>eterminísticos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8B4A4E3-BCB9-41CD-8966-558E4DF5E939}"/>
              </a:ext>
            </a:extLst>
          </p:cNvPr>
          <p:cNvSpPr txBox="1"/>
          <p:nvPr/>
        </p:nvSpPr>
        <p:spPr>
          <a:xfrm>
            <a:off x="331304" y="1690688"/>
            <a:ext cx="115293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AutoNum type="romanLcParenBoth"/>
            </a:pPr>
            <a:r>
              <a:rPr lang="pt-BR" sz="3200" dirty="0">
                <a:solidFill>
                  <a:srgbClr val="FF0000"/>
                </a:solidFill>
              </a:rPr>
              <a:t>Métodos que fazem uso da Hessiana – comparação entre os métodos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1DB3533-3F62-485B-845D-B40E9D781310}"/>
              </a:ext>
            </a:extLst>
          </p:cNvPr>
          <p:cNvSpPr txBox="1"/>
          <p:nvPr/>
        </p:nvSpPr>
        <p:spPr>
          <a:xfrm>
            <a:off x="256978" y="3016251"/>
            <a:ext cx="116037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BR" sz="3200" dirty="0"/>
              <a:t>Para funções quadráticas, os métodos possuem garantia de convergência quadrática em n passos.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3200" dirty="0"/>
              <a:t>O método assegura a redução do valor função a cada iteração (para funções quadráticas).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3200" dirty="0"/>
              <a:t>Rapidez Newton&gt;BFGS e DFP&gt;LM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3200" dirty="0"/>
              <a:t>O custo computacional do BFGS é o menor para todos os métodos.</a:t>
            </a:r>
          </a:p>
        </p:txBody>
      </p:sp>
    </p:spTree>
    <p:extLst>
      <p:ext uri="{BB962C8B-B14F-4D97-AF65-F5344CB8AC3E}">
        <p14:creationId xmlns:p14="http://schemas.microsoft.com/office/powerpoint/2010/main" val="3237141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2D546-70AF-4DA2-9403-FAB03E61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" y="365125"/>
            <a:ext cx="11022496" cy="1325563"/>
          </a:xfrm>
        </p:spPr>
        <p:txBody>
          <a:bodyPr>
            <a:normAutofit/>
          </a:bodyPr>
          <a:lstStyle/>
          <a:p>
            <a:r>
              <a:rPr lang="pt-BR" b="1" dirty="0"/>
              <a:t>M</a:t>
            </a:r>
            <a:r>
              <a:rPr lang="pt-BR" dirty="0"/>
              <a:t>étodos de </a:t>
            </a:r>
            <a:r>
              <a:rPr lang="pt-BR" b="1" dirty="0"/>
              <a:t>O</a:t>
            </a:r>
            <a:r>
              <a:rPr lang="pt-BR" dirty="0"/>
              <a:t>timização </a:t>
            </a:r>
            <a:r>
              <a:rPr lang="pt-BR" b="1" dirty="0"/>
              <a:t>D</a:t>
            </a:r>
            <a:r>
              <a:rPr lang="pt-BR" dirty="0"/>
              <a:t>eterminísticos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8B4A4E3-BCB9-41CD-8966-558E4DF5E939}"/>
              </a:ext>
            </a:extLst>
          </p:cNvPr>
          <p:cNvSpPr txBox="1"/>
          <p:nvPr/>
        </p:nvSpPr>
        <p:spPr>
          <a:xfrm>
            <a:off x="331304" y="1690688"/>
            <a:ext cx="115293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AutoNum type="romanLcParenBoth"/>
            </a:pPr>
            <a:r>
              <a:rPr lang="pt-BR" sz="3200" dirty="0">
                <a:solidFill>
                  <a:srgbClr val="FF0000"/>
                </a:solidFill>
              </a:rPr>
              <a:t>Métodos que fazem uso da Hessiana – comparação entre os métodos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D2D6ACD-F629-473D-A63E-686158AD79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574"/>
          <a:stretch/>
        </p:blipFill>
        <p:spPr>
          <a:xfrm>
            <a:off x="958703" y="3032651"/>
            <a:ext cx="10274594" cy="272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3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2D546-70AF-4DA2-9403-FAB03E61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" y="365125"/>
            <a:ext cx="11022496" cy="1325563"/>
          </a:xfrm>
        </p:spPr>
        <p:txBody>
          <a:bodyPr>
            <a:normAutofit/>
          </a:bodyPr>
          <a:lstStyle/>
          <a:p>
            <a:r>
              <a:rPr lang="pt-BR" b="1" dirty="0"/>
              <a:t>M</a:t>
            </a:r>
            <a:r>
              <a:rPr lang="pt-BR" dirty="0"/>
              <a:t>étodos de </a:t>
            </a:r>
            <a:r>
              <a:rPr lang="pt-BR" b="1" dirty="0"/>
              <a:t>O</a:t>
            </a:r>
            <a:r>
              <a:rPr lang="pt-BR" dirty="0"/>
              <a:t>timização </a:t>
            </a:r>
            <a:r>
              <a:rPr lang="pt-BR" b="1" dirty="0"/>
              <a:t>D</a:t>
            </a:r>
            <a:r>
              <a:rPr lang="pt-BR" dirty="0"/>
              <a:t>eterminísticos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817B065-6177-4F9F-8641-47DAF01965C5}"/>
              </a:ext>
            </a:extLst>
          </p:cNvPr>
          <p:cNvSpPr txBox="1"/>
          <p:nvPr/>
        </p:nvSpPr>
        <p:spPr>
          <a:xfrm>
            <a:off x="331304" y="1690688"/>
            <a:ext cx="115293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Conforme já apresentado, os métodos determinísticos são aqueles que possuem uma formulação matemática bem fundamentada e que </a:t>
            </a:r>
            <a:r>
              <a:rPr lang="pt-BR" sz="3200" b="1" dirty="0">
                <a:solidFill>
                  <a:srgbClr val="FF0000"/>
                </a:solidFill>
              </a:rPr>
              <a:t>permite garantir a convergência durante um procedimento de minimização da função objetivo</a:t>
            </a:r>
            <a:r>
              <a:rPr lang="pt-BR" sz="32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8B4A4E3-BCB9-41CD-8966-558E4DF5E939}"/>
              </a:ext>
            </a:extLst>
          </p:cNvPr>
          <p:cNvSpPr txBox="1"/>
          <p:nvPr/>
        </p:nvSpPr>
        <p:spPr>
          <a:xfrm>
            <a:off x="331304" y="4631960"/>
            <a:ext cx="115293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Os métodos são subdivididos de acordo com o uso das informações das derivadas, ou seja: </a:t>
            </a:r>
            <a:r>
              <a:rPr lang="pt-BR" sz="3200" dirty="0">
                <a:solidFill>
                  <a:srgbClr val="FF0000"/>
                </a:solidFill>
              </a:rPr>
              <a:t>(i) Métodos que fazem uso do  Gradiente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FF0000"/>
                </a:solidFill>
              </a:rPr>
              <a:t>(</a:t>
            </a:r>
            <a:r>
              <a:rPr lang="pt-BR" sz="3200" dirty="0" err="1">
                <a:solidFill>
                  <a:srgbClr val="FF0000"/>
                </a:solidFill>
              </a:rPr>
              <a:t>ii</a:t>
            </a:r>
            <a:r>
              <a:rPr lang="pt-BR" sz="3200" dirty="0">
                <a:solidFill>
                  <a:srgbClr val="FF0000"/>
                </a:solidFill>
              </a:rPr>
              <a:t>) Métodos que fazem uso da Hessiana</a:t>
            </a:r>
            <a:r>
              <a:rPr lang="pt-BR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9476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2D546-70AF-4DA2-9403-FAB03E61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" y="365125"/>
            <a:ext cx="11022496" cy="1325563"/>
          </a:xfrm>
        </p:spPr>
        <p:txBody>
          <a:bodyPr>
            <a:normAutofit/>
          </a:bodyPr>
          <a:lstStyle/>
          <a:p>
            <a:r>
              <a:rPr lang="pt-BR" b="1" dirty="0"/>
              <a:t>M</a:t>
            </a:r>
            <a:r>
              <a:rPr lang="pt-BR" dirty="0"/>
              <a:t>étodos de </a:t>
            </a:r>
            <a:r>
              <a:rPr lang="pt-BR" b="1" dirty="0"/>
              <a:t>O</a:t>
            </a:r>
            <a:r>
              <a:rPr lang="pt-BR" dirty="0"/>
              <a:t>timização </a:t>
            </a:r>
            <a:r>
              <a:rPr lang="pt-BR" b="1" dirty="0"/>
              <a:t>D</a:t>
            </a:r>
            <a:r>
              <a:rPr lang="pt-BR" dirty="0"/>
              <a:t>eterminísticos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8B4A4E3-BCB9-41CD-8966-558E4DF5E939}"/>
              </a:ext>
            </a:extLst>
          </p:cNvPr>
          <p:cNvSpPr txBox="1"/>
          <p:nvPr/>
        </p:nvSpPr>
        <p:spPr>
          <a:xfrm>
            <a:off x="331304" y="1690688"/>
            <a:ext cx="115293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AutoNum type="romanLcParenBoth"/>
            </a:pPr>
            <a:r>
              <a:rPr lang="pt-BR" sz="3200" dirty="0">
                <a:solidFill>
                  <a:srgbClr val="FF0000"/>
                </a:solidFill>
              </a:rPr>
              <a:t>Métodos que fazem uso do  Gradiente – </a:t>
            </a:r>
            <a:r>
              <a:rPr lang="pt-BR" sz="3200" dirty="0"/>
              <a:t>os métodos fundamentados no gradiente foram desenvolvidos a partir da seguinte premissa - direções ótimas de busca que são ortogonais ao gradiente e, neste caso devem satisfazer o seguinte critério:</a:t>
            </a:r>
            <a:endParaRPr lang="pt-BR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BE126FFB-F505-4EC0-9A7D-5D3DA9F1ACBE}"/>
                  </a:ext>
                </a:extLst>
              </p:cNvPr>
              <p:cNvSpPr txBox="1"/>
              <p:nvPr/>
            </p:nvSpPr>
            <p:spPr>
              <a:xfrm>
                <a:off x="4949371" y="4440952"/>
                <a:ext cx="22932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p>
                        <m:sSupPr>
                          <m:ctrlPr>
                            <a:rPr lang="pt-B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sz="2800" dirty="0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pt-BR" sz="2800" b="0" i="0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pt-BR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BE126FFB-F505-4EC0-9A7D-5D3DA9F1A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371" y="4440952"/>
                <a:ext cx="229325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F7559FD-F217-4272-8BC7-026C444FC391}"/>
                  </a:ext>
                </a:extLst>
              </p:cNvPr>
              <p:cNvSpPr txBox="1"/>
              <p:nvPr/>
            </p:nvSpPr>
            <p:spPr>
              <a:xfrm>
                <a:off x="826477" y="5282811"/>
                <a:ext cx="11034217" cy="10860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sz="3200" dirty="0"/>
                  <a:t>Sendo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3200">
                        <a:latin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32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32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32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sz="320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sz="3200" dirty="0"/>
                  <a:t>o gradiente da função objetivo e </a:t>
                </a:r>
                <a:r>
                  <a:rPr lang="pt-BR" sz="3200" b="1" dirty="0"/>
                  <a:t>s</a:t>
                </a:r>
                <a:r>
                  <a:rPr lang="pt-BR" sz="3200" dirty="0"/>
                  <a:t>, uma direção descendente. </a:t>
                </a: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F7559FD-F217-4272-8BC7-026C444FC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477" y="5282811"/>
                <a:ext cx="11034217" cy="1086067"/>
              </a:xfrm>
              <a:prstGeom prst="rect">
                <a:avLst/>
              </a:prstGeom>
              <a:blipFill>
                <a:blip r:embed="rId3"/>
                <a:stretch>
                  <a:fillRect l="-1436" t="-6180" r="-1381" b="-179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72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2D546-70AF-4DA2-9403-FAB03E61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" y="365125"/>
            <a:ext cx="11022496" cy="1325563"/>
          </a:xfrm>
        </p:spPr>
        <p:txBody>
          <a:bodyPr>
            <a:normAutofit/>
          </a:bodyPr>
          <a:lstStyle/>
          <a:p>
            <a:r>
              <a:rPr lang="pt-BR" b="1" dirty="0"/>
              <a:t>M</a:t>
            </a:r>
            <a:r>
              <a:rPr lang="pt-BR" dirty="0"/>
              <a:t>étodos de </a:t>
            </a:r>
            <a:r>
              <a:rPr lang="pt-BR" b="1" dirty="0"/>
              <a:t>O</a:t>
            </a:r>
            <a:r>
              <a:rPr lang="pt-BR" dirty="0"/>
              <a:t>timização </a:t>
            </a:r>
            <a:r>
              <a:rPr lang="pt-BR" b="1" dirty="0"/>
              <a:t>D</a:t>
            </a:r>
            <a:r>
              <a:rPr lang="pt-BR" dirty="0"/>
              <a:t>eterminísticos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8B4A4E3-BCB9-41CD-8966-558E4DF5E939}"/>
              </a:ext>
            </a:extLst>
          </p:cNvPr>
          <p:cNvSpPr txBox="1"/>
          <p:nvPr/>
        </p:nvSpPr>
        <p:spPr>
          <a:xfrm>
            <a:off x="331304" y="1690688"/>
            <a:ext cx="11529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AutoNum type="romanLcParenBoth"/>
            </a:pPr>
            <a:r>
              <a:rPr lang="pt-BR" sz="3200" dirty="0">
                <a:solidFill>
                  <a:srgbClr val="FF0000"/>
                </a:solidFill>
              </a:rPr>
              <a:t>Métodos que fazem uso do 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BE126FFB-F505-4EC0-9A7D-5D3DA9F1ACBE}"/>
                  </a:ext>
                </a:extLst>
              </p:cNvPr>
              <p:cNvSpPr txBox="1"/>
              <p:nvPr/>
            </p:nvSpPr>
            <p:spPr>
              <a:xfrm>
                <a:off x="4575664" y="4800104"/>
                <a:ext cx="29172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pt-BR" sz="28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sz="2800" dirty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p>
                        <m:sSupPr>
                          <m:ctrlPr>
                            <a:rPr lang="pt-B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sz="2800" dirty="0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pt-BR" sz="2800" b="0" i="0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pt-BR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BE126FFB-F505-4EC0-9A7D-5D3DA9F1A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664" y="4800104"/>
                <a:ext cx="291727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5318079F-5C41-468C-AE12-49F1177B26F1}"/>
              </a:ext>
            </a:extLst>
          </p:cNvPr>
          <p:cNvSpPr txBox="1"/>
          <p:nvPr/>
        </p:nvSpPr>
        <p:spPr>
          <a:xfrm>
            <a:off x="331304" y="2506732"/>
            <a:ext cx="114059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O objetivo desta família de métodos é a busca por direções descendentes que satisfaçam o critério acima. Estas direções são também denominadas de direções conjugadas.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0EE9451-D289-4B75-8EE2-51792771E9EB}"/>
                  </a:ext>
                </a:extLst>
              </p:cNvPr>
              <p:cNvSpPr txBox="1"/>
              <p:nvPr/>
            </p:nvSpPr>
            <p:spPr>
              <a:xfrm>
                <a:off x="332428" y="5596595"/>
                <a:ext cx="11417715" cy="593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sz="3200" dirty="0"/>
                  <a:t>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1" i="0" smtClean="0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  <m:sup>
                        <m:r>
                          <a:rPr lang="pt-BR" sz="3200" b="1" i="1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</m:oMath>
                </a14:m>
                <a:r>
                  <a:rPr lang="pt-BR" sz="3200" dirty="0"/>
                  <a:t>e </a:t>
                </a:r>
                <a:r>
                  <a:rPr lang="pt-BR" sz="3200" b="1" dirty="0"/>
                  <a:t>s</a:t>
                </a:r>
                <a:r>
                  <a:rPr lang="pt-BR" sz="3200" dirty="0"/>
                  <a:t>, são as direções conjugadas. </a:t>
                </a: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0EE9451-D289-4B75-8EE2-51792771E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28" y="5596595"/>
                <a:ext cx="11417715" cy="593624"/>
              </a:xfrm>
              <a:prstGeom prst="rect">
                <a:avLst/>
              </a:prstGeom>
              <a:blipFill>
                <a:blip r:embed="rId3"/>
                <a:stretch>
                  <a:fillRect l="-1388" t="-11340" b="-340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5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2D546-70AF-4DA2-9403-FAB03E61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" y="365125"/>
            <a:ext cx="11022496" cy="1325563"/>
          </a:xfrm>
        </p:spPr>
        <p:txBody>
          <a:bodyPr>
            <a:normAutofit/>
          </a:bodyPr>
          <a:lstStyle/>
          <a:p>
            <a:r>
              <a:rPr lang="pt-BR" b="1" dirty="0"/>
              <a:t>M</a:t>
            </a:r>
            <a:r>
              <a:rPr lang="pt-BR" dirty="0"/>
              <a:t>étodos de </a:t>
            </a:r>
            <a:r>
              <a:rPr lang="pt-BR" b="1" dirty="0"/>
              <a:t>O</a:t>
            </a:r>
            <a:r>
              <a:rPr lang="pt-BR" dirty="0"/>
              <a:t>timização </a:t>
            </a:r>
            <a:r>
              <a:rPr lang="pt-BR" b="1" dirty="0"/>
              <a:t>D</a:t>
            </a:r>
            <a:r>
              <a:rPr lang="pt-BR" dirty="0"/>
              <a:t>eterminísticos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8B4A4E3-BCB9-41CD-8966-558E4DF5E939}"/>
              </a:ext>
            </a:extLst>
          </p:cNvPr>
          <p:cNvSpPr txBox="1"/>
          <p:nvPr/>
        </p:nvSpPr>
        <p:spPr>
          <a:xfrm>
            <a:off x="331304" y="1690688"/>
            <a:ext cx="11529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AutoNum type="romanLcParenBoth"/>
            </a:pPr>
            <a:r>
              <a:rPr lang="pt-BR" sz="3200" dirty="0">
                <a:solidFill>
                  <a:srgbClr val="FF0000"/>
                </a:solidFill>
              </a:rPr>
              <a:t>Métodos que fazem uso do  Gradiente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18079F-5C41-468C-AE12-49F1177B26F1}"/>
              </a:ext>
            </a:extLst>
          </p:cNvPr>
          <p:cNvSpPr txBox="1"/>
          <p:nvPr/>
        </p:nvSpPr>
        <p:spPr>
          <a:xfrm>
            <a:off x="331304" y="2447550"/>
            <a:ext cx="7257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As direções conjugadas são efetivas na busca pelo mínimo de funções (no caso, quadráticas). Da análise vetorial, dizemos que as direções são conjugadas quando elas são ortogonais, ou seja:</a:t>
            </a:r>
          </a:p>
        </p:txBody>
      </p:sp>
      <p:pic>
        <p:nvPicPr>
          <p:cNvPr id="1026" name="Picture 2" descr="Resultado de imagem para vetores ortogonais">
            <a:extLst>
              <a:ext uri="{FF2B5EF4-FFF2-40B4-BE49-F238E27FC236}">
                <a16:creationId xmlns:a16="http://schemas.microsoft.com/office/drawing/2014/main" id="{E8DA0B89-D471-470F-BD76-CF61D5B27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580" y="2348030"/>
            <a:ext cx="3256547" cy="324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26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2D546-70AF-4DA2-9403-FAB03E61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" y="365125"/>
            <a:ext cx="11022496" cy="1325563"/>
          </a:xfrm>
        </p:spPr>
        <p:txBody>
          <a:bodyPr>
            <a:normAutofit/>
          </a:bodyPr>
          <a:lstStyle/>
          <a:p>
            <a:r>
              <a:rPr lang="pt-BR" b="1" dirty="0"/>
              <a:t>M</a:t>
            </a:r>
            <a:r>
              <a:rPr lang="pt-BR" dirty="0"/>
              <a:t>étodos de </a:t>
            </a:r>
            <a:r>
              <a:rPr lang="pt-BR" b="1" dirty="0"/>
              <a:t>O</a:t>
            </a:r>
            <a:r>
              <a:rPr lang="pt-BR" dirty="0"/>
              <a:t>timização </a:t>
            </a:r>
            <a:r>
              <a:rPr lang="pt-BR" b="1" dirty="0"/>
              <a:t>D</a:t>
            </a:r>
            <a:r>
              <a:rPr lang="pt-BR" dirty="0"/>
              <a:t>eterminísticos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8B4A4E3-BCB9-41CD-8966-558E4DF5E939}"/>
              </a:ext>
            </a:extLst>
          </p:cNvPr>
          <p:cNvSpPr txBox="1"/>
          <p:nvPr/>
        </p:nvSpPr>
        <p:spPr>
          <a:xfrm>
            <a:off x="331304" y="1690688"/>
            <a:ext cx="11529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AutoNum type="romanLcParenBoth"/>
            </a:pPr>
            <a:r>
              <a:rPr lang="pt-BR" sz="3200" dirty="0">
                <a:solidFill>
                  <a:srgbClr val="FF0000"/>
                </a:solidFill>
              </a:rPr>
              <a:t>Métodos que fazem uso do  Gradiente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18079F-5C41-468C-AE12-49F1177B26F1}"/>
              </a:ext>
            </a:extLst>
          </p:cNvPr>
          <p:cNvSpPr txBox="1"/>
          <p:nvPr/>
        </p:nvSpPr>
        <p:spPr>
          <a:xfrm>
            <a:off x="331304" y="2747353"/>
            <a:ext cx="56209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Quando a função objetivo é quadrática, o procedimento de busca com base em direções conjugadas tende a um perfil </a:t>
            </a:r>
            <a:r>
              <a:rPr lang="pt-BR" sz="3200" dirty="0" err="1"/>
              <a:t>Zig-Zag</a:t>
            </a:r>
            <a:r>
              <a:rPr lang="pt-BR" sz="3200" dirty="0"/>
              <a:t>.</a:t>
            </a:r>
          </a:p>
        </p:txBody>
      </p:sp>
      <p:pic>
        <p:nvPicPr>
          <p:cNvPr id="2050" name="Picture 2" descr="Resultado de imagem para zig zag optimization descendent">
            <a:extLst>
              <a:ext uri="{FF2B5EF4-FFF2-40B4-BE49-F238E27FC236}">
                <a16:creationId xmlns:a16="http://schemas.microsoft.com/office/drawing/2014/main" id="{A5609D6C-4EF5-467B-9281-884F44831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733" y="2275463"/>
            <a:ext cx="5114067" cy="384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02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2D546-70AF-4DA2-9403-FAB03E61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" y="365125"/>
            <a:ext cx="11022496" cy="1325563"/>
          </a:xfrm>
        </p:spPr>
        <p:txBody>
          <a:bodyPr>
            <a:normAutofit/>
          </a:bodyPr>
          <a:lstStyle/>
          <a:p>
            <a:r>
              <a:rPr lang="pt-BR" b="1" dirty="0"/>
              <a:t>M</a:t>
            </a:r>
            <a:r>
              <a:rPr lang="pt-BR" dirty="0"/>
              <a:t>étodos de </a:t>
            </a:r>
            <a:r>
              <a:rPr lang="pt-BR" b="1" dirty="0"/>
              <a:t>O</a:t>
            </a:r>
            <a:r>
              <a:rPr lang="pt-BR" dirty="0"/>
              <a:t>timização </a:t>
            </a:r>
            <a:r>
              <a:rPr lang="pt-BR" b="1" dirty="0"/>
              <a:t>D</a:t>
            </a:r>
            <a:r>
              <a:rPr lang="pt-BR" dirty="0"/>
              <a:t>eterminísticos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8B4A4E3-BCB9-41CD-8966-558E4DF5E939}"/>
              </a:ext>
            </a:extLst>
          </p:cNvPr>
          <p:cNvSpPr txBox="1"/>
          <p:nvPr/>
        </p:nvSpPr>
        <p:spPr>
          <a:xfrm>
            <a:off x="331306" y="1441266"/>
            <a:ext cx="115293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AutoNum type="romanLcParenBoth"/>
            </a:pPr>
            <a:r>
              <a:rPr lang="pt-BR" sz="3200" dirty="0">
                <a:solidFill>
                  <a:srgbClr val="FF0000"/>
                </a:solidFill>
              </a:rPr>
              <a:t>Métodos que fazem uso do  Gradiente: (a) Método de Passo Descendente  - </a:t>
            </a:r>
            <a:r>
              <a:rPr lang="pt-BR" sz="3200" dirty="0"/>
              <a:t>o procedimento de busca das direções descendentes consiste em uma busca direta pelas direções com base em um procedimento do tipo “ladeira a baixo”. </a:t>
            </a:r>
            <a:endParaRPr lang="pt-BR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993A4418-6577-4018-924D-CF24251A0604}"/>
                  </a:ext>
                </a:extLst>
              </p:cNvPr>
              <p:cNvSpPr txBox="1"/>
              <p:nvPr/>
            </p:nvSpPr>
            <p:spPr>
              <a:xfrm>
                <a:off x="4294897" y="3749589"/>
                <a:ext cx="360220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993A4418-6577-4018-924D-CF24251A0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897" y="3749589"/>
                <a:ext cx="360220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C192EE55-B683-4A2C-B567-B35DC2FFC47C}"/>
                  </a:ext>
                </a:extLst>
              </p:cNvPr>
              <p:cNvSpPr txBox="1"/>
              <p:nvPr/>
            </p:nvSpPr>
            <p:spPr>
              <a:xfrm>
                <a:off x="331304" y="4393831"/>
                <a:ext cx="11405994" cy="2104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3200" dirty="0"/>
                  <a:t>onde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32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pt-BR" sz="3200" b="0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pt-BR" sz="3200">
                        <a:latin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32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32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32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/>
                    </m:sSup>
                  </m:oMath>
                </a14:m>
                <a:r>
                  <a:rPr lang="pt-BR" sz="3200" dirty="0"/>
                  <a:t> represente o vetor de direções descendentes e </a:t>
                </a:r>
                <a:r>
                  <a:rPr lang="pt-BR" sz="3200" dirty="0">
                    <a:sym typeface="Symbol" panose="05050102010706020507" pitchFamily="18" charset="2"/>
                  </a:rPr>
                  <a:t>, um escalar que determina o “comprimento” do passo</a:t>
                </a:r>
                <a:r>
                  <a:rPr lang="pt-BR" sz="3200" dirty="0"/>
                  <a:t>. O valor de </a:t>
                </a:r>
                <a:r>
                  <a:rPr lang="pt-BR" sz="3200" dirty="0">
                    <a:sym typeface="Symbol" panose="05050102010706020507" pitchFamily="18" charset="2"/>
                  </a:rPr>
                  <a:t> pode ser determinado por um procedimento de busca </a:t>
                </a:r>
                <a:r>
                  <a:rPr lang="pt-BR" sz="3200" dirty="0" err="1">
                    <a:sym typeface="Symbol" panose="05050102010706020507" pitchFamily="18" charset="2"/>
                  </a:rPr>
                  <a:t>univariável</a:t>
                </a:r>
                <a:r>
                  <a:rPr lang="pt-BR" sz="3200" dirty="0"/>
                  <a:t>. </a:t>
                </a:r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C192EE55-B683-4A2C-B567-B35DC2FFC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04" y="4393831"/>
                <a:ext cx="11405994" cy="2104294"/>
              </a:xfrm>
              <a:prstGeom prst="rect">
                <a:avLst/>
              </a:prstGeom>
              <a:blipFill>
                <a:blip r:embed="rId3"/>
                <a:stretch>
                  <a:fillRect l="-1336" t="-1739" r="-1390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43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2D546-70AF-4DA2-9403-FAB03E61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" y="365125"/>
            <a:ext cx="11022496" cy="1325563"/>
          </a:xfrm>
        </p:spPr>
        <p:txBody>
          <a:bodyPr>
            <a:normAutofit/>
          </a:bodyPr>
          <a:lstStyle/>
          <a:p>
            <a:r>
              <a:rPr lang="pt-BR" b="1" dirty="0"/>
              <a:t>M</a:t>
            </a:r>
            <a:r>
              <a:rPr lang="pt-BR" dirty="0"/>
              <a:t>étodos de </a:t>
            </a:r>
            <a:r>
              <a:rPr lang="pt-BR" b="1" dirty="0"/>
              <a:t>O</a:t>
            </a:r>
            <a:r>
              <a:rPr lang="pt-BR" dirty="0"/>
              <a:t>timização </a:t>
            </a:r>
            <a:r>
              <a:rPr lang="pt-BR" b="1" dirty="0"/>
              <a:t>D</a:t>
            </a:r>
            <a:r>
              <a:rPr lang="pt-BR" dirty="0"/>
              <a:t>eterminísticos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8B4A4E3-BCB9-41CD-8966-558E4DF5E939}"/>
              </a:ext>
            </a:extLst>
          </p:cNvPr>
          <p:cNvSpPr txBox="1"/>
          <p:nvPr/>
        </p:nvSpPr>
        <p:spPr>
          <a:xfrm>
            <a:off x="331306" y="1441266"/>
            <a:ext cx="115293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AutoNum type="romanLcParenBoth"/>
            </a:pPr>
            <a:r>
              <a:rPr lang="pt-BR" sz="3200" dirty="0">
                <a:solidFill>
                  <a:srgbClr val="FF0000"/>
                </a:solidFill>
              </a:rPr>
              <a:t>Métodos que fazem uso do  Gradiente: (a) Método de Passo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938ADB6-A1FD-404C-B107-3694261C6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2518484"/>
            <a:ext cx="75819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324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2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2268</TotalTime>
  <Words>1128</Words>
  <Application>Microsoft Office PowerPoint</Application>
  <PresentationFormat>Widescreen</PresentationFormat>
  <Paragraphs>93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Cambria Math</vt:lpstr>
      <vt:lpstr>Comic Sans MS</vt:lpstr>
      <vt:lpstr>Tema do Office</vt:lpstr>
      <vt:lpstr>Otimização Multivariável sem Restrições</vt:lpstr>
      <vt:lpstr>Otimização sem Restrições (Multivariável)</vt:lpstr>
      <vt:lpstr>Métodos de Otimização Determinísticos</vt:lpstr>
      <vt:lpstr>Métodos de Otimização Determinísticos</vt:lpstr>
      <vt:lpstr>Métodos de Otimização Determinísticos</vt:lpstr>
      <vt:lpstr>Métodos de Otimização Determinísticos</vt:lpstr>
      <vt:lpstr>Métodos de Otimização Determinísticos</vt:lpstr>
      <vt:lpstr>Métodos de Otimização Determinísticos</vt:lpstr>
      <vt:lpstr>Métodos de Otimização Determinísticos</vt:lpstr>
      <vt:lpstr>Métodos de Otimização Determinísticos</vt:lpstr>
      <vt:lpstr>Métodos de Otimização Determinísticos</vt:lpstr>
      <vt:lpstr>Métodos de Otimização Determinísticos</vt:lpstr>
      <vt:lpstr>Métodos de Otimização Determinísticos</vt:lpstr>
      <vt:lpstr>Métodos de Otimização Determinísticos</vt:lpstr>
      <vt:lpstr>Métodos de Otimização Determinísticos</vt:lpstr>
      <vt:lpstr>Métodos de Otimização Determinísticos</vt:lpstr>
      <vt:lpstr>Métodos de Otimização Determinísticos</vt:lpstr>
      <vt:lpstr>Métodos de Otimização Determinísticos</vt:lpstr>
      <vt:lpstr>Métodos de Otimização Determinísticos</vt:lpstr>
      <vt:lpstr>Métodos de Otimização Determinísticos</vt:lpstr>
      <vt:lpstr>Métodos de Otimização Determinísticos</vt:lpstr>
      <vt:lpstr>Métodos de Otimização Determinísticos</vt:lpstr>
      <vt:lpstr>Métodos de Otimização Determinísticos</vt:lpstr>
      <vt:lpstr>Métodos de Otimização Determinísticos</vt:lpstr>
      <vt:lpstr>Métodos de Otimização Determinísticos</vt:lpstr>
      <vt:lpstr>Métodos de Otimização Determinísticos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domingos fabiano</dc:creator>
  <cp:lastModifiedBy>domingos fabiano</cp:lastModifiedBy>
  <cp:revision>135</cp:revision>
  <dcterms:created xsi:type="dcterms:W3CDTF">2021-01-27T14:28:49Z</dcterms:created>
  <dcterms:modified xsi:type="dcterms:W3CDTF">2021-02-22T20:13:46Z</dcterms:modified>
</cp:coreProperties>
</file>