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80" r:id="rId4"/>
    <p:sldId id="279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DB113-A51A-453C-A5FC-68126EF5F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450EE6-2731-46A7-A318-B3E3C9E47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9D414-90F7-462A-B9DD-EC02CB27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18-03FF-4508-ABEB-BD63E14C1FE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85C1CA-DBB4-4737-AFA9-84885233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D6B98D-1505-4B90-A35C-193A94D0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31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2A20B-5000-4AE6-8CC9-2BE6443E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FBA4AF-E6E9-4211-9E0C-0E55CAE99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DD7E8B-6BFE-4CD4-9972-3F57BC02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18-03FF-4508-ABEB-BD63E14C1FE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07D14C-7A73-4D06-A48F-25E09E11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41AF2-24D0-4AE1-8CE9-F932BA18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18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803EE1-1F84-4E9E-9503-093C64252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1AF563-AADC-4613-9353-CB25E3C1D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68D786-2C84-433E-B54B-B426D502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18-03FF-4508-ABEB-BD63E14C1FE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2CFEE6-3867-4964-8C77-F31AC061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36C5AB-6004-4BAB-AC57-97843238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56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1FD99-4112-4945-BFEC-5D9580D7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E00E52-2A19-4AA1-B76D-2B06BF80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D54792-5F4E-4A5B-AC99-37AF7A38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18-03FF-4508-ABEB-BD63E14C1FE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E056CB-5558-4ACD-BF0E-71128365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5984E0-EC25-4ECD-AADD-A717D3AC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15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347BE-D61C-46F5-AD06-34452A62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DA7C96-2903-4BA5-85C5-971E879F3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D331EF-72F5-4B8A-9ABD-AA805450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18-03FF-4508-ABEB-BD63E14C1FE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E053A8-0F84-4DEE-8DEA-6145D0FB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92894C-13E4-4303-A908-54A6D7A2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49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73624-E04B-4619-8FB7-68E7438D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2D273C-C2F9-4B63-B8A5-C42632CF7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FE98F4-121B-451E-846E-D0AE3A98B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5EE6E3-B86D-41C3-AFF4-1994FD27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18-03FF-4508-ABEB-BD63E14C1FE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137A2C-259F-4991-A133-B44BB5C6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A6F74E-AF63-4944-A9B3-9D3CBD06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7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2DC38-DF84-4B8B-9198-729209B0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E24CF9-9144-4C30-998A-BF489082E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6BE4AB-DEB2-4883-964B-CE67F1D90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AB9EFE-5708-4FDE-AB14-1485B3EC3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5A3C25-825B-4FA7-88AC-EF40BDA8A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860856-2B16-48E8-B228-732D6BF2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18-03FF-4508-ABEB-BD63E14C1FE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7C3326-1F87-4A1E-9DF5-2FE4E6B0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AE8ABC-A95D-4C37-BAEE-F7015CDD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33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D04FB-88B4-4629-97B4-4612881A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1063EB-FF8F-4E39-8166-5FE4ED59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18-03FF-4508-ABEB-BD63E14C1FE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8D3040-03E3-4C7E-A949-70722BB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DA92B4-981D-4B9D-8129-246D45AE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5965C4-6F78-4846-900B-89692756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18-03FF-4508-ABEB-BD63E14C1FE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DD303C-F2CC-4EE0-A9AC-0A819762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00D1BD-B419-4190-AC3B-9958647E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55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73DEC-14F2-4A14-931A-7F210A07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DBC92B-A7FB-4922-9C8B-93C7E5AF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0EBBF5-5F09-4B88-B817-23312DF7F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1BBD0A-1F3B-4E57-895C-1D66DB39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18-03FF-4508-ABEB-BD63E14C1FE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78C94D-3AF3-4340-A9AC-723A5E0B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E3EC49-E0DB-4D50-90F1-2772BFFF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51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2B638-2738-4774-B360-9032B028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F13519-44B9-4CFC-9CA6-0175D7CCA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FDF906-2B9F-4918-B92E-AF6BE6443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EDB141-AEB4-4557-AD3A-DDE85214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18-03FF-4508-ABEB-BD63E14C1FE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A7F343-F493-4A9B-A2A2-6CD69A43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0E1201-170C-481E-8B36-53AA09D0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79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3CD326-C5F0-407E-A395-1ABED2AE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7CFE35-EFBE-437B-9D41-BCF165F51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8C2A53-C489-4874-84A9-DE4CB258A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7318-03FF-4508-ABEB-BD63E14C1FE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543BD3-906B-4A83-B0A0-526F2C7B9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CF50B6-241C-4D85-81AD-4B3D1E593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42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E</a:t>
            </a:r>
            <a:r>
              <a:rPr lang="pt-BR" dirty="0"/>
              <a:t>stocásticos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17B065-6177-4F9F-8641-47DAF01965C5}"/>
              </a:ext>
            </a:extLst>
          </p:cNvPr>
          <p:cNvSpPr txBox="1"/>
          <p:nvPr/>
        </p:nvSpPr>
        <p:spPr>
          <a:xfrm>
            <a:off x="331305" y="2464411"/>
            <a:ext cx="115293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Os métodos de otimização estocásticos (também conhecidos como métodos heurísticos) são, basicamente, métodos de busca randômica, livres de cálculos de derivadas e cujo </a:t>
            </a:r>
            <a:r>
              <a:rPr lang="pt-BR" sz="3200" b="1" dirty="0">
                <a:solidFill>
                  <a:srgbClr val="FF0000"/>
                </a:solidFill>
              </a:rPr>
              <a:t>objetivo é a busca por mínimos e máximos globais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65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E72F626-912E-4A5C-8F5B-13454F3B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</a:t>
            </a:r>
            <a:r>
              <a:rPr lang="pt-BR" dirty="0"/>
              <a:t>lgoritmo </a:t>
            </a:r>
            <a:r>
              <a:rPr lang="pt-BR" b="1" dirty="0"/>
              <a:t>G</a:t>
            </a:r>
            <a:r>
              <a:rPr lang="pt-BR" dirty="0"/>
              <a:t>enético – </a:t>
            </a:r>
            <a:r>
              <a:rPr lang="pt-BR" b="1" dirty="0"/>
              <a:t>C</a:t>
            </a:r>
            <a:r>
              <a:rPr lang="pt-BR" dirty="0"/>
              <a:t>odificação </a:t>
            </a:r>
            <a:r>
              <a:rPr lang="pt-BR" b="1" dirty="0"/>
              <a:t>R</a:t>
            </a:r>
            <a:r>
              <a:rPr lang="pt-BR" dirty="0"/>
              <a:t>eal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5DFDAB-6A15-4342-BFCA-658B4D875C8F}"/>
              </a:ext>
            </a:extLst>
          </p:cNvPr>
          <p:cNvSpPr txBox="1"/>
          <p:nvPr/>
        </p:nvSpPr>
        <p:spPr>
          <a:xfrm>
            <a:off x="367289" y="2119638"/>
            <a:ext cx="11457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/>
              <a:t>O</a:t>
            </a:r>
            <a:r>
              <a:rPr lang="pt-BR" sz="3200" dirty="0"/>
              <a:t> Algoritmo Genético (AG) faz parte de um grupo de algoritmos classificados como Evolucionário. A regra do aplicada para esta classe é a “</a:t>
            </a:r>
            <a:r>
              <a:rPr lang="pt-BR" sz="3200" u="sng" dirty="0">
                <a:solidFill>
                  <a:srgbClr val="FF0000"/>
                </a:solidFill>
              </a:rPr>
              <a:t>Sobrevivência do Mais Apto</a:t>
            </a:r>
            <a:r>
              <a:rPr lang="pt-BR" sz="3200" dirty="0"/>
              <a:t>”.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006185-2921-4E76-8D47-B2695525A237}"/>
              </a:ext>
            </a:extLst>
          </p:cNvPr>
          <p:cNvSpPr txBox="1"/>
          <p:nvPr/>
        </p:nvSpPr>
        <p:spPr>
          <a:xfrm>
            <a:off x="367289" y="4370587"/>
            <a:ext cx="114574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dirty="0"/>
              <a:t>O</a:t>
            </a:r>
            <a:r>
              <a:rPr lang="pt-BR" sz="3200" dirty="0"/>
              <a:t> AG mimetiza o processo genético na qual as características hereditárias são transmitidas de pais para os filhos. </a:t>
            </a:r>
          </a:p>
        </p:txBody>
      </p:sp>
    </p:spTree>
    <p:extLst>
      <p:ext uri="{BB962C8B-B14F-4D97-AF65-F5344CB8AC3E}">
        <p14:creationId xmlns:p14="http://schemas.microsoft.com/office/powerpoint/2010/main" val="40843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E72F626-912E-4A5C-8F5B-13454F3B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</a:t>
            </a:r>
            <a:r>
              <a:rPr lang="pt-BR" dirty="0"/>
              <a:t>lgoritmo </a:t>
            </a:r>
            <a:r>
              <a:rPr lang="pt-BR" b="1" dirty="0"/>
              <a:t>G</a:t>
            </a:r>
            <a:r>
              <a:rPr lang="pt-BR" dirty="0"/>
              <a:t>enético – </a:t>
            </a:r>
            <a:r>
              <a:rPr lang="pt-BR" b="1" dirty="0"/>
              <a:t>C</a:t>
            </a:r>
            <a:r>
              <a:rPr lang="pt-BR" dirty="0"/>
              <a:t>odificação </a:t>
            </a:r>
            <a:r>
              <a:rPr lang="pt-BR" b="1" dirty="0"/>
              <a:t>R</a:t>
            </a:r>
            <a:r>
              <a:rPr lang="pt-BR" dirty="0"/>
              <a:t>eal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5DFDAB-6A15-4342-BFCA-658B4D875C8F}"/>
              </a:ext>
            </a:extLst>
          </p:cNvPr>
          <p:cNvSpPr txBox="1"/>
          <p:nvPr/>
        </p:nvSpPr>
        <p:spPr>
          <a:xfrm>
            <a:off x="367289" y="2119638"/>
            <a:ext cx="114574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O AG possui uma sequência de passos que estão relacionados ao processo de seleção natural: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População – um conjunto de indivíduos gerados de forma aleatória.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Fitness -  valor da função objetivo.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Cruzamento – os melhores “indivíduos” são identificados com base no fitness e cruzados.  </a:t>
            </a:r>
          </a:p>
        </p:txBody>
      </p:sp>
    </p:spTree>
    <p:extLst>
      <p:ext uri="{BB962C8B-B14F-4D97-AF65-F5344CB8AC3E}">
        <p14:creationId xmlns:p14="http://schemas.microsoft.com/office/powerpoint/2010/main" val="306493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E72F626-912E-4A5C-8F5B-13454F3B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</a:t>
            </a:r>
            <a:r>
              <a:rPr lang="pt-BR" dirty="0"/>
              <a:t>lgoritmo </a:t>
            </a:r>
            <a:r>
              <a:rPr lang="pt-BR" b="1" dirty="0"/>
              <a:t>G</a:t>
            </a:r>
            <a:r>
              <a:rPr lang="pt-BR" dirty="0"/>
              <a:t>enético – </a:t>
            </a:r>
            <a:r>
              <a:rPr lang="pt-BR" b="1" dirty="0"/>
              <a:t>C</a:t>
            </a:r>
            <a:r>
              <a:rPr lang="pt-BR" dirty="0"/>
              <a:t>odificação </a:t>
            </a:r>
            <a:r>
              <a:rPr lang="pt-BR" b="1" dirty="0"/>
              <a:t>R</a:t>
            </a:r>
            <a:r>
              <a:rPr lang="pt-BR" dirty="0"/>
              <a:t>eal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5DFDAB-6A15-4342-BFCA-658B4D875C8F}"/>
              </a:ext>
            </a:extLst>
          </p:cNvPr>
          <p:cNvSpPr txBox="1"/>
          <p:nvPr/>
        </p:nvSpPr>
        <p:spPr>
          <a:xfrm>
            <a:off x="367289" y="2119638"/>
            <a:ext cx="11457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Cruzamento – os melhores “indivíduos” são identificados com base no fitness e cruzados.  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51A2666-3F84-4CE6-A566-7BE29F24E298}"/>
              </a:ext>
            </a:extLst>
          </p:cNvPr>
          <p:cNvGrpSpPr/>
          <p:nvPr/>
        </p:nvGrpSpPr>
        <p:grpSpPr>
          <a:xfrm>
            <a:off x="1743372" y="3470618"/>
            <a:ext cx="3124050" cy="2053294"/>
            <a:chOff x="2353993" y="4010693"/>
            <a:chExt cx="1828800" cy="1312441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A87CCBB3-0F05-4A7F-82A6-FAD5F4B67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3993" y="4010693"/>
              <a:ext cx="1828800" cy="946768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F9340D2E-0C1D-4F56-8D93-83933726D913}"/>
                </a:ext>
              </a:extLst>
            </p:cNvPr>
            <p:cNvSpPr txBox="1"/>
            <p:nvPr/>
          </p:nvSpPr>
          <p:spPr>
            <a:xfrm>
              <a:off x="2827606" y="4953802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Parentes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A3BA73B-B26E-407E-939A-FE1CF2DAEA35}"/>
              </a:ext>
            </a:extLst>
          </p:cNvPr>
          <p:cNvGrpSpPr/>
          <p:nvPr/>
        </p:nvGrpSpPr>
        <p:grpSpPr>
          <a:xfrm>
            <a:off x="6983644" y="3444241"/>
            <a:ext cx="2758290" cy="2079671"/>
            <a:chOff x="5334083" y="4096046"/>
            <a:chExt cx="1861457" cy="1227088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539C934-99FB-44AB-AEBF-9017DBF26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83" y="4096046"/>
              <a:ext cx="1861457" cy="857756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FAA14E0-083D-4A38-B37B-97AFF6CE5BC4}"/>
                </a:ext>
              </a:extLst>
            </p:cNvPr>
            <p:cNvSpPr txBox="1"/>
            <p:nvPr/>
          </p:nvSpPr>
          <p:spPr>
            <a:xfrm>
              <a:off x="5855884" y="495380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Filhos</a:t>
              </a:r>
            </a:p>
          </p:txBody>
        </p:sp>
      </p:grp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06FF250E-BF50-4291-831C-74A4E994FE5B}"/>
              </a:ext>
            </a:extLst>
          </p:cNvPr>
          <p:cNvSpPr/>
          <p:nvPr/>
        </p:nvSpPr>
        <p:spPr>
          <a:xfrm>
            <a:off x="5637145" y="3887663"/>
            <a:ext cx="576775" cy="647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1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E72F626-912E-4A5C-8F5B-13454F3B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</a:t>
            </a:r>
            <a:r>
              <a:rPr lang="pt-BR" dirty="0"/>
              <a:t>lgoritmo </a:t>
            </a:r>
            <a:r>
              <a:rPr lang="pt-BR" b="1" dirty="0"/>
              <a:t>G</a:t>
            </a:r>
            <a:r>
              <a:rPr lang="pt-BR" dirty="0"/>
              <a:t>enético – </a:t>
            </a:r>
            <a:r>
              <a:rPr lang="pt-BR" b="1" dirty="0"/>
              <a:t>C</a:t>
            </a:r>
            <a:r>
              <a:rPr lang="pt-BR" dirty="0"/>
              <a:t>odificação </a:t>
            </a:r>
            <a:r>
              <a:rPr lang="pt-BR" b="1" dirty="0"/>
              <a:t>R</a:t>
            </a:r>
            <a:r>
              <a:rPr lang="pt-BR" dirty="0"/>
              <a:t>eal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5DFDAB-6A15-4342-BFCA-658B4D875C8F}"/>
              </a:ext>
            </a:extLst>
          </p:cNvPr>
          <p:cNvSpPr txBox="1"/>
          <p:nvPr/>
        </p:nvSpPr>
        <p:spPr>
          <a:xfrm>
            <a:off x="367289" y="1690688"/>
            <a:ext cx="114574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Existem diferentes formas de realizar o cruzamos (linear, aleatório, probabilística). Aqui usaremos a função densidade probabilística (</a:t>
            </a:r>
            <a:r>
              <a:rPr lang="pt-BR" sz="3200" dirty="0" err="1"/>
              <a:t>Simulated</a:t>
            </a:r>
            <a:r>
              <a:rPr lang="pt-BR" sz="3200" dirty="0"/>
              <a:t> </a:t>
            </a:r>
            <a:r>
              <a:rPr lang="pt-BR" sz="3200" dirty="0" err="1"/>
              <a:t>Binary</a:t>
            </a:r>
            <a:r>
              <a:rPr lang="pt-BR" sz="3200" dirty="0"/>
              <a:t> Crossover – SBC) para a geração.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9F4683-5485-4E32-99AE-DA38B72482CA}"/>
              </a:ext>
            </a:extLst>
          </p:cNvPr>
          <p:cNvSpPr txBox="1"/>
          <p:nvPr/>
        </p:nvSpPr>
        <p:spPr>
          <a:xfrm>
            <a:off x="367289" y="3878099"/>
            <a:ext cx="11457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3200" dirty="0"/>
              <a:t>Selecione dois indivíduos x</a:t>
            </a:r>
            <a:r>
              <a:rPr lang="pt-BR" sz="3200" baseline="-25000" dirty="0"/>
              <a:t>1</a:t>
            </a:r>
            <a:r>
              <a:rPr lang="pt-BR" sz="3200" dirty="0"/>
              <a:t> e x</a:t>
            </a:r>
            <a:r>
              <a:rPr lang="pt-BR" sz="3200" baseline="-25000" dirty="0"/>
              <a:t>2</a:t>
            </a:r>
            <a:r>
              <a:rPr lang="pt-BR" sz="32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3200" dirty="0"/>
              <a:t>Gere um número aleatório </a:t>
            </a:r>
            <a:r>
              <a:rPr lang="pt-BR" sz="3200" dirty="0">
                <a:sym typeface="Symbol" panose="05050102010706020507" pitchFamily="18" charset="2"/>
              </a:rPr>
              <a:t> entre 0 e 1.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3200" dirty="0">
                <a:sym typeface="Symbol" panose="05050102010706020507" pitchFamily="18" charset="2"/>
              </a:rPr>
              <a:t>Calcule  de acordo com a seguinte regra:</a:t>
            </a:r>
            <a:r>
              <a:rPr lang="pt-BR" sz="3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2435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E72F626-912E-4A5C-8F5B-13454F3B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</a:t>
            </a:r>
            <a:r>
              <a:rPr lang="pt-BR" dirty="0"/>
              <a:t>lgoritmo </a:t>
            </a:r>
            <a:r>
              <a:rPr lang="pt-BR" b="1" dirty="0"/>
              <a:t>G</a:t>
            </a:r>
            <a:r>
              <a:rPr lang="pt-BR" dirty="0"/>
              <a:t>enético – </a:t>
            </a:r>
            <a:r>
              <a:rPr lang="pt-BR" b="1" dirty="0"/>
              <a:t>C</a:t>
            </a:r>
            <a:r>
              <a:rPr lang="pt-BR" dirty="0"/>
              <a:t>odificação </a:t>
            </a:r>
            <a:r>
              <a:rPr lang="pt-BR" b="1" dirty="0"/>
              <a:t>R</a:t>
            </a:r>
            <a:r>
              <a:rPr lang="pt-BR" dirty="0"/>
              <a:t>eal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9F4683-5485-4E32-99AE-DA38B72482CA}"/>
              </a:ext>
            </a:extLst>
          </p:cNvPr>
          <p:cNvSpPr txBox="1"/>
          <p:nvPr/>
        </p:nvSpPr>
        <p:spPr>
          <a:xfrm>
            <a:off x="367289" y="1514726"/>
            <a:ext cx="114574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ym typeface="Symbol" panose="05050102010706020507" pitchFamily="18" charset="2"/>
              </a:rPr>
              <a:t>Calculo do . O parâmetro  representa um índice de distribuição. Se  pequeno (por exemplo 2), os filhos terão características distantes dos parentes. Se  é grande (por exemplo 7), os filhos terão características próximas ao dos parentes</a:t>
            </a:r>
            <a:endParaRPr lang="pt-B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FCB769A-B995-4452-987B-3B72799B232B}"/>
                  </a:ext>
                </a:extLst>
              </p:cNvPr>
              <p:cNvSpPr txBox="1"/>
              <p:nvPr/>
            </p:nvSpPr>
            <p:spPr>
              <a:xfrm>
                <a:off x="2025748" y="3773615"/>
                <a:ext cx="7849771" cy="2645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t-BR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pt-BR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  <m:r>
                                        <a:rPr lang="pt-BR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pt-BR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2(1−</m:t>
                                          </m:r>
                                          <m:r>
                                            <a:rPr lang="pt-BR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pt-BR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pt-BR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  <m:r>
                                        <a:rPr lang="pt-BR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pt-BR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FCB769A-B995-4452-987B-3B72799B2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748" y="3773615"/>
                <a:ext cx="7849771" cy="2645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74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E72F626-912E-4A5C-8F5B-13454F3B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</a:t>
            </a:r>
            <a:r>
              <a:rPr lang="pt-BR" dirty="0"/>
              <a:t>lgoritmo </a:t>
            </a:r>
            <a:r>
              <a:rPr lang="pt-BR" b="1" dirty="0"/>
              <a:t>G</a:t>
            </a:r>
            <a:r>
              <a:rPr lang="pt-BR" dirty="0"/>
              <a:t>enético – </a:t>
            </a:r>
            <a:r>
              <a:rPr lang="pt-BR" b="1" dirty="0"/>
              <a:t>C</a:t>
            </a:r>
            <a:r>
              <a:rPr lang="pt-BR" dirty="0"/>
              <a:t>odificação </a:t>
            </a:r>
            <a:r>
              <a:rPr lang="pt-BR" b="1" dirty="0"/>
              <a:t>R</a:t>
            </a:r>
            <a:r>
              <a:rPr lang="pt-BR" dirty="0"/>
              <a:t>eal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9F4683-5485-4E32-99AE-DA38B72482CA}"/>
              </a:ext>
            </a:extLst>
          </p:cNvPr>
          <p:cNvSpPr txBox="1"/>
          <p:nvPr/>
        </p:nvSpPr>
        <p:spPr>
          <a:xfrm>
            <a:off x="367289" y="2146592"/>
            <a:ext cx="11457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ym typeface="Symbol" panose="05050102010706020507" pitchFamily="18" charset="2"/>
              </a:rPr>
              <a:t>Os filhos serão gerados com base na relação linear abaixo: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5F8A2D-5E8A-4B46-9316-3321FB82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1" y="2861010"/>
            <a:ext cx="6185387" cy="162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3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E72F626-912E-4A5C-8F5B-13454F3B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</a:t>
            </a:r>
            <a:r>
              <a:rPr lang="pt-BR" dirty="0"/>
              <a:t>lgoritmo </a:t>
            </a:r>
            <a:r>
              <a:rPr lang="pt-BR" b="1" dirty="0"/>
              <a:t>G</a:t>
            </a:r>
            <a:r>
              <a:rPr lang="pt-BR" dirty="0"/>
              <a:t>enético – </a:t>
            </a:r>
            <a:r>
              <a:rPr lang="pt-BR" b="1" dirty="0"/>
              <a:t>C</a:t>
            </a:r>
            <a:r>
              <a:rPr lang="pt-BR" dirty="0"/>
              <a:t>odificação </a:t>
            </a:r>
            <a:r>
              <a:rPr lang="pt-BR" b="1" dirty="0"/>
              <a:t>R</a:t>
            </a:r>
            <a:r>
              <a:rPr lang="pt-BR" dirty="0"/>
              <a:t>eal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9F4683-5485-4E32-99AE-DA38B72482CA}"/>
              </a:ext>
            </a:extLst>
          </p:cNvPr>
          <p:cNvSpPr txBox="1"/>
          <p:nvPr/>
        </p:nvSpPr>
        <p:spPr>
          <a:xfrm>
            <a:off x="367289" y="2146592"/>
            <a:ext cx="114574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>
                <a:sym typeface="Symbol" panose="05050102010706020507" pitchFamily="18" charset="2"/>
              </a:rPr>
              <a:t>Mutação – a finalidade da mutação e gerar possíveis indivíduos com potenciais “extraordinários” e que não estão presentes no filhos. A mutação pode ser Randômica, Uniforme, </a:t>
            </a:r>
            <a:r>
              <a:rPr lang="pt-BR" sz="3200" b="1" dirty="0">
                <a:solidFill>
                  <a:srgbClr val="FF0000"/>
                </a:solidFill>
                <a:sym typeface="Symbol" panose="05050102010706020507" pitchFamily="18" charset="2"/>
              </a:rPr>
              <a:t>Não Uniforme</a:t>
            </a:r>
            <a:r>
              <a:rPr lang="pt-BR" sz="3200" dirty="0">
                <a:sym typeface="Symbol" panose="05050102010706020507" pitchFamily="18" charset="2"/>
              </a:rPr>
              <a:t> e Normalmente Distribuída.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9948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E72F626-912E-4A5C-8F5B-13454F3B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</a:t>
            </a:r>
            <a:r>
              <a:rPr lang="pt-BR" dirty="0"/>
              <a:t>lgoritmo </a:t>
            </a:r>
            <a:r>
              <a:rPr lang="pt-BR" b="1" dirty="0"/>
              <a:t>G</a:t>
            </a:r>
            <a:r>
              <a:rPr lang="pt-BR" dirty="0"/>
              <a:t>enético – </a:t>
            </a:r>
            <a:r>
              <a:rPr lang="pt-BR" b="1" dirty="0"/>
              <a:t>C</a:t>
            </a:r>
            <a:r>
              <a:rPr lang="pt-BR" dirty="0"/>
              <a:t>odificação </a:t>
            </a:r>
            <a:r>
              <a:rPr lang="pt-BR" b="1" dirty="0"/>
              <a:t>R</a:t>
            </a:r>
            <a:r>
              <a:rPr lang="pt-BR" dirty="0"/>
              <a:t>eal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C017DDE-B37A-4C40-A33F-1FC244A1C57E}"/>
              </a:ext>
            </a:extLst>
          </p:cNvPr>
          <p:cNvGrpSpPr/>
          <p:nvPr/>
        </p:nvGrpSpPr>
        <p:grpSpPr>
          <a:xfrm>
            <a:off x="4628271" y="1873698"/>
            <a:ext cx="7441809" cy="3324553"/>
            <a:chOff x="2286584" y="1690688"/>
            <a:chExt cx="7601623" cy="3324553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C193EDBD-CB1E-44B9-9B4B-0A56801D752A}"/>
                </a:ext>
              </a:extLst>
            </p:cNvPr>
            <p:cNvGrpSpPr/>
            <p:nvPr/>
          </p:nvGrpSpPr>
          <p:grpSpPr>
            <a:xfrm>
              <a:off x="2529606" y="1690688"/>
              <a:ext cx="7132787" cy="1679268"/>
              <a:chOff x="2125895" y="1998301"/>
              <a:chExt cx="7132787" cy="1679268"/>
            </a:xfrm>
          </p:grpSpPr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EDA05617-B798-4956-959A-0E6E55521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25895" y="1998301"/>
                <a:ext cx="7132787" cy="1325563"/>
              </a:xfrm>
              <a:prstGeom prst="rect">
                <a:avLst/>
              </a:prstGeom>
            </p:spPr>
          </p:pic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37B1A5B-3A0B-412D-A3D7-6AE9E0614368}"/>
                  </a:ext>
                </a:extLst>
              </p:cNvPr>
              <p:cNvSpPr txBox="1"/>
              <p:nvPr/>
            </p:nvSpPr>
            <p:spPr>
              <a:xfrm>
                <a:off x="4248443" y="3308237"/>
                <a:ext cx="2667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Mutação Não Uniforme</a:t>
                </a:r>
              </a:p>
            </p:txBody>
          </p:sp>
        </p:grp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1344CCE-393C-4B8F-A0CA-D2738C6D40CE}"/>
                </a:ext>
              </a:extLst>
            </p:cNvPr>
            <p:cNvSpPr txBox="1"/>
            <p:nvPr/>
          </p:nvSpPr>
          <p:spPr>
            <a:xfrm>
              <a:off x="2286584" y="3384025"/>
              <a:ext cx="760162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2000" dirty="0">
                  <a:sym typeface="Symbol" panose="05050102010706020507" pitchFamily="18" charset="2"/>
                </a:rPr>
                <a:t> -  parâmetro de probabilidade cujo valor pode ser -1 ou 1.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2000" dirty="0">
                  <a:sym typeface="Symbol" panose="05050102010706020507" pitchFamily="18" charset="2"/>
                </a:rPr>
                <a:t>r – número aleatório entre 0 e 1.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2000" dirty="0" err="1">
                  <a:sym typeface="Symbol" panose="05050102010706020507" pitchFamily="18" charset="2"/>
                </a:rPr>
                <a:t>t</a:t>
              </a:r>
              <a:r>
                <a:rPr lang="pt-BR" sz="2000" baseline="-25000" dirty="0" err="1">
                  <a:sym typeface="Symbol" panose="05050102010706020507" pitchFamily="18" charset="2"/>
                </a:rPr>
                <a:t>max</a:t>
              </a:r>
              <a:r>
                <a:rPr lang="pt-BR" sz="2000" dirty="0">
                  <a:sym typeface="Symbol" panose="05050102010706020507" pitchFamily="18" charset="2"/>
                </a:rPr>
                <a:t> – número máximo de gerações.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2000" dirty="0">
                  <a:sym typeface="Symbol" panose="05050102010706020507" pitchFamily="18" charset="2"/>
                </a:rPr>
                <a:t>t – é o número da gerações corrente.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2000" dirty="0">
                  <a:sym typeface="Symbol" panose="05050102010706020507" pitchFamily="18" charset="2"/>
                </a:rPr>
                <a:t>b – parâmetro de ajuste.</a:t>
              </a:r>
              <a:endParaRPr lang="pt-BR" sz="2000" dirty="0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C0EE90B-A2DA-4DD4-B993-E321C63443E6}"/>
              </a:ext>
            </a:extLst>
          </p:cNvPr>
          <p:cNvGrpSpPr/>
          <p:nvPr/>
        </p:nvGrpSpPr>
        <p:grpSpPr>
          <a:xfrm>
            <a:off x="250400" y="2000307"/>
            <a:ext cx="4169195" cy="2151062"/>
            <a:chOff x="2747043" y="1690688"/>
            <a:chExt cx="4419834" cy="2151062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E7C3BB7A-5496-452A-8C20-9E6A74572F80}"/>
                </a:ext>
              </a:extLst>
            </p:cNvPr>
            <p:cNvGrpSpPr/>
            <p:nvPr/>
          </p:nvGrpSpPr>
          <p:grpSpPr>
            <a:xfrm>
              <a:off x="2747043" y="1690688"/>
              <a:ext cx="4419834" cy="1639893"/>
              <a:chOff x="2125896" y="1998301"/>
              <a:chExt cx="4419834" cy="1639893"/>
            </a:xfrm>
          </p:grpSpPr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BFE884A8-5EDC-4B8E-9F59-EFD889F7B9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38035"/>
              <a:stretch/>
            </p:blipFill>
            <p:spPr>
              <a:xfrm>
                <a:off x="2125896" y="1998301"/>
                <a:ext cx="4419834" cy="1325563"/>
              </a:xfrm>
              <a:prstGeom prst="rect">
                <a:avLst/>
              </a:prstGeom>
            </p:spPr>
          </p:pic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B74E460-1009-453A-B1E1-CE600BC1DDC2}"/>
                  </a:ext>
                </a:extLst>
              </p:cNvPr>
              <p:cNvSpPr txBox="1"/>
              <p:nvPr/>
            </p:nvSpPr>
            <p:spPr>
              <a:xfrm>
                <a:off x="3209543" y="3268862"/>
                <a:ext cx="2252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Mutação randômica</a:t>
                </a:r>
              </a:p>
            </p:txBody>
          </p:sp>
        </p:grp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E452B036-B964-40A0-BD6D-EB85D63D5F6F}"/>
                </a:ext>
              </a:extLst>
            </p:cNvPr>
            <p:cNvSpPr txBox="1"/>
            <p:nvPr/>
          </p:nvSpPr>
          <p:spPr>
            <a:xfrm>
              <a:off x="2747043" y="3441640"/>
              <a:ext cx="4312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2000" dirty="0">
                  <a:sym typeface="Symbol" panose="05050102010706020507" pitchFamily="18" charset="2"/>
                </a:rPr>
                <a:t> – número aleatório entre 0 e 1.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AF4091D-254B-4467-9376-37BD3AB21C86}"/>
              </a:ext>
            </a:extLst>
          </p:cNvPr>
          <p:cNvGrpSpPr/>
          <p:nvPr/>
        </p:nvGrpSpPr>
        <p:grpSpPr>
          <a:xfrm>
            <a:off x="250400" y="4878921"/>
            <a:ext cx="3316934" cy="1010867"/>
            <a:chOff x="236969" y="4596431"/>
            <a:chExt cx="3316934" cy="1010867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950D4B4C-47E3-4C18-9D6D-0BB9CC068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473" y="4596431"/>
              <a:ext cx="3003926" cy="718669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BB70281-FF94-477A-BA4D-8817DA4CDEF3}"/>
                </a:ext>
              </a:extLst>
            </p:cNvPr>
            <p:cNvSpPr txBox="1"/>
            <p:nvPr/>
          </p:nvSpPr>
          <p:spPr>
            <a:xfrm>
              <a:off x="236969" y="5237966"/>
              <a:ext cx="3316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Mutação Distribuição Normal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285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E72F626-912E-4A5C-8F5B-13454F3B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</a:t>
            </a:r>
            <a:r>
              <a:rPr lang="pt-BR" dirty="0"/>
              <a:t>lgoritmo </a:t>
            </a:r>
            <a:r>
              <a:rPr lang="pt-BR" b="1" dirty="0"/>
              <a:t>G</a:t>
            </a:r>
            <a:r>
              <a:rPr lang="pt-BR" dirty="0"/>
              <a:t>enético – </a:t>
            </a:r>
            <a:r>
              <a:rPr lang="pt-BR" b="1" dirty="0"/>
              <a:t>C</a:t>
            </a:r>
            <a:r>
              <a:rPr lang="pt-BR" dirty="0"/>
              <a:t>odificação </a:t>
            </a:r>
            <a:r>
              <a:rPr lang="pt-BR" b="1" dirty="0"/>
              <a:t>R</a:t>
            </a:r>
            <a:r>
              <a:rPr lang="pt-BR" dirty="0"/>
              <a:t>eal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924BAC7-FC6D-43B2-8174-7F2B8686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89" y="1441938"/>
            <a:ext cx="4313871" cy="54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9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E72F626-912E-4A5C-8F5B-13454F3B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</a:t>
            </a:r>
            <a:r>
              <a:rPr lang="pt-BR" dirty="0"/>
              <a:t>lgoritmo </a:t>
            </a:r>
            <a:r>
              <a:rPr lang="pt-BR" b="1" dirty="0"/>
              <a:t>G</a:t>
            </a:r>
            <a:r>
              <a:rPr lang="pt-BR" dirty="0"/>
              <a:t>enético – </a:t>
            </a:r>
            <a:r>
              <a:rPr lang="pt-BR" b="1" dirty="0"/>
              <a:t>C</a:t>
            </a:r>
            <a:r>
              <a:rPr lang="pt-BR" dirty="0"/>
              <a:t>odificação </a:t>
            </a:r>
            <a:r>
              <a:rPr lang="pt-BR" b="1" dirty="0"/>
              <a:t>R</a:t>
            </a:r>
            <a:r>
              <a:rPr lang="pt-BR" dirty="0"/>
              <a:t>eal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5DFDAB-6A15-4342-BFCA-658B4D875C8F}"/>
              </a:ext>
            </a:extLst>
          </p:cNvPr>
          <p:cNvSpPr txBox="1"/>
          <p:nvPr/>
        </p:nvSpPr>
        <p:spPr>
          <a:xfrm>
            <a:off x="331305" y="1570998"/>
            <a:ext cx="10880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Exemplo: avalie o mínimo da função abaixo intervalo  -10 </a:t>
            </a:r>
            <a:r>
              <a:rPr lang="pt-BR" sz="3200" dirty="0">
                <a:sym typeface="Symbol" panose="05050102010706020507" pitchFamily="18" charset="2"/>
              </a:rPr>
              <a:t> x </a:t>
            </a:r>
            <a:r>
              <a:rPr lang="pt-BR" sz="3200" dirty="0"/>
              <a:t> 10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5B05AA-ADD4-44B6-884C-85C4DE7FE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36" y="2896561"/>
            <a:ext cx="8241508" cy="91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8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E72F626-912E-4A5C-8F5B-13454F3B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</a:t>
            </a:r>
            <a:r>
              <a:rPr lang="pt-BR" dirty="0"/>
              <a:t>étodo de </a:t>
            </a:r>
            <a:r>
              <a:rPr lang="pt-BR" b="1" dirty="0"/>
              <a:t>B</a:t>
            </a:r>
            <a:r>
              <a:rPr lang="pt-BR" dirty="0"/>
              <a:t>usca </a:t>
            </a:r>
            <a:r>
              <a:rPr lang="pt-BR" b="1" dirty="0"/>
              <a:t>R</a:t>
            </a:r>
            <a:r>
              <a:rPr lang="pt-BR" dirty="0"/>
              <a:t>andômica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5DFDAB-6A15-4342-BFCA-658B4D875C8F}"/>
              </a:ext>
            </a:extLst>
          </p:cNvPr>
          <p:cNvSpPr txBox="1"/>
          <p:nvPr/>
        </p:nvSpPr>
        <p:spPr>
          <a:xfrm>
            <a:off x="331305" y="1570998"/>
            <a:ext cx="51691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No método busca randômica, </a:t>
            </a:r>
            <a:r>
              <a:rPr lang="pt-BR" sz="3200" b="1" dirty="0">
                <a:solidFill>
                  <a:srgbClr val="FF0000"/>
                </a:solidFill>
              </a:rPr>
              <a:t>n</a:t>
            </a:r>
            <a:r>
              <a:rPr lang="pt-BR" sz="3200" dirty="0"/>
              <a:t> pontos são espalhados de forma aleatória sobre a região de busca. Em cada ponto, avalia-se a função objetivo.</a:t>
            </a:r>
          </a:p>
          <a:p>
            <a:pPr algn="just"/>
            <a:r>
              <a:rPr lang="pt-BR" sz="3200" dirty="0"/>
              <a:t>O menor valor calculado é considerado o </a:t>
            </a:r>
            <a:r>
              <a:rPr lang="pt-BR" sz="3200" b="1" dirty="0">
                <a:solidFill>
                  <a:srgbClr val="FF0000"/>
                </a:solidFill>
              </a:rPr>
              <a:t>Mínimo Global.</a:t>
            </a:r>
            <a:r>
              <a:rPr lang="pt-BR" sz="3200" dirty="0"/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70FC1B-65AF-44E3-8B20-FCE6D9155496}"/>
              </a:ext>
            </a:extLst>
          </p:cNvPr>
          <p:cNvSpPr txBox="1"/>
          <p:nvPr/>
        </p:nvSpPr>
        <p:spPr>
          <a:xfrm>
            <a:off x="5762351" y="1582501"/>
            <a:ext cx="60983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#   Loop de otimização</a:t>
            </a:r>
          </a:p>
          <a:p>
            <a:r>
              <a:rPr lang="pt-BR" dirty="0"/>
              <a:t>i = 1</a:t>
            </a:r>
          </a:p>
          <a:p>
            <a:r>
              <a:rPr lang="pt-BR" dirty="0" err="1">
                <a:solidFill>
                  <a:schemeClr val="accent1"/>
                </a:solidFill>
              </a:rPr>
              <a:t>while</a:t>
            </a:r>
            <a:r>
              <a:rPr lang="pt-BR" dirty="0"/>
              <a:t> (i&lt;= </a:t>
            </a:r>
            <a:r>
              <a:rPr lang="pt-BR" dirty="0" err="1"/>
              <a:t>Niter</a:t>
            </a:r>
            <a:r>
              <a:rPr lang="pt-BR" dirty="0"/>
              <a:t>):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>
                <a:solidFill>
                  <a:srgbClr val="FF0000"/>
                </a:solidFill>
              </a:rPr>
              <a:t># alfa é um número aleatório entre 0 e 1.</a:t>
            </a:r>
          </a:p>
          <a:p>
            <a:r>
              <a:rPr lang="pt-BR" dirty="0"/>
              <a:t>    alfa = </a:t>
            </a:r>
            <a:r>
              <a:rPr lang="pt-BR" dirty="0" err="1"/>
              <a:t>rand.random</a:t>
            </a:r>
            <a:r>
              <a:rPr lang="pt-BR" dirty="0"/>
              <a:t>()</a:t>
            </a:r>
          </a:p>
          <a:p>
            <a:r>
              <a:rPr lang="pt-BR" dirty="0"/>
              <a:t>    </a:t>
            </a:r>
            <a:r>
              <a:rPr lang="pt-BR" dirty="0">
                <a:solidFill>
                  <a:srgbClr val="FF0000"/>
                </a:solidFill>
              </a:rPr>
              <a:t># avalie um ponto aleatório entre </a:t>
            </a:r>
            <a:r>
              <a:rPr lang="pt-BR" dirty="0" err="1">
                <a:solidFill>
                  <a:srgbClr val="FF0000"/>
                </a:solidFill>
              </a:rPr>
              <a:t>xmin</a:t>
            </a:r>
            <a:r>
              <a:rPr lang="pt-BR" dirty="0">
                <a:solidFill>
                  <a:srgbClr val="FF0000"/>
                </a:solidFill>
              </a:rPr>
              <a:t> e </a:t>
            </a:r>
            <a:r>
              <a:rPr lang="pt-BR" dirty="0" err="1">
                <a:solidFill>
                  <a:srgbClr val="FF0000"/>
                </a:solidFill>
              </a:rPr>
              <a:t>xmax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    x = </a:t>
            </a:r>
            <a:r>
              <a:rPr lang="pt-BR" dirty="0" err="1"/>
              <a:t>xmin</a:t>
            </a:r>
            <a:r>
              <a:rPr lang="pt-BR" dirty="0"/>
              <a:t> + alfa*(</a:t>
            </a:r>
            <a:r>
              <a:rPr lang="pt-BR" dirty="0" err="1"/>
              <a:t>xmax</a:t>
            </a:r>
            <a:r>
              <a:rPr lang="pt-BR" dirty="0"/>
              <a:t> - </a:t>
            </a:r>
            <a:r>
              <a:rPr lang="pt-BR" dirty="0" err="1"/>
              <a:t>xmin</a:t>
            </a:r>
            <a:r>
              <a:rPr lang="pt-BR" dirty="0"/>
              <a:t>)</a:t>
            </a:r>
          </a:p>
          <a:p>
            <a:r>
              <a:rPr lang="pt-BR" dirty="0"/>
              <a:t>    </a:t>
            </a:r>
            <a:r>
              <a:rPr lang="pt-BR" dirty="0">
                <a:solidFill>
                  <a:srgbClr val="FF0000"/>
                </a:solidFill>
              </a:rPr>
              <a:t># avalie a função objetivo</a:t>
            </a:r>
          </a:p>
          <a:p>
            <a:r>
              <a:rPr lang="pt-BR" dirty="0"/>
              <a:t>    f = </a:t>
            </a:r>
            <a:r>
              <a:rPr lang="pt-BR" dirty="0" err="1"/>
              <a:t>fobj</a:t>
            </a:r>
            <a:r>
              <a:rPr lang="pt-BR" dirty="0"/>
              <a:t>(x)   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    </a:t>
            </a:r>
            <a:r>
              <a:rPr lang="pt-BR" dirty="0">
                <a:solidFill>
                  <a:srgbClr val="FF0000"/>
                </a:solidFill>
              </a:rPr>
              <a:t># Teste para </a:t>
            </a:r>
            <a:r>
              <a:rPr lang="pt-BR" dirty="0" err="1">
                <a:solidFill>
                  <a:srgbClr val="FF0000"/>
                </a:solidFill>
              </a:rPr>
              <a:t>minimo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    </a:t>
            </a:r>
            <a:r>
              <a:rPr lang="pt-BR" dirty="0" err="1">
                <a:solidFill>
                  <a:schemeClr val="accent1"/>
                </a:solidFill>
              </a:rPr>
              <a:t>if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(f &lt;= </a:t>
            </a:r>
            <a:r>
              <a:rPr lang="pt-BR" dirty="0" err="1"/>
              <a:t>ftemp</a:t>
            </a:r>
            <a:r>
              <a:rPr lang="pt-BR" dirty="0"/>
              <a:t>):</a:t>
            </a:r>
          </a:p>
          <a:p>
            <a:r>
              <a:rPr lang="pt-BR" dirty="0"/>
              <a:t>        </a:t>
            </a:r>
            <a:r>
              <a:rPr lang="pt-BR" dirty="0" err="1"/>
              <a:t>ftemp</a:t>
            </a:r>
            <a:r>
              <a:rPr lang="pt-BR" dirty="0"/>
              <a:t> = f</a:t>
            </a:r>
          </a:p>
          <a:p>
            <a:r>
              <a:rPr lang="pt-BR" dirty="0"/>
              <a:t>        </a:t>
            </a:r>
            <a:r>
              <a:rPr lang="pt-BR" dirty="0">
                <a:solidFill>
                  <a:srgbClr val="FF0000"/>
                </a:solidFill>
              </a:rPr>
              <a:t># Plotando os resultados</a:t>
            </a:r>
          </a:p>
          <a:p>
            <a:r>
              <a:rPr lang="pt-BR" dirty="0"/>
              <a:t>        </a:t>
            </a:r>
            <a:r>
              <a:rPr lang="pt-BR" dirty="0" err="1">
                <a:solidFill>
                  <a:schemeClr val="accent1"/>
                </a:solidFill>
              </a:rPr>
              <a:t>pl.plot</a:t>
            </a:r>
            <a:r>
              <a:rPr lang="pt-BR" dirty="0"/>
              <a:t>(xr,fr,x,f,"</a:t>
            </a:r>
            <a:r>
              <a:rPr lang="pt-BR" dirty="0" err="1"/>
              <a:t>ro</a:t>
            </a:r>
            <a:r>
              <a:rPr lang="pt-BR" dirty="0"/>
              <a:t>")</a:t>
            </a:r>
          </a:p>
          <a:p>
            <a:r>
              <a:rPr lang="pt-BR" dirty="0"/>
              <a:t>    i+=1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939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Exemplos -  Determine o mínimo das seguintes funções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A3FDACB-C408-4272-958B-CD34511F4BEB}"/>
              </a:ext>
            </a:extLst>
          </p:cNvPr>
          <p:cNvSpPr txBox="1"/>
          <p:nvPr/>
        </p:nvSpPr>
        <p:spPr>
          <a:xfrm>
            <a:off x="1012873" y="2377440"/>
            <a:ext cx="7624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/>
              <a:t>F = 2*x</a:t>
            </a:r>
            <a:r>
              <a:rPr lang="pt-BR" sz="2400" baseline="30000" dirty="0"/>
              <a:t>3</a:t>
            </a:r>
            <a:r>
              <a:rPr lang="pt-BR" sz="2400" dirty="0"/>
              <a:t> – 5x</a:t>
            </a:r>
            <a:r>
              <a:rPr lang="pt-BR" sz="2400" baseline="30000" dirty="0"/>
              <a:t>2</a:t>
            </a:r>
            <a:r>
              <a:rPr lang="pt-BR" sz="2400" dirty="0"/>
              <a:t> – 8,  com intervalo -10&lt;= x &lt;= 10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F = x</a:t>
            </a:r>
            <a:r>
              <a:rPr lang="pt-BR" sz="2400" baseline="30000" dirty="0"/>
              <a:t>2</a:t>
            </a:r>
            <a:r>
              <a:rPr lang="pt-BR" sz="2400" dirty="0"/>
              <a:t>-6*x+3 ,  com intervalo -10&lt;= x &lt;= 10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F = x</a:t>
            </a:r>
            <a:r>
              <a:rPr lang="pt-BR" sz="2400" baseline="30000" dirty="0"/>
              <a:t>3</a:t>
            </a:r>
            <a:r>
              <a:rPr lang="pt-BR" sz="2400" dirty="0"/>
              <a:t>-3x, ,  com intervalo -10&lt;= x &lt;= 10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F = </a:t>
            </a:r>
            <a:r>
              <a:rPr lang="pt-BR" sz="2400" dirty="0" err="1"/>
              <a:t>exp</a:t>
            </a:r>
            <a:r>
              <a:rPr lang="pt-BR" sz="2400" dirty="0"/>
              <a:t>(x)-1.5*x</a:t>
            </a:r>
            <a:r>
              <a:rPr lang="pt-BR" sz="2400" baseline="30000" dirty="0"/>
              <a:t>2</a:t>
            </a:r>
            <a:r>
              <a:rPr lang="pt-BR" sz="2400" dirty="0"/>
              <a:t>,  com intervalo -10&lt;= x &lt;= 10</a:t>
            </a:r>
            <a:endParaRPr lang="pt-BR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78646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E72F626-912E-4A5C-8F5B-13454F3B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</a:t>
            </a:r>
            <a:r>
              <a:rPr lang="pt-BR" dirty="0"/>
              <a:t>étodo de </a:t>
            </a:r>
            <a:r>
              <a:rPr lang="pt-BR" b="1" dirty="0"/>
              <a:t>B</a:t>
            </a:r>
            <a:r>
              <a:rPr lang="pt-BR" dirty="0"/>
              <a:t>usca </a:t>
            </a:r>
            <a:r>
              <a:rPr lang="pt-BR" b="1" dirty="0"/>
              <a:t>R</a:t>
            </a:r>
            <a:r>
              <a:rPr lang="pt-BR" dirty="0"/>
              <a:t>andômica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5DFDAB-6A15-4342-BFCA-658B4D875C8F}"/>
              </a:ext>
            </a:extLst>
          </p:cNvPr>
          <p:cNvSpPr txBox="1"/>
          <p:nvPr/>
        </p:nvSpPr>
        <p:spPr>
          <a:xfrm>
            <a:off x="331305" y="1570998"/>
            <a:ext cx="10880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Exemplo: avalie o mínimo da função abaixo intervalo  -10 </a:t>
            </a:r>
            <a:r>
              <a:rPr lang="pt-BR" sz="3200" dirty="0">
                <a:sym typeface="Symbol" panose="05050102010706020507" pitchFamily="18" charset="2"/>
              </a:rPr>
              <a:t> x </a:t>
            </a:r>
            <a:r>
              <a:rPr lang="pt-BR" sz="3200" dirty="0"/>
              <a:t> 10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5B05AA-ADD4-44B6-884C-85C4DE7FE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36" y="2896561"/>
            <a:ext cx="8241508" cy="91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0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Exemplos -  Determine o mínimo das seguintes funções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A3FDACB-C408-4272-958B-CD34511F4BEB}"/>
              </a:ext>
            </a:extLst>
          </p:cNvPr>
          <p:cNvSpPr txBox="1"/>
          <p:nvPr/>
        </p:nvSpPr>
        <p:spPr>
          <a:xfrm>
            <a:off x="1012873" y="2377440"/>
            <a:ext cx="7624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/>
              <a:t>F = 2*x</a:t>
            </a:r>
            <a:r>
              <a:rPr lang="pt-BR" sz="2400" baseline="30000" dirty="0"/>
              <a:t>3</a:t>
            </a:r>
            <a:r>
              <a:rPr lang="pt-BR" sz="2400" dirty="0"/>
              <a:t> – 5x</a:t>
            </a:r>
            <a:r>
              <a:rPr lang="pt-BR" sz="2400" baseline="30000" dirty="0"/>
              <a:t>2</a:t>
            </a:r>
            <a:r>
              <a:rPr lang="pt-BR" sz="2400" dirty="0"/>
              <a:t> – 8,  com intervalo -10&lt;= x &lt;= 10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F = x</a:t>
            </a:r>
            <a:r>
              <a:rPr lang="pt-BR" sz="2400" baseline="30000" dirty="0"/>
              <a:t>2</a:t>
            </a:r>
            <a:r>
              <a:rPr lang="pt-BR" sz="2400" dirty="0"/>
              <a:t>-6*x+3 ,  com intervalo -10&lt;= x &lt;= 10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F = x</a:t>
            </a:r>
            <a:r>
              <a:rPr lang="pt-BR" sz="2400" baseline="30000" dirty="0"/>
              <a:t>3</a:t>
            </a:r>
            <a:r>
              <a:rPr lang="pt-BR" sz="2400" dirty="0"/>
              <a:t>-3x, ,  com intervalo -10&lt;= x &lt;= 10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F = </a:t>
            </a:r>
            <a:r>
              <a:rPr lang="pt-BR" sz="2400" dirty="0" err="1"/>
              <a:t>exp</a:t>
            </a:r>
            <a:r>
              <a:rPr lang="pt-BR" sz="2400" dirty="0"/>
              <a:t>(x)-1.5*x</a:t>
            </a:r>
            <a:r>
              <a:rPr lang="pt-BR" sz="2400" baseline="30000" dirty="0"/>
              <a:t>2</a:t>
            </a:r>
            <a:r>
              <a:rPr lang="pt-BR" sz="2400" dirty="0"/>
              <a:t>,  com intervalo -10&lt;= x &lt;= 10</a:t>
            </a:r>
            <a:endParaRPr lang="pt-BR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91411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E72F626-912E-4A5C-8F5B-13454F3B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</a:t>
            </a:r>
            <a:r>
              <a:rPr lang="pt-BR" dirty="0"/>
              <a:t>étodo de Recozimento Simulado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5DFDAB-6A15-4342-BFCA-658B4D875C8F}"/>
              </a:ext>
            </a:extLst>
          </p:cNvPr>
          <p:cNvSpPr txBox="1"/>
          <p:nvPr/>
        </p:nvSpPr>
        <p:spPr>
          <a:xfrm>
            <a:off x="367289" y="2119638"/>
            <a:ext cx="114574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/>
              <a:t>O</a:t>
            </a:r>
            <a:r>
              <a:rPr lang="pt-BR" sz="3200" dirty="0"/>
              <a:t> método de </a:t>
            </a:r>
            <a:r>
              <a:rPr lang="pt-BR" sz="3200" b="1" dirty="0"/>
              <a:t>Recozimento Simulado</a:t>
            </a:r>
            <a:r>
              <a:rPr lang="pt-BR" sz="3200" dirty="0"/>
              <a:t> (</a:t>
            </a:r>
            <a:r>
              <a:rPr lang="pt-BR" sz="3200" dirty="0" err="1"/>
              <a:t>Simulated</a:t>
            </a:r>
            <a:r>
              <a:rPr lang="pt-BR" sz="3200" dirty="0"/>
              <a:t> </a:t>
            </a:r>
            <a:r>
              <a:rPr lang="pt-BR" sz="3200" dirty="0" err="1"/>
              <a:t>Annealing</a:t>
            </a:r>
            <a:r>
              <a:rPr lang="pt-BR" sz="3200" dirty="0"/>
              <a:t>) fundamenta-se na têmpera de metais. Neste processo, a estrutura cristalina dos metais tende a uma reorganização estável após o processamento térmico (aquecimento lento e resfriamento). Um aspecto importante é que a temperatura de aquecimento deve ficar abaixo do ponto de fusão do metal. </a:t>
            </a:r>
          </a:p>
        </p:txBody>
      </p:sp>
    </p:spTree>
    <p:extLst>
      <p:ext uri="{BB962C8B-B14F-4D97-AF65-F5344CB8AC3E}">
        <p14:creationId xmlns:p14="http://schemas.microsoft.com/office/powerpoint/2010/main" val="155847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E72F626-912E-4A5C-8F5B-13454F3B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</a:t>
            </a:r>
            <a:r>
              <a:rPr lang="pt-BR" dirty="0"/>
              <a:t>étodo de Recozimento Simulado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58CCD2A-FE0B-4A4F-8096-F55D21DAC763}"/>
              </a:ext>
            </a:extLst>
          </p:cNvPr>
          <p:cNvSpPr txBox="1"/>
          <p:nvPr/>
        </p:nvSpPr>
        <p:spPr>
          <a:xfrm>
            <a:off x="479831" y="1585066"/>
            <a:ext cx="114574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/>
              <a:t>O</a:t>
            </a:r>
            <a:r>
              <a:rPr lang="pt-BR" sz="3200" dirty="0"/>
              <a:t> procedimento de </a:t>
            </a:r>
            <a:r>
              <a:rPr lang="pt-BR" sz="3200" b="1" dirty="0"/>
              <a:t>Recozimento Simulado</a:t>
            </a:r>
            <a:r>
              <a:rPr lang="pt-BR" sz="3200" dirty="0"/>
              <a:t> (</a:t>
            </a:r>
            <a:r>
              <a:rPr lang="pt-BR" sz="3200" dirty="0" err="1"/>
              <a:t>Simulated</a:t>
            </a:r>
            <a:r>
              <a:rPr lang="pt-BR" sz="3200" dirty="0"/>
              <a:t> </a:t>
            </a:r>
            <a:r>
              <a:rPr lang="pt-BR" sz="3200" dirty="0" err="1"/>
              <a:t>Annealing</a:t>
            </a:r>
            <a:r>
              <a:rPr lang="pt-BR" sz="3200" dirty="0"/>
              <a:t>) foi traduzido para um processo de otimização por </a:t>
            </a:r>
            <a:r>
              <a:rPr lang="pt-BR" sz="3200" dirty="0" err="1"/>
              <a:t>Metropolis</a:t>
            </a:r>
            <a:r>
              <a:rPr lang="pt-BR" sz="3200" dirty="0"/>
              <a:t> et al. (1953) onde a minimização da energia é uma analogia a busca por um mínimo global. Sacchi e Biscaia (2000) propuseram um algoritmo sucinto e consideraram como parâmetros de ajuste do procedimento de busca: </a:t>
            </a:r>
            <a:r>
              <a:rPr lang="pt-BR" sz="3200" dirty="0">
                <a:solidFill>
                  <a:srgbClr val="FF0000"/>
                </a:solidFill>
              </a:rPr>
              <a:t>a temperatura inicial; o número de iterações do algoritmo com a mesma temperatura e; a estratégia de redução de temperatura ao longo da execução do algoritmo</a:t>
            </a:r>
          </a:p>
        </p:txBody>
      </p:sp>
    </p:spTree>
    <p:extLst>
      <p:ext uri="{BB962C8B-B14F-4D97-AF65-F5344CB8AC3E}">
        <p14:creationId xmlns:p14="http://schemas.microsoft.com/office/powerpoint/2010/main" val="356640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63203764-6101-4CE4-9DA8-E1C974524F68}"/>
              </a:ext>
            </a:extLst>
          </p:cNvPr>
          <p:cNvGrpSpPr/>
          <p:nvPr/>
        </p:nvGrpSpPr>
        <p:grpSpPr>
          <a:xfrm>
            <a:off x="196948" y="140228"/>
            <a:ext cx="8330558" cy="6577543"/>
            <a:chOff x="196948" y="140228"/>
            <a:chExt cx="8330558" cy="6577543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39EF6FCD-A562-443B-A951-121E33AF2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948" y="140228"/>
              <a:ext cx="4718672" cy="6577543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750B747-AF9D-43CA-A3D4-E81414677DFB}"/>
                </a:ext>
              </a:extLst>
            </p:cNvPr>
            <p:cNvSpPr txBox="1"/>
            <p:nvPr/>
          </p:nvSpPr>
          <p:spPr>
            <a:xfrm>
              <a:off x="4915620" y="337625"/>
              <a:ext cx="3611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Fonte: Biscaia Jr e Vieira, 2002</a:t>
              </a: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0AB79236-6C94-4315-B5D4-7D52BB30A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411" y="1545697"/>
            <a:ext cx="6076190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0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E72F626-912E-4A5C-8F5B-13454F3B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</a:t>
            </a:r>
            <a:r>
              <a:rPr lang="pt-BR" dirty="0"/>
              <a:t>étodo de </a:t>
            </a:r>
            <a:r>
              <a:rPr lang="pt-BR" b="1" dirty="0"/>
              <a:t>R</a:t>
            </a:r>
            <a:r>
              <a:rPr lang="pt-BR" dirty="0"/>
              <a:t>ecozimento </a:t>
            </a:r>
            <a:r>
              <a:rPr lang="pt-BR" b="1" dirty="0"/>
              <a:t>S</a:t>
            </a:r>
            <a:r>
              <a:rPr lang="pt-BR" dirty="0"/>
              <a:t>imulado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5DFDAB-6A15-4342-BFCA-658B4D875C8F}"/>
              </a:ext>
            </a:extLst>
          </p:cNvPr>
          <p:cNvSpPr txBox="1"/>
          <p:nvPr/>
        </p:nvSpPr>
        <p:spPr>
          <a:xfrm>
            <a:off x="331305" y="1570998"/>
            <a:ext cx="10880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Exemplo: avalie o mínimo da função abaixo intervalo  -10 </a:t>
            </a:r>
            <a:r>
              <a:rPr lang="pt-BR" sz="3200" dirty="0">
                <a:sym typeface="Symbol" panose="05050102010706020507" pitchFamily="18" charset="2"/>
              </a:rPr>
              <a:t> x </a:t>
            </a:r>
            <a:r>
              <a:rPr lang="pt-BR" sz="3200" dirty="0"/>
              <a:t> 10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5B05AA-ADD4-44B6-884C-85C4DE7FE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36" y="2896561"/>
            <a:ext cx="8241508" cy="91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1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Exemplos -  Determine o mínimo das seguintes funções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A3FDACB-C408-4272-958B-CD34511F4BEB}"/>
              </a:ext>
            </a:extLst>
          </p:cNvPr>
          <p:cNvSpPr txBox="1"/>
          <p:nvPr/>
        </p:nvSpPr>
        <p:spPr>
          <a:xfrm>
            <a:off x="1012873" y="2377440"/>
            <a:ext cx="7624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/>
              <a:t>F = 2*x</a:t>
            </a:r>
            <a:r>
              <a:rPr lang="pt-BR" sz="2400" baseline="30000" dirty="0"/>
              <a:t>3</a:t>
            </a:r>
            <a:r>
              <a:rPr lang="pt-BR" sz="2400" dirty="0"/>
              <a:t> – 5x</a:t>
            </a:r>
            <a:r>
              <a:rPr lang="pt-BR" sz="2400" baseline="30000" dirty="0"/>
              <a:t>2</a:t>
            </a:r>
            <a:r>
              <a:rPr lang="pt-BR" sz="2400" dirty="0"/>
              <a:t> – 8,  com intervalo -10&lt;= x &lt;= 10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F = x</a:t>
            </a:r>
            <a:r>
              <a:rPr lang="pt-BR" sz="2400" baseline="30000" dirty="0"/>
              <a:t>2</a:t>
            </a:r>
            <a:r>
              <a:rPr lang="pt-BR" sz="2400" dirty="0"/>
              <a:t>-6*x+3 ,  com intervalo -10&lt;= x &lt;= 10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F = x</a:t>
            </a:r>
            <a:r>
              <a:rPr lang="pt-BR" sz="2400" baseline="30000" dirty="0"/>
              <a:t>3</a:t>
            </a:r>
            <a:r>
              <a:rPr lang="pt-BR" sz="2400" dirty="0"/>
              <a:t>-3x, ,  com intervalo -10&lt;= x &lt;= 10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F = </a:t>
            </a:r>
            <a:r>
              <a:rPr lang="pt-BR" sz="2400" dirty="0" err="1"/>
              <a:t>exp</a:t>
            </a:r>
            <a:r>
              <a:rPr lang="pt-BR" sz="2400" dirty="0"/>
              <a:t>(x)-1.5*x</a:t>
            </a:r>
            <a:r>
              <a:rPr lang="pt-BR" sz="2400" baseline="30000" dirty="0"/>
              <a:t>2</a:t>
            </a:r>
            <a:r>
              <a:rPr lang="pt-BR" sz="2400" dirty="0"/>
              <a:t>,  com intervalo -10&lt;= x &lt;= 10</a:t>
            </a:r>
            <a:endParaRPr lang="pt-BR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860611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1009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Comic Sans MS</vt:lpstr>
      <vt:lpstr>Tema do Office</vt:lpstr>
      <vt:lpstr>Métodos de Otimização Estocásticos</vt:lpstr>
      <vt:lpstr>Método de Busca Randômica</vt:lpstr>
      <vt:lpstr>Método de Busca Randômica</vt:lpstr>
      <vt:lpstr>Exemplos -  Determine o mínimo das seguintes funções</vt:lpstr>
      <vt:lpstr>Método de Recozimento Simulado</vt:lpstr>
      <vt:lpstr>Método de Recozimento Simulado</vt:lpstr>
      <vt:lpstr>Apresentação do PowerPoint</vt:lpstr>
      <vt:lpstr>Método de Recozimento Simulado</vt:lpstr>
      <vt:lpstr>Exemplos -  Determine o mínimo das seguintes funções</vt:lpstr>
      <vt:lpstr>Algoritmo Genético – Codificação Real</vt:lpstr>
      <vt:lpstr>Algoritmo Genético – Codificação Real</vt:lpstr>
      <vt:lpstr>Algoritmo Genético – Codificação Real</vt:lpstr>
      <vt:lpstr>Algoritmo Genético – Codificação Real</vt:lpstr>
      <vt:lpstr>Algoritmo Genético – Codificação Real</vt:lpstr>
      <vt:lpstr>Algoritmo Genético – Codificação Real</vt:lpstr>
      <vt:lpstr>Algoritmo Genético – Codificação Real</vt:lpstr>
      <vt:lpstr>Algoritmo Genético – Codificação Real</vt:lpstr>
      <vt:lpstr>Algoritmo Genético – Codificação Real</vt:lpstr>
      <vt:lpstr>Algoritmo Genético – Codificação Real</vt:lpstr>
      <vt:lpstr>Exemplos -  Determine o mínimo das seguintes funções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domingos fabiano</dc:creator>
  <cp:lastModifiedBy>domingos fabiano</cp:lastModifiedBy>
  <cp:revision>87</cp:revision>
  <dcterms:created xsi:type="dcterms:W3CDTF">2021-01-27T14:28:49Z</dcterms:created>
  <dcterms:modified xsi:type="dcterms:W3CDTF">2021-02-10T16:42:29Z</dcterms:modified>
</cp:coreProperties>
</file>