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24FB76-AEAA-4905-9D3C-C6BF092338E3}">
  <a:tblStyle styleId="{B824FB76-AEAA-4905-9D3C-C6BF092338E3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3F7"/>
          </a:solidFill>
        </a:fill>
      </a:tcStyle>
    </a:wholeTbl>
    <a:band1H>
      <a:tcTxStyle/>
      <a:tcStyle>
        <a:fill>
          <a:solidFill>
            <a:srgbClr val="CDE6EE"/>
          </a:solidFill>
        </a:fill>
      </a:tcStyle>
    </a:band1H>
    <a:band2H>
      <a:tcTxStyle/>
    </a:band2H>
    <a:band1V>
      <a:tcTxStyle/>
      <a:tcStyle>
        <a:fill>
          <a:solidFill>
            <a:srgbClr val="CDE6EE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orbel-bold.fntdata"/><Relationship Id="rId10" Type="http://schemas.openxmlformats.org/officeDocument/2006/relationships/slide" Target="slides/slide5.xml"/><Relationship Id="rId21" Type="http://schemas.openxmlformats.org/officeDocument/2006/relationships/font" Target="fonts/Corbel-regular.fntdata"/><Relationship Id="rId13" Type="http://schemas.openxmlformats.org/officeDocument/2006/relationships/slide" Target="slides/slide8.xml"/><Relationship Id="rId24" Type="http://schemas.openxmlformats.org/officeDocument/2006/relationships/font" Target="fonts/Corbel-boldItalic.fntdata"/><Relationship Id="rId12" Type="http://schemas.openxmlformats.org/officeDocument/2006/relationships/slide" Target="slides/slide7.xml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showMasterSp="0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00015" y="342484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it-IT"/>
              <a:t>Optimal Data Base Design Problem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00015" y="4019082"/>
            <a:ext cx="7315200" cy="1508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2800"/>
              <a:t>Group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it-IT"/>
              <a:t>Luigi Amato, Andrea Attili, Valentina Avigliano,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it-IT"/>
              <a:t>Enzo Bisceglia, Andrea Costa, Michele D’Amico, Giada Morat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Local Search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844366" y="686054"/>
            <a:ext cx="7315200" cy="5476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 Based on configuration neighborhood.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Performed on both children chromosome separately.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it-IT" sz="2400"/>
              <a:t>Procedure:</a:t>
            </a:r>
            <a:endParaRPr/>
          </a:p>
          <a:p>
            <a:pPr indent="-457200" lvl="1" marL="96012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b="1" lang="it-IT" sz="2400"/>
              <a:t>Scanning of the indices</a:t>
            </a:r>
            <a:r>
              <a:rPr lang="it-IT" sz="2400"/>
              <a:t> used by the active configurations of the chromosome;</a:t>
            </a:r>
            <a:endParaRPr/>
          </a:p>
          <a:p>
            <a:pPr indent="-457200" lvl="1" marL="9601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lang="it-IT" sz="2400"/>
              <a:t>Creation of a </a:t>
            </a:r>
            <a:r>
              <a:rPr b="1" lang="it-IT" sz="2400"/>
              <a:t>configuration neighborhood</a:t>
            </a:r>
            <a:r>
              <a:rPr lang="it-IT" sz="2400"/>
              <a:t> which contains all the configurations (including the ones we are not currently using) that use the same indices of the active configurations;</a:t>
            </a:r>
            <a:endParaRPr/>
          </a:p>
          <a:p>
            <a:pPr indent="-457200" lvl="1" marL="9601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lang="it-IT" sz="2400"/>
              <a:t>In random order and for every gene, </a:t>
            </a:r>
            <a:r>
              <a:rPr b="1" lang="it-IT" sz="2400"/>
              <a:t>swapping</a:t>
            </a:r>
            <a:r>
              <a:rPr lang="it-IT" sz="2400"/>
              <a:t> of the current configuration with one of the neighbor configurations in order to improve the fitness.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Local Search.</a:t>
            </a:r>
            <a:br>
              <a:rPr lang="it-IT"/>
            </a:br>
            <a:r>
              <a:rPr lang="it-IT"/>
              <a:t>Example</a:t>
            </a:r>
            <a:endParaRPr/>
          </a:p>
        </p:txBody>
      </p:sp>
      <p:graphicFrame>
        <p:nvGraphicFramePr>
          <p:cNvPr id="178" name="Google Shape;178;p23"/>
          <p:cNvGraphicFramePr/>
          <p:nvPr/>
        </p:nvGraphicFramePr>
        <p:xfrm>
          <a:off x="3868738" y="86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1463050"/>
                <a:gridCol w="1463050"/>
                <a:gridCol w="1463050"/>
                <a:gridCol w="1463050"/>
                <a:gridCol w="146305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(24)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3"/>
          <p:cNvSpPr txBox="1"/>
          <p:nvPr/>
        </p:nvSpPr>
        <p:spPr>
          <a:xfrm>
            <a:off x="3868738" y="1693333"/>
            <a:ext cx="731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Indices in common: 127, 52, 23, 26, 275;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Configuration Neighborhood: 12, 7, 23,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13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27.</a:t>
            </a:r>
            <a:endParaRPr/>
          </a:p>
        </p:txBody>
      </p:sp>
      <p:graphicFrame>
        <p:nvGraphicFramePr>
          <p:cNvPr id="180" name="Google Shape;180;p23"/>
          <p:cNvGraphicFramePr/>
          <p:nvPr/>
        </p:nvGraphicFramePr>
        <p:xfrm>
          <a:off x="3868738" y="3194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764600"/>
                <a:gridCol w="764600"/>
                <a:gridCol w="764600"/>
                <a:gridCol w="764600"/>
                <a:gridCol w="76460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23"/>
          <p:cNvGraphicFramePr/>
          <p:nvPr/>
        </p:nvGraphicFramePr>
        <p:xfrm>
          <a:off x="3868738" y="3918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764600"/>
                <a:gridCol w="764600"/>
                <a:gridCol w="764600"/>
                <a:gridCol w="764600"/>
                <a:gridCol w="76460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3"/>
          <p:cNvGraphicFramePr/>
          <p:nvPr/>
        </p:nvGraphicFramePr>
        <p:xfrm>
          <a:off x="3868738" y="46500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764600"/>
                <a:gridCol w="764600"/>
                <a:gridCol w="764600"/>
                <a:gridCol w="764600"/>
                <a:gridCol w="76460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23"/>
          <p:cNvGraphicFramePr/>
          <p:nvPr/>
        </p:nvGraphicFramePr>
        <p:xfrm>
          <a:off x="3868738" y="5404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764600"/>
                <a:gridCol w="764600"/>
                <a:gridCol w="764600"/>
                <a:gridCol w="764600"/>
                <a:gridCol w="76460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(5)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23"/>
          <p:cNvGraphicFramePr/>
          <p:nvPr/>
        </p:nvGraphicFramePr>
        <p:xfrm>
          <a:off x="3868738" y="2488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764600"/>
                <a:gridCol w="764600"/>
                <a:gridCol w="764600"/>
                <a:gridCol w="764600"/>
                <a:gridCol w="76460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23"/>
          <p:cNvGraphicFramePr/>
          <p:nvPr/>
        </p:nvGraphicFramePr>
        <p:xfrm>
          <a:off x="7896296" y="3918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690975"/>
                <a:gridCol w="690975"/>
                <a:gridCol w="690975"/>
                <a:gridCol w="690975"/>
                <a:gridCol w="690975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27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(5)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6" name="Google Shape;186;p23"/>
          <p:cNvSpPr txBox="1"/>
          <p:nvPr/>
        </p:nvSpPr>
        <p:spPr>
          <a:xfrm>
            <a:off x="7896296" y="3171672"/>
            <a:ext cx="30196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solution with the best fitness is the following: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7896295" y="4764977"/>
            <a:ext cx="33022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is one of the final children chromosome.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pass to the new generation the best children.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Selection of the optimal solution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The chromosome with the highest fitness among the whole population will be the current optimal solution</a:t>
            </a:r>
            <a:endParaRPr sz="24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Genes corresponding to configurations that don’t give a positive net gain are inactivated</a:t>
            </a:r>
            <a:endParaRPr sz="2400"/>
          </a:p>
          <a:p>
            <a:pPr indent="-304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04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Best final results</a:t>
            </a:r>
            <a:endParaRPr sz="5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89" y="1596390"/>
            <a:ext cx="11169621" cy="474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Final Results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738" y="863600"/>
            <a:ext cx="7315200" cy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Final considerations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 sz="2400"/>
              <a:t>Possible Improvements: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Avoiding Local Optima;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We didn’t pay much attention to the strong domain shrinking heuristics;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Tuning Improvement;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Index-based crossover;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Local Search Improvement.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Why a Memetic algorithm?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We have chosen to implement a Memetic Algorithm, a Genetic Algorithm integrated with Local Search;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Very efficient in exploring the broad solution space;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Suitable for parallel computation;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It enhances randomization;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Time is the stopping condition.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Chromosome structure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Our population is formed by 200 possible solutions (chromosomes) always feasible;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Each chromosome is an array, as long as the number of queries;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Each gene contains the configuration used to satisfy the corresponding query;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In order not to exceed the available memory, we activate only some genes;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Genes are evaluated in a random order, and they are activated until memory is still available.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Example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-IT" sz="2100"/>
              <a:t>Memory available =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495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it-IT" sz="2100"/>
              <a:t>5 genes for 5 queries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it-IT" sz="2100"/>
              <a:t>3</a:t>
            </a:r>
            <a:r>
              <a:rPr baseline="30000" lang="it-IT" sz="2100"/>
              <a:t>rd</a:t>
            </a:r>
            <a:r>
              <a:rPr lang="it-IT" sz="2100"/>
              <a:t> and 4</a:t>
            </a:r>
            <a:r>
              <a:rPr baseline="30000" lang="it-IT" sz="2100"/>
              <a:t>th</a:t>
            </a:r>
            <a:r>
              <a:rPr lang="it-IT" sz="2100"/>
              <a:t> genes are activated first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it-IT" sz="2100"/>
              <a:t>2</a:t>
            </a:r>
            <a:r>
              <a:rPr baseline="30000" lang="it-IT" sz="2100"/>
              <a:t>nd</a:t>
            </a:r>
            <a:r>
              <a:rPr lang="it-IT" sz="2100"/>
              <a:t> and 5</a:t>
            </a:r>
            <a:r>
              <a:rPr baseline="30000" lang="it-IT" sz="2100"/>
              <a:t>th</a:t>
            </a:r>
            <a:r>
              <a:rPr lang="it-IT" sz="2100"/>
              <a:t> genes are not activate (not enough memory left!)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it-IT" sz="2100"/>
              <a:t>1</a:t>
            </a:r>
            <a:r>
              <a:rPr baseline="30000" lang="it-IT" sz="2100"/>
              <a:t>st</a:t>
            </a:r>
            <a:r>
              <a:rPr lang="it-IT" sz="2100"/>
              <a:t> gene is activated</a:t>
            </a:r>
            <a:br>
              <a:rPr lang="it-IT" sz="2100"/>
            </a:b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it-IT" sz="2100"/>
              <a:t>The initial population is generated randomly.</a:t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3982528" y="169652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{B824FB76-AEAA-4905-9D3C-C6BF092338E3}</a:tableStyleId>
              </a:tblPr>
              <a:tblGrid>
                <a:gridCol w="1446525"/>
                <a:gridCol w="1460075"/>
                <a:gridCol w="1446525"/>
                <a:gridCol w="1460075"/>
                <a:gridCol w="1446525"/>
              </a:tblGrid>
              <a:tr h="70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(10)</a:t>
                      </a:r>
                      <a:endParaRPr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(20)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(6)</a:t>
                      </a:r>
                      <a:endParaRPr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35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(11)</a:t>
                      </a:r>
                      <a:endParaRPr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80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(17)</a:t>
                      </a:r>
                      <a:endParaRPr/>
                    </a:p>
                  </a:txBody>
                  <a:tcPr marT="34300" marB="34300" marR="34300" marL="34300" anchor="ctr">
                    <a:solidFill>
                      <a:srgbClr val="B0E3ED"/>
                    </a:solidFill>
                  </a:tcPr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5</a:t>
                      </a:r>
                      <a:endParaRPr/>
                    </a:p>
                  </a:txBody>
                  <a:tcPr marT="34300" marB="34300" marR="34300" marL="343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3</a:t>
                      </a:r>
                      <a:endParaRPr/>
                    </a:p>
                  </a:txBody>
                  <a:tcPr marT="34300" marB="34300" marR="34300" marL="343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1</a:t>
                      </a:r>
                      <a:endParaRPr/>
                    </a:p>
                  </a:txBody>
                  <a:tcPr marT="34300" marB="34300" marR="34300" marL="343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2</a:t>
                      </a:r>
                      <a:endParaRPr/>
                    </a:p>
                  </a:txBody>
                  <a:tcPr marT="34300" marB="34300" marR="34300" marL="343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4</a:t>
                      </a:r>
                      <a:endParaRPr/>
                    </a:p>
                  </a:txBody>
                  <a:tcPr marT="34300" marB="34300" marR="34300" marL="343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Generation of the new population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i="1" lang="it-IT" sz="2400"/>
              <a:t>Selection</a:t>
            </a:r>
            <a:r>
              <a:rPr lang="it-IT" sz="2400"/>
              <a:t> (30% of the times): </a:t>
            </a:r>
            <a:endParaRPr sz="2400"/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4 elements are selected randomly;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the one with the highest fitness is inserted into the new population;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the process is repeated twice;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we obtain two chromosomes for the new population.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i="1" lang="it-IT" sz="2400"/>
              <a:t>Crossover </a:t>
            </a:r>
            <a:r>
              <a:rPr lang="it-IT" sz="2400"/>
              <a:t>(70% of the times): 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two parents are randomly selected;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if they are different, they generate two children.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Crossover 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3868739" y="2990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559200"/>
                <a:gridCol w="559200"/>
                <a:gridCol w="559200"/>
                <a:gridCol w="559200"/>
                <a:gridCol w="55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1" name="Google Shape;121;p18"/>
          <p:cNvGraphicFramePr/>
          <p:nvPr/>
        </p:nvGraphicFramePr>
        <p:xfrm>
          <a:off x="3868738" y="3934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559200"/>
                <a:gridCol w="559200"/>
                <a:gridCol w="559200"/>
                <a:gridCol w="559200"/>
                <a:gridCol w="55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3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397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18"/>
          <p:cNvSpPr/>
          <p:nvPr/>
        </p:nvSpPr>
        <p:spPr>
          <a:xfrm>
            <a:off x="7437749" y="3503161"/>
            <a:ext cx="414780" cy="431538"/>
          </a:xfrm>
          <a:prstGeom prst="irregularSeal1">
            <a:avLst/>
          </a:prstGeom>
          <a:solidFill>
            <a:srgbClr val="FFFF00"/>
          </a:solidFill>
          <a:ln cap="flat" cmpd="sng" w="10775">
            <a:solidFill>
              <a:srgbClr val="2E8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8498870" y="2990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559200"/>
                <a:gridCol w="559200"/>
                <a:gridCol w="559200"/>
                <a:gridCol w="559200"/>
                <a:gridCol w="55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39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8"/>
          <p:cNvGraphicFramePr/>
          <p:nvPr/>
        </p:nvGraphicFramePr>
        <p:xfrm>
          <a:off x="8498870" y="3951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559200"/>
                <a:gridCol w="559200"/>
                <a:gridCol w="559200"/>
                <a:gridCol w="559200"/>
                <a:gridCol w="55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3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25" name="Google Shape;125;p18"/>
          <p:cNvCxnSpPr/>
          <p:nvPr/>
        </p:nvCxnSpPr>
        <p:spPr>
          <a:xfrm>
            <a:off x="6664753" y="3192075"/>
            <a:ext cx="857838" cy="37084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18"/>
          <p:cNvCxnSpPr/>
          <p:nvPr/>
        </p:nvCxnSpPr>
        <p:spPr>
          <a:xfrm flipH="1" rot="10800000">
            <a:off x="7824402" y="3175925"/>
            <a:ext cx="674400" cy="36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 flipH="1" rot="10800000">
            <a:off x="6683761" y="3834620"/>
            <a:ext cx="753988" cy="285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7796274" y="3859809"/>
            <a:ext cx="702600" cy="27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3868739" y="744718"/>
            <a:ext cx="742614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If the first child inherits a gene from the father, the second one inherits the same gene from the mother, and viceversa;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Active / inactive genes are passed on, until there is enough memory left.</a:t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>
            <a:off x="9914463" y="4590854"/>
            <a:ext cx="0" cy="81070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1" name="Google Shape;131;p18"/>
          <p:cNvGraphicFramePr/>
          <p:nvPr/>
        </p:nvGraphicFramePr>
        <p:xfrm>
          <a:off x="8498870" y="5657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559200"/>
                <a:gridCol w="559200"/>
                <a:gridCol w="559200"/>
                <a:gridCol w="559200"/>
                <a:gridCol w="55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FE3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2" name="Google Shape;132;p18"/>
          <p:cNvSpPr/>
          <p:nvPr/>
        </p:nvSpPr>
        <p:spPr>
          <a:xfrm rot="1618818">
            <a:off x="7750816" y="3623043"/>
            <a:ext cx="694524" cy="692139"/>
          </a:xfrm>
          <a:prstGeom prst="mathMultiply">
            <a:avLst>
              <a:gd fmla="val 6398" name="adj1"/>
            </a:avLst>
          </a:prstGeom>
          <a:solidFill>
            <a:srgbClr val="FF0000"/>
          </a:solidFill>
          <a:ln cap="flat" cmpd="sng" w="107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0246968" y="4352152"/>
            <a:ext cx="424150" cy="477403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10775">
            <a:solidFill>
              <a:srgbClr val="2E8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0179742" y="4459300"/>
            <a:ext cx="5586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Crossover. Mutation 1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869268" y="0"/>
            <a:ext cx="7315200" cy="46011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It’s performed with probability</a:t>
            </a:r>
            <a:r>
              <a:rPr lang="it-IT" sz="2400">
                <a:solidFill>
                  <a:srgbClr val="7F7F7F"/>
                </a:solidFill>
              </a:rPr>
              <a:t> </a:t>
            </a:r>
            <a:r>
              <a:rPr lang="it-IT" sz="2400">
                <a:solidFill>
                  <a:schemeClr val="dk2"/>
                </a:solidFill>
              </a:rPr>
              <a:t>10/|Q|;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A</a:t>
            </a:r>
            <a:r>
              <a:rPr lang="it-IT" sz="2400">
                <a:solidFill>
                  <a:schemeClr val="dk1"/>
                </a:solidFill>
              </a:rPr>
              <a:t> </a:t>
            </a:r>
            <a:r>
              <a:rPr lang="it-IT" sz="2400"/>
              <a:t>gene is selected randomly, not depending on its status (activated or not);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The configuration associated to this gene is changed;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If there’s enough memory available for the new configuration, the gene is activated.</a:t>
            </a:r>
            <a:endParaRPr/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4824246" y="3916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991750"/>
                <a:gridCol w="991750"/>
                <a:gridCol w="991750"/>
                <a:gridCol w="991750"/>
                <a:gridCol w="99175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28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(11)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(24)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3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42" name="Google Shape;142;p19"/>
          <p:cNvGraphicFramePr/>
          <p:nvPr/>
        </p:nvGraphicFramePr>
        <p:xfrm>
          <a:off x="4834878" y="55533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991750"/>
                <a:gridCol w="991750"/>
                <a:gridCol w="991750"/>
                <a:gridCol w="991750"/>
                <a:gridCol w="99175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(24)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3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43" name="Google Shape;143;p19"/>
          <p:cNvCxnSpPr/>
          <p:nvPr/>
        </p:nvCxnSpPr>
        <p:spPr>
          <a:xfrm>
            <a:off x="7314246" y="4696876"/>
            <a:ext cx="0" cy="76074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7622561" y="4784859"/>
            <a:ext cx="39562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mutated gene is activated since there is enough memory left</a:t>
            </a:r>
            <a:endParaRPr i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824246" y="4863483"/>
            <a:ext cx="29474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Total memory = 30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it-IT"/>
              <a:t>Crossover. Mutation 2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869268" y="864108"/>
            <a:ext cx="7315200" cy="2372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It’s performed with probability</a:t>
            </a:r>
            <a:r>
              <a:rPr lang="it-IT" sz="2400">
                <a:solidFill>
                  <a:schemeClr val="dk2"/>
                </a:solidFill>
              </a:rPr>
              <a:t> 10/|Q|;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An inactive gene is chosen randomly: if there’s enough memory left, it’s activated.</a:t>
            </a:r>
            <a:endParaRPr/>
          </a:p>
        </p:txBody>
      </p:sp>
      <p:graphicFrame>
        <p:nvGraphicFramePr>
          <p:cNvPr id="152" name="Google Shape;152;p20"/>
          <p:cNvGraphicFramePr/>
          <p:nvPr/>
        </p:nvGraphicFramePr>
        <p:xfrm>
          <a:off x="4919938" y="3386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991750"/>
                <a:gridCol w="991750"/>
                <a:gridCol w="991750"/>
                <a:gridCol w="991750"/>
                <a:gridCol w="99175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(24)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3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0E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53" name="Google Shape;153;p20"/>
          <p:cNvGraphicFramePr/>
          <p:nvPr/>
        </p:nvGraphicFramePr>
        <p:xfrm>
          <a:off x="4919938" y="5076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{B824FB76-AEAA-4905-9D3C-C6BF092338E3}</a:tableStyleId>
              </a:tblPr>
              <a:tblGrid>
                <a:gridCol w="991750"/>
                <a:gridCol w="991750"/>
                <a:gridCol w="991750"/>
                <a:gridCol w="991750"/>
                <a:gridCol w="991750"/>
              </a:tblGrid>
              <a:tr h="55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(3)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(24)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3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(10)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(8)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54" name="Google Shape;154;p20"/>
          <p:cNvCxnSpPr/>
          <p:nvPr/>
        </p:nvCxnSpPr>
        <p:spPr>
          <a:xfrm>
            <a:off x="7399307" y="4170858"/>
            <a:ext cx="0" cy="76074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20"/>
          <p:cNvSpPr/>
          <p:nvPr/>
        </p:nvSpPr>
        <p:spPr>
          <a:xfrm>
            <a:off x="4919938" y="4366563"/>
            <a:ext cx="1712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Total memory = 30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1069848" y="4590661"/>
            <a:ext cx="10210862" cy="1065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it-IT" sz="5900"/>
              <a:t>Local Search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100014" y="5666792"/>
            <a:ext cx="10180696" cy="542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it-IT" sz="2200">
                <a:solidFill>
                  <a:srgbClr val="D7F0F6"/>
                </a:solidFill>
              </a:rPr>
              <a:t>Previous Results without Local Search</a:t>
            </a:r>
            <a:endParaRPr/>
          </a:p>
        </p:txBody>
      </p:sp>
      <p:pic>
        <p:nvPicPr>
          <p:cNvPr id="166" name="Google Shape;166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1" r="-229" t="0"/>
          <a:stretch/>
        </p:blipFill>
        <p:spPr>
          <a:xfrm>
            <a:off x="1818408" y="452811"/>
            <a:ext cx="8555183" cy="376212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