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95" r:id="rId2"/>
    <p:sldId id="257" r:id="rId3"/>
    <p:sldId id="284" r:id="rId4"/>
    <p:sldId id="279" r:id="rId5"/>
    <p:sldId id="280" r:id="rId6"/>
    <p:sldId id="281" r:id="rId7"/>
    <p:sldId id="285" r:id="rId8"/>
    <p:sldId id="286" r:id="rId9"/>
    <p:sldId id="287" r:id="rId10"/>
    <p:sldId id="288" r:id="rId11"/>
    <p:sldId id="289" r:id="rId12"/>
    <p:sldId id="290" r:id="rId13"/>
    <p:sldId id="291" r:id="rId14"/>
    <p:sldId id="282" r:id="rId15"/>
    <p:sldId id="259" r:id="rId16"/>
    <p:sldId id="294" r:id="rId17"/>
    <p:sldId id="260" r:id="rId18"/>
    <p:sldId id="292" r:id="rId19"/>
    <p:sldId id="283" r:id="rId20"/>
    <p:sldId id="277" r:id="rId21"/>
    <p:sldId id="278" r:id="rId22"/>
    <p:sldId id="299" r:id="rId23"/>
    <p:sldId id="300" r:id="rId24"/>
    <p:sldId id="268" r:id="rId25"/>
    <p:sldId id="271" r:id="rId26"/>
    <p:sldId id="262" r:id="rId27"/>
    <p:sldId id="269" r:id="rId28"/>
    <p:sldId id="304" r:id="rId29"/>
    <p:sldId id="296" r:id="rId30"/>
    <p:sldId id="273" r:id="rId31"/>
    <p:sldId id="297" r:id="rId32"/>
    <p:sldId id="305" r:id="rId33"/>
    <p:sldId id="275" r:id="rId34"/>
    <p:sldId id="298" r:id="rId35"/>
    <p:sldId id="276" r:id="rId36"/>
    <p:sldId id="303" r:id="rId37"/>
    <p:sldId id="306" r:id="rId38"/>
    <p:sldId id="307" r:id="rId39"/>
    <p:sldId id="308" r:id="rId40"/>
    <p:sldId id="309" r:id="rId41"/>
    <p:sldId id="25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064"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8"/>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eelel\Google%20Drive\CKT-E\Papers\All%20SCORES%2004072016_CK_CK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eelel\Google%20Drive\CKT-E\Papers\All%20SCORES%2004072016_CK_CK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All Teachers (N=362)</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'Atwoods 002B'!$A$2:$A$5</c:f>
              <c:numCache>
                <c:formatCode>General</c:formatCode>
                <c:ptCount val="4"/>
                <c:pt idx="0">
                  <c:v>0.0</c:v>
                </c:pt>
                <c:pt idx="1">
                  <c:v>1.0</c:v>
                </c:pt>
                <c:pt idx="2">
                  <c:v>2.0</c:v>
                </c:pt>
                <c:pt idx="3">
                  <c:v>3.0</c:v>
                </c:pt>
              </c:numCache>
            </c:numRef>
          </c:xVal>
          <c:yVal>
            <c:numRef>
              <c:f>'Atwoods 002B'!$C$2:$C$5</c:f>
              <c:numCache>
                <c:formatCode>General</c:formatCode>
                <c:ptCount val="4"/>
                <c:pt idx="0">
                  <c:v>0.704419889502762</c:v>
                </c:pt>
                <c:pt idx="1">
                  <c:v>0.104972375690608</c:v>
                </c:pt>
                <c:pt idx="2">
                  <c:v>0.0939226519337016</c:v>
                </c:pt>
                <c:pt idx="3">
                  <c:v>0.0966850828729282</c:v>
                </c:pt>
              </c:numCache>
            </c:numRef>
          </c:yVal>
          <c:smooth val="0"/>
          <c:extLst xmlns:c16r2="http://schemas.microsoft.com/office/drawing/2015/06/chart">
            <c:ext xmlns:c16="http://schemas.microsoft.com/office/drawing/2014/chart" uri="{C3380CC4-5D6E-409C-BE32-E72D297353CC}">
              <c16:uniqueId val="{00000000-565D-498F-8383-067A7C353421}"/>
            </c:ext>
          </c:extLst>
        </c:ser>
        <c:ser>
          <c:idx val="1"/>
          <c:order val="1"/>
          <c:tx>
            <c:v>High Systems CKT-D (N=81)</c:v>
          </c:tx>
          <c:spPr>
            <a:ln w="22225" cap="rnd">
              <a:solidFill>
                <a:schemeClr val="tx2">
                  <a:lumMod val="75000"/>
                </a:schemeClr>
              </a:solidFill>
              <a:round/>
            </a:ln>
            <a:effectLst/>
          </c:spPr>
          <c:marker>
            <c:symbol val="square"/>
            <c:size val="6"/>
            <c:spPr>
              <a:solidFill>
                <a:srgbClr val="002060"/>
              </a:solidFill>
              <a:ln w="19050">
                <a:solidFill>
                  <a:schemeClr val="tx2">
                    <a:lumMod val="75000"/>
                  </a:schemeClr>
                </a:solidFill>
                <a:round/>
              </a:ln>
              <a:effectLst/>
            </c:spPr>
          </c:marker>
          <c:xVal>
            <c:numRef>
              <c:f>'Atwoods 002B'!$A$10:$A$13</c:f>
              <c:numCache>
                <c:formatCode>General</c:formatCode>
                <c:ptCount val="4"/>
                <c:pt idx="0">
                  <c:v>0.0</c:v>
                </c:pt>
                <c:pt idx="1">
                  <c:v>1.0</c:v>
                </c:pt>
                <c:pt idx="2">
                  <c:v>2.0</c:v>
                </c:pt>
                <c:pt idx="3">
                  <c:v>3.0</c:v>
                </c:pt>
              </c:numCache>
            </c:numRef>
          </c:xVal>
          <c:yVal>
            <c:numRef>
              <c:f>'Atwoods 002B'!$C$10:$C$13</c:f>
              <c:numCache>
                <c:formatCode>General</c:formatCode>
                <c:ptCount val="4"/>
                <c:pt idx="0">
                  <c:v>0.308641975308642</c:v>
                </c:pt>
                <c:pt idx="1">
                  <c:v>0.160493827160494</c:v>
                </c:pt>
                <c:pt idx="2">
                  <c:v>0.197530864197531</c:v>
                </c:pt>
                <c:pt idx="3">
                  <c:v>0.333333333333333</c:v>
                </c:pt>
              </c:numCache>
            </c:numRef>
          </c:yVal>
          <c:smooth val="0"/>
          <c:extLst xmlns:c16r2="http://schemas.microsoft.com/office/drawing/2015/06/chart">
            <c:ext xmlns:c16="http://schemas.microsoft.com/office/drawing/2014/chart" uri="{C3380CC4-5D6E-409C-BE32-E72D297353CC}">
              <c16:uniqueId val="{00000001-565D-498F-8383-067A7C353421}"/>
            </c:ext>
          </c:extLst>
        </c:ser>
        <c:ser>
          <c:idx val="2"/>
          <c:order val="2"/>
          <c:tx>
            <c:v>Low Systems CKT-D (N=163)</c:v>
          </c:tx>
          <c:spPr>
            <a:ln w="22225" cap="rnd">
              <a:solidFill>
                <a:schemeClr val="tx2">
                  <a:lumMod val="40000"/>
                  <a:lumOff val="60000"/>
                </a:schemeClr>
              </a:solidFill>
              <a:round/>
            </a:ln>
            <a:effectLst/>
          </c:spPr>
          <c:marker>
            <c:symbol val="triangle"/>
            <c:size val="6"/>
            <c:spPr>
              <a:solidFill>
                <a:schemeClr val="tx2">
                  <a:lumMod val="40000"/>
                  <a:lumOff val="60000"/>
                </a:schemeClr>
              </a:solidFill>
              <a:ln w="9525">
                <a:solidFill>
                  <a:schemeClr val="tx2">
                    <a:lumMod val="40000"/>
                    <a:lumOff val="60000"/>
                  </a:schemeClr>
                </a:solidFill>
                <a:round/>
              </a:ln>
              <a:effectLst/>
            </c:spPr>
          </c:marker>
          <c:dPt>
            <c:idx val="3"/>
            <c:marker>
              <c:spPr>
                <a:solidFill>
                  <a:schemeClr val="tx2">
                    <a:lumMod val="40000"/>
                    <a:lumOff val="60000"/>
                  </a:schemeClr>
                </a:solidFill>
                <a:ln w="19050">
                  <a:solidFill>
                    <a:schemeClr val="tx2">
                      <a:lumMod val="40000"/>
                      <a:lumOff val="60000"/>
                    </a:schemeClr>
                  </a:solidFill>
                  <a:round/>
                </a:ln>
                <a:effectLst/>
              </c:spPr>
            </c:marker>
            <c:bubble3D val="0"/>
            <c:extLst xmlns:c16r2="http://schemas.microsoft.com/office/drawing/2015/06/chart">
              <c:ext xmlns:c16="http://schemas.microsoft.com/office/drawing/2014/chart" uri="{C3380CC4-5D6E-409C-BE32-E72D297353CC}">
                <c16:uniqueId val="{00000004-565D-498F-8383-067A7C353421}"/>
              </c:ext>
            </c:extLst>
          </c:dPt>
          <c:xVal>
            <c:numRef>
              <c:f>'Atwoods 002B'!$A$18:$A$21</c:f>
              <c:numCache>
                <c:formatCode>General</c:formatCode>
                <c:ptCount val="4"/>
                <c:pt idx="0">
                  <c:v>0.0</c:v>
                </c:pt>
                <c:pt idx="1">
                  <c:v>1.0</c:v>
                </c:pt>
                <c:pt idx="2">
                  <c:v>2.0</c:v>
                </c:pt>
                <c:pt idx="3">
                  <c:v>3.0</c:v>
                </c:pt>
              </c:numCache>
            </c:numRef>
          </c:xVal>
          <c:yVal>
            <c:numRef>
              <c:f>'Atwoods 002B'!$C$18:$C$21</c:f>
              <c:numCache>
                <c:formatCode>General</c:formatCode>
                <c:ptCount val="4"/>
                <c:pt idx="0">
                  <c:v>0.883435582822086</c:v>
                </c:pt>
                <c:pt idx="1">
                  <c:v>0.0613496932515338</c:v>
                </c:pt>
                <c:pt idx="2">
                  <c:v>0.0368098159509203</c:v>
                </c:pt>
                <c:pt idx="3">
                  <c:v>0.0184049079754601</c:v>
                </c:pt>
              </c:numCache>
            </c:numRef>
          </c:yVal>
          <c:smooth val="0"/>
          <c:extLst xmlns:c16r2="http://schemas.microsoft.com/office/drawing/2015/06/chart">
            <c:ext xmlns:c16="http://schemas.microsoft.com/office/drawing/2014/chart" uri="{C3380CC4-5D6E-409C-BE32-E72D297353CC}">
              <c16:uniqueId val="{00000002-565D-498F-8383-067A7C353421}"/>
            </c:ext>
          </c:extLst>
        </c:ser>
        <c:dLbls>
          <c:showLegendKey val="0"/>
          <c:showVal val="0"/>
          <c:showCatName val="0"/>
          <c:showSerName val="0"/>
          <c:showPercent val="0"/>
          <c:showBubbleSize val="0"/>
        </c:dLbls>
        <c:axId val="2137092328"/>
        <c:axId val="2133902648"/>
      </c:scatterChart>
      <c:valAx>
        <c:axId val="2137092328"/>
        <c:scaling>
          <c:orientation val="minMax"/>
          <c:max val="3.0"/>
          <c:min val="0.0"/>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en-US" dirty="0"/>
                  <a:t>Constructed-Response Score Atwood's, CKT-</a:t>
                </a:r>
                <a:r>
                  <a:rPr lang="en-US" dirty="0" smtClean="0"/>
                  <a:t>P</a:t>
                </a:r>
                <a:endParaRPr lang="en-US" dirty="0"/>
              </a:p>
            </c:rich>
          </c:tx>
          <c:layout>
            <c:manualLayout>
              <c:xMode val="edge"/>
              <c:yMode val="edge"/>
              <c:x val="0.209338643716047"/>
              <c:y val="0.882337166533963"/>
            </c:manualLayout>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vert="horz"/>
          <a:lstStyle/>
          <a:p>
            <a:pPr>
              <a:defRPr/>
            </a:pPr>
            <a:endParaRPr lang="en-US"/>
          </a:p>
        </c:txPr>
        <c:crossAx val="2133902648"/>
        <c:crosses val="autoZero"/>
        <c:crossBetween val="midCat"/>
        <c:majorUnit val="1.0"/>
      </c:valAx>
      <c:valAx>
        <c:axId val="2133902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Fraction of Teachers</a:t>
                </a:r>
              </a:p>
            </c:rich>
          </c:tx>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vert="horz"/>
          <a:lstStyle/>
          <a:p>
            <a:pPr>
              <a:defRPr/>
            </a:pPr>
            <a:endParaRPr lang="en-US"/>
          </a:p>
        </c:txPr>
        <c:crossAx val="2137092328"/>
        <c:crosses val="autoZero"/>
        <c:crossBetween val="midCat"/>
      </c:valAx>
      <c:spPr>
        <a:noFill/>
        <a:ln>
          <a:noFill/>
        </a:ln>
        <a:effectLst/>
      </c:spPr>
    </c:plotArea>
    <c:legend>
      <c:legendPos val="t"/>
      <c:layout/>
      <c:overlay val="0"/>
      <c:spPr>
        <a:noFill/>
        <a:ln>
          <a:noFill/>
        </a:ln>
        <a:effectLst/>
      </c:spPr>
      <c:txPr>
        <a:bodyPr rot="0" vert="horz"/>
        <a:lstStyle/>
        <a:p>
          <a:pPr>
            <a:defRPr/>
          </a:pPr>
          <a:endParaRPr lang="en-US"/>
        </a:p>
      </c:txPr>
    </c:legend>
    <c:plotVisOnly val="1"/>
    <c:dispBlanksAs val="gap"/>
    <c:showDLblsOverMax val="0"/>
  </c:chart>
  <c:spPr>
    <a:solidFill>
      <a:schemeClr val="lt1"/>
    </a:solidFill>
    <a:ln w="19050" cap="flat" cmpd="sng" algn="ctr">
      <a:solidFill>
        <a:schemeClr val="tx1">
          <a:lumMod val="15000"/>
          <a:lumOff val="85000"/>
        </a:schemeClr>
      </a:solidFill>
      <a:round/>
    </a:ln>
    <a:effectLst/>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All Teachers (N=362)</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xVal>
            <c:numRef>
              <c:f>'Atwoods 002B'!$A$2:$A$5</c:f>
              <c:numCache>
                <c:formatCode>General</c:formatCode>
                <c:ptCount val="4"/>
                <c:pt idx="0">
                  <c:v>0.0</c:v>
                </c:pt>
                <c:pt idx="1">
                  <c:v>1.0</c:v>
                </c:pt>
                <c:pt idx="2">
                  <c:v>2.0</c:v>
                </c:pt>
                <c:pt idx="3">
                  <c:v>3.0</c:v>
                </c:pt>
              </c:numCache>
            </c:numRef>
          </c:xVal>
          <c:yVal>
            <c:numRef>
              <c:f>'Atwoods 002B'!$C$2:$C$5</c:f>
              <c:numCache>
                <c:formatCode>General</c:formatCode>
                <c:ptCount val="4"/>
                <c:pt idx="0">
                  <c:v>0.704419889502762</c:v>
                </c:pt>
                <c:pt idx="1">
                  <c:v>0.104972375690608</c:v>
                </c:pt>
                <c:pt idx="2">
                  <c:v>0.0939226519337016</c:v>
                </c:pt>
                <c:pt idx="3">
                  <c:v>0.0966850828729282</c:v>
                </c:pt>
              </c:numCache>
            </c:numRef>
          </c:yVal>
          <c:smooth val="0"/>
          <c:extLst xmlns:c16r2="http://schemas.microsoft.com/office/drawing/2015/06/chart">
            <c:ext xmlns:c16="http://schemas.microsoft.com/office/drawing/2014/chart" uri="{C3380CC4-5D6E-409C-BE32-E72D297353CC}">
              <c16:uniqueId val="{00000000-565D-498F-8383-067A7C353421}"/>
            </c:ext>
          </c:extLst>
        </c:ser>
        <c:ser>
          <c:idx val="1"/>
          <c:order val="1"/>
          <c:tx>
            <c:v>High Systems CKT-D (N=81)</c:v>
          </c:tx>
          <c:spPr>
            <a:ln w="22225" cap="rnd">
              <a:solidFill>
                <a:schemeClr val="tx2">
                  <a:lumMod val="75000"/>
                </a:schemeClr>
              </a:solidFill>
              <a:round/>
            </a:ln>
            <a:effectLst/>
          </c:spPr>
          <c:marker>
            <c:symbol val="square"/>
            <c:size val="6"/>
            <c:spPr>
              <a:solidFill>
                <a:srgbClr val="002060"/>
              </a:solidFill>
              <a:ln w="19050">
                <a:solidFill>
                  <a:schemeClr val="tx2">
                    <a:lumMod val="75000"/>
                  </a:schemeClr>
                </a:solidFill>
                <a:round/>
              </a:ln>
              <a:effectLst/>
            </c:spPr>
          </c:marker>
          <c:xVal>
            <c:numRef>
              <c:f>'Atwoods 002B'!$A$10:$A$13</c:f>
              <c:numCache>
                <c:formatCode>General</c:formatCode>
                <c:ptCount val="4"/>
                <c:pt idx="0">
                  <c:v>0.0</c:v>
                </c:pt>
                <c:pt idx="1">
                  <c:v>1.0</c:v>
                </c:pt>
                <c:pt idx="2">
                  <c:v>2.0</c:v>
                </c:pt>
                <c:pt idx="3">
                  <c:v>3.0</c:v>
                </c:pt>
              </c:numCache>
            </c:numRef>
          </c:xVal>
          <c:yVal>
            <c:numRef>
              <c:f>'Atwoods 002B'!$C$10:$C$13</c:f>
              <c:numCache>
                <c:formatCode>General</c:formatCode>
                <c:ptCount val="4"/>
                <c:pt idx="0">
                  <c:v>0.308641975308642</c:v>
                </c:pt>
                <c:pt idx="1">
                  <c:v>0.160493827160494</c:v>
                </c:pt>
                <c:pt idx="2">
                  <c:v>0.197530864197531</c:v>
                </c:pt>
                <c:pt idx="3">
                  <c:v>0.333333333333333</c:v>
                </c:pt>
              </c:numCache>
            </c:numRef>
          </c:yVal>
          <c:smooth val="0"/>
          <c:extLst xmlns:c16r2="http://schemas.microsoft.com/office/drawing/2015/06/chart">
            <c:ext xmlns:c16="http://schemas.microsoft.com/office/drawing/2014/chart" uri="{C3380CC4-5D6E-409C-BE32-E72D297353CC}">
              <c16:uniqueId val="{00000001-565D-498F-8383-067A7C353421}"/>
            </c:ext>
          </c:extLst>
        </c:ser>
        <c:ser>
          <c:idx val="2"/>
          <c:order val="2"/>
          <c:tx>
            <c:v>Low Systems CKT-D (N=163)</c:v>
          </c:tx>
          <c:spPr>
            <a:ln w="22225" cap="rnd">
              <a:solidFill>
                <a:schemeClr val="tx2">
                  <a:lumMod val="40000"/>
                  <a:lumOff val="60000"/>
                </a:schemeClr>
              </a:solidFill>
              <a:round/>
            </a:ln>
            <a:effectLst/>
          </c:spPr>
          <c:marker>
            <c:symbol val="triangle"/>
            <c:size val="6"/>
            <c:spPr>
              <a:solidFill>
                <a:schemeClr val="tx2">
                  <a:lumMod val="40000"/>
                  <a:lumOff val="60000"/>
                </a:schemeClr>
              </a:solidFill>
              <a:ln w="9525">
                <a:solidFill>
                  <a:schemeClr val="tx2">
                    <a:lumMod val="40000"/>
                    <a:lumOff val="60000"/>
                  </a:schemeClr>
                </a:solidFill>
                <a:round/>
              </a:ln>
              <a:effectLst/>
            </c:spPr>
          </c:marker>
          <c:dPt>
            <c:idx val="3"/>
            <c:marker>
              <c:spPr>
                <a:solidFill>
                  <a:schemeClr val="tx2">
                    <a:lumMod val="40000"/>
                    <a:lumOff val="60000"/>
                  </a:schemeClr>
                </a:solidFill>
                <a:ln w="19050">
                  <a:solidFill>
                    <a:schemeClr val="tx2">
                      <a:lumMod val="40000"/>
                      <a:lumOff val="60000"/>
                    </a:schemeClr>
                  </a:solidFill>
                  <a:round/>
                </a:ln>
                <a:effectLst/>
              </c:spPr>
            </c:marker>
            <c:bubble3D val="0"/>
            <c:extLst xmlns:c16r2="http://schemas.microsoft.com/office/drawing/2015/06/chart">
              <c:ext xmlns:c16="http://schemas.microsoft.com/office/drawing/2014/chart" uri="{C3380CC4-5D6E-409C-BE32-E72D297353CC}">
                <c16:uniqueId val="{00000004-565D-498F-8383-067A7C353421}"/>
              </c:ext>
            </c:extLst>
          </c:dPt>
          <c:xVal>
            <c:numRef>
              <c:f>'Atwoods 002B'!$A$18:$A$21</c:f>
              <c:numCache>
                <c:formatCode>General</c:formatCode>
                <c:ptCount val="4"/>
                <c:pt idx="0">
                  <c:v>0.0</c:v>
                </c:pt>
                <c:pt idx="1">
                  <c:v>1.0</c:v>
                </c:pt>
                <c:pt idx="2">
                  <c:v>2.0</c:v>
                </c:pt>
                <c:pt idx="3">
                  <c:v>3.0</c:v>
                </c:pt>
              </c:numCache>
            </c:numRef>
          </c:xVal>
          <c:yVal>
            <c:numRef>
              <c:f>'Atwoods 002B'!$C$18:$C$21</c:f>
              <c:numCache>
                <c:formatCode>General</c:formatCode>
                <c:ptCount val="4"/>
                <c:pt idx="0">
                  <c:v>0.883435582822086</c:v>
                </c:pt>
                <c:pt idx="1">
                  <c:v>0.0613496932515338</c:v>
                </c:pt>
                <c:pt idx="2">
                  <c:v>0.0368098159509203</c:v>
                </c:pt>
                <c:pt idx="3">
                  <c:v>0.0184049079754601</c:v>
                </c:pt>
              </c:numCache>
            </c:numRef>
          </c:yVal>
          <c:smooth val="0"/>
          <c:extLst xmlns:c16r2="http://schemas.microsoft.com/office/drawing/2015/06/chart">
            <c:ext xmlns:c16="http://schemas.microsoft.com/office/drawing/2014/chart" uri="{C3380CC4-5D6E-409C-BE32-E72D297353CC}">
              <c16:uniqueId val="{00000002-565D-498F-8383-067A7C353421}"/>
            </c:ext>
          </c:extLst>
        </c:ser>
        <c:ser>
          <c:idx val="3"/>
          <c:order val="3"/>
          <c:tx>
            <c:v>High Non-Systems (N=95)</c:v>
          </c:tx>
          <c:spPr>
            <a:ln w="22225" cap="rnd">
              <a:solidFill>
                <a:schemeClr val="accent4"/>
              </a:solidFill>
              <a:round/>
            </a:ln>
            <a:effectLst/>
          </c:spPr>
          <c:marker>
            <c:symbol val="x"/>
            <c:size val="6"/>
            <c:spPr>
              <a:noFill/>
              <a:ln w="9525">
                <a:solidFill>
                  <a:schemeClr val="accent4"/>
                </a:solidFill>
                <a:round/>
              </a:ln>
              <a:effectLst/>
            </c:spPr>
          </c:marker>
          <c:xVal>
            <c:numRef>
              <c:f>'Atwoods 002B'!$A$35:$A$38</c:f>
              <c:numCache>
                <c:formatCode>General</c:formatCode>
                <c:ptCount val="4"/>
                <c:pt idx="0">
                  <c:v>0.0</c:v>
                </c:pt>
                <c:pt idx="1">
                  <c:v>1.0</c:v>
                </c:pt>
                <c:pt idx="2">
                  <c:v>2.0</c:v>
                </c:pt>
                <c:pt idx="3">
                  <c:v>3.0</c:v>
                </c:pt>
              </c:numCache>
            </c:numRef>
          </c:xVal>
          <c:yVal>
            <c:numRef>
              <c:f>'Atwoods 002B'!$C$35:$C$38</c:f>
              <c:numCache>
                <c:formatCode>General</c:formatCode>
                <c:ptCount val="4"/>
                <c:pt idx="0">
                  <c:v>0.505263157894737</c:v>
                </c:pt>
                <c:pt idx="1">
                  <c:v>0.147368421052632</c:v>
                </c:pt>
                <c:pt idx="2">
                  <c:v>0.157894736842105</c:v>
                </c:pt>
                <c:pt idx="3">
                  <c:v>0.189473684210526</c:v>
                </c:pt>
              </c:numCache>
            </c:numRef>
          </c:yVal>
          <c:smooth val="0"/>
          <c:extLst xmlns:c16r2="http://schemas.microsoft.com/office/drawing/2015/06/chart">
            <c:ext xmlns:c16="http://schemas.microsoft.com/office/drawing/2014/chart" uri="{C3380CC4-5D6E-409C-BE32-E72D297353CC}">
              <c16:uniqueId val="{00000003-565D-498F-8383-067A7C353421}"/>
            </c:ext>
          </c:extLst>
        </c:ser>
        <c:dLbls>
          <c:showLegendKey val="0"/>
          <c:showVal val="0"/>
          <c:showCatName val="0"/>
          <c:showSerName val="0"/>
          <c:showPercent val="0"/>
          <c:showBubbleSize val="0"/>
        </c:dLbls>
        <c:axId val="2139784392"/>
        <c:axId val="2141791912"/>
      </c:scatterChart>
      <c:valAx>
        <c:axId val="2139784392"/>
        <c:scaling>
          <c:orientation val="minMax"/>
          <c:max val="3.0"/>
          <c:min val="0.0"/>
        </c:scaling>
        <c:delete val="0"/>
        <c:axPos val="b"/>
        <c:majorGridlines>
          <c:spPr>
            <a:ln w="9525" cap="flat" cmpd="sng" algn="ctr">
              <a:solidFill>
                <a:schemeClr val="tx1">
                  <a:lumMod val="15000"/>
                  <a:lumOff val="85000"/>
                </a:schemeClr>
              </a:solidFill>
              <a:round/>
            </a:ln>
            <a:effectLst/>
          </c:spPr>
        </c:majorGridlines>
        <c:title>
          <c:tx>
            <c:rich>
              <a:bodyPr rot="0" vert="horz"/>
              <a:lstStyle/>
              <a:p>
                <a:pPr>
                  <a:defRPr/>
                </a:pPr>
                <a:r>
                  <a:rPr lang="en-US" dirty="0" smtClean="0"/>
                  <a:t>Constructed-Response </a:t>
                </a:r>
                <a:r>
                  <a:rPr lang="en-US" dirty="0"/>
                  <a:t>Score </a:t>
                </a:r>
                <a:r>
                  <a:rPr lang="en-US" dirty="0" smtClean="0"/>
                  <a:t>Atwood's</a:t>
                </a:r>
                <a:r>
                  <a:rPr lang="en-US" dirty="0"/>
                  <a:t>, </a:t>
                </a:r>
                <a:r>
                  <a:rPr lang="en-US" dirty="0" smtClean="0"/>
                  <a:t>CKT-P</a:t>
                </a:r>
                <a:endParaRPr lang="en-US" dirty="0"/>
              </a:p>
            </c:rich>
          </c:tx>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vert="horz"/>
          <a:lstStyle/>
          <a:p>
            <a:pPr>
              <a:defRPr/>
            </a:pPr>
            <a:endParaRPr lang="en-US"/>
          </a:p>
        </c:txPr>
        <c:crossAx val="2141791912"/>
        <c:crosses val="autoZero"/>
        <c:crossBetween val="midCat"/>
        <c:majorUnit val="1.0"/>
      </c:valAx>
      <c:valAx>
        <c:axId val="2141791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US"/>
                  <a:t>Fraction of Teachers</a:t>
                </a:r>
              </a:p>
            </c:rich>
          </c:tx>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vert="horz"/>
          <a:lstStyle/>
          <a:p>
            <a:pPr>
              <a:defRPr/>
            </a:pPr>
            <a:endParaRPr lang="en-US"/>
          </a:p>
        </c:txPr>
        <c:crossAx val="2139784392"/>
        <c:crosses val="autoZero"/>
        <c:crossBetween val="midCat"/>
      </c:valAx>
      <c:spPr>
        <a:noFill/>
        <a:ln>
          <a:noFill/>
        </a:ln>
        <a:effectLst/>
      </c:spPr>
    </c:plotArea>
    <c:legend>
      <c:legendPos val="t"/>
      <c:layout/>
      <c:overlay val="0"/>
      <c:spPr>
        <a:noFill/>
        <a:ln>
          <a:noFill/>
        </a:ln>
        <a:effectLst/>
      </c:spPr>
      <c:txPr>
        <a:bodyPr rot="0" vert="horz"/>
        <a:lstStyle/>
        <a:p>
          <a:pPr>
            <a:defRPr/>
          </a:pPr>
          <a:endParaRPr lang="en-US"/>
        </a:p>
      </c:txPr>
    </c:legend>
    <c:plotVisOnly val="1"/>
    <c:dispBlanksAs val="gap"/>
    <c:showDLblsOverMax val="0"/>
  </c:chart>
  <c:spPr>
    <a:solidFill>
      <a:schemeClr val="lt1"/>
    </a:solidFill>
    <a:ln w="19050" cap="flat" cmpd="sng" algn="ctr">
      <a:solidFill>
        <a:schemeClr val="tx1">
          <a:lumMod val="15000"/>
          <a:lumOff val="85000"/>
        </a:schemeClr>
      </a:solidFill>
      <a:round/>
    </a:ln>
    <a:effectLst/>
  </c:spPr>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24CC08-5ACE-8547-A4ED-0F17D8F2C593}" type="doc">
      <dgm:prSet loTypeId="urn:microsoft.com/office/officeart/2005/8/layout/pyramid4" loCatId="" qsTypeId="urn:microsoft.com/office/officeart/2005/8/quickstyle/simple4" qsCatId="simple" csTypeId="urn:microsoft.com/office/officeart/2005/8/colors/accent2_5" csCatId="accent2" phldr="1"/>
      <dgm:spPr/>
      <dgm:t>
        <a:bodyPr/>
        <a:lstStyle/>
        <a:p>
          <a:endParaRPr lang="en-US"/>
        </a:p>
      </dgm:t>
    </dgm:pt>
    <dgm:pt modelId="{C14D59F2-1BC3-FD46-83D6-52E92BC44683}">
      <dgm:prSet phldrT="[Text]" custT="1"/>
      <dgm:spPr/>
      <dgm:t>
        <a:bodyPr/>
        <a:lstStyle/>
        <a:p>
          <a:r>
            <a:rPr lang="en-US" sz="1800" dirty="0" smtClean="0">
              <a:solidFill>
                <a:schemeClr val="tx1"/>
              </a:solidFill>
            </a:rPr>
            <a:t>Horizon knowledge</a:t>
          </a:r>
          <a:endParaRPr lang="en-US" sz="1800" dirty="0">
            <a:solidFill>
              <a:schemeClr val="tx1"/>
            </a:solidFill>
          </a:endParaRPr>
        </a:p>
      </dgm:t>
    </dgm:pt>
    <dgm:pt modelId="{297D6B6E-C2F4-8947-9F8D-291235D9834C}" type="parTrans" cxnId="{0D6D40EE-B710-E148-9949-790BCADD0B90}">
      <dgm:prSet/>
      <dgm:spPr/>
      <dgm:t>
        <a:bodyPr/>
        <a:lstStyle/>
        <a:p>
          <a:endParaRPr lang="en-US"/>
        </a:p>
      </dgm:t>
    </dgm:pt>
    <dgm:pt modelId="{161B6682-0D90-194A-BC9D-CBB4011DEEB9}" type="sibTrans" cxnId="{0D6D40EE-B710-E148-9949-790BCADD0B90}">
      <dgm:prSet/>
      <dgm:spPr/>
      <dgm:t>
        <a:bodyPr/>
        <a:lstStyle/>
        <a:p>
          <a:endParaRPr lang="en-US"/>
        </a:p>
      </dgm:t>
    </dgm:pt>
    <dgm:pt modelId="{DF9CD759-5020-C44C-AF1E-234E27C54EEA}">
      <dgm:prSet phldrT="[Text]"/>
      <dgm:spPr/>
      <dgm:t>
        <a:bodyPr/>
        <a:lstStyle/>
        <a:p>
          <a:r>
            <a:rPr lang="en-US" dirty="0" smtClean="0">
              <a:solidFill>
                <a:srgbClr val="000000"/>
              </a:solidFill>
            </a:rPr>
            <a:t>Tasks of Teaching</a:t>
          </a:r>
          <a:endParaRPr lang="en-US" dirty="0">
            <a:solidFill>
              <a:srgbClr val="000000"/>
            </a:solidFill>
          </a:endParaRPr>
        </a:p>
      </dgm:t>
    </dgm:pt>
    <dgm:pt modelId="{72F65438-41F3-8842-8C80-AA21014D0EA3}" type="parTrans" cxnId="{79CA889C-8D11-2C4C-B78A-8B4C350EEFDB}">
      <dgm:prSet/>
      <dgm:spPr/>
      <dgm:t>
        <a:bodyPr/>
        <a:lstStyle/>
        <a:p>
          <a:endParaRPr lang="en-US"/>
        </a:p>
      </dgm:t>
    </dgm:pt>
    <dgm:pt modelId="{98CCEAB0-D5C5-BB40-B4CF-F9884371A439}" type="sibTrans" cxnId="{79CA889C-8D11-2C4C-B78A-8B4C350EEFDB}">
      <dgm:prSet/>
      <dgm:spPr/>
      <dgm:t>
        <a:bodyPr/>
        <a:lstStyle/>
        <a:p>
          <a:endParaRPr lang="en-US"/>
        </a:p>
      </dgm:t>
    </dgm:pt>
    <dgm:pt modelId="{B5CD332B-C513-2345-B4FB-0A15DCE684A8}">
      <dgm:prSet phldrT="[Text]" custT="1"/>
      <dgm:spPr/>
      <dgm:t>
        <a:bodyPr/>
        <a:lstStyle/>
        <a:p>
          <a:r>
            <a:rPr lang="en-US" sz="2800" b="1" dirty="0" smtClean="0">
              <a:solidFill>
                <a:srgbClr val="000000"/>
              </a:solidFill>
            </a:rPr>
            <a:t>CKT-E</a:t>
          </a:r>
          <a:endParaRPr lang="en-US" sz="2800" b="1" dirty="0">
            <a:solidFill>
              <a:srgbClr val="000000"/>
            </a:solidFill>
          </a:endParaRPr>
        </a:p>
      </dgm:t>
    </dgm:pt>
    <dgm:pt modelId="{F17DA492-A906-D041-BE11-B0B94E07E1F5}" type="parTrans" cxnId="{F9BCC8FC-ABFA-844A-A142-6A3A0B0D08B8}">
      <dgm:prSet/>
      <dgm:spPr/>
      <dgm:t>
        <a:bodyPr/>
        <a:lstStyle/>
        <a:p>
          <a:endParaRPr lang="en-US"/>
        </a:p>
      </dgm:t>
    </dgm:pt>
    <dgm:pt modelId="{5F788FCC-ECED-E744-9351-1791C8EA158E}" type="sibTrans" cxnId="{F9BCC8FC-ABFA-844A-A142-6A3A0B0D08B8}">
      <dgm:prSet/>
      <dgm:spPr/>
      <dgm:t>
        <a:bodyPr/>
        <a:lstStyle/>
        <a:p>
          <a:endParaRPr lang="en-US"/>
        </a:p>
      </dgm:t>
    </dgm:pt>
    <dgm:pt modelId="{0A5A6B7F-9CF8-D047-815A-8F3672D9D88A}">
      <dgm:prSet phldrT="[Text]"/>
      <dgm:spPr/>
      <dgm:t>
        <a:bodyPr/>
        <a:lstStyle/>
        <a:p>
          <a:r>
            <a:rPr lang="en-US" dirty="0" smtClean="0">
              <a:solidFill>
                <a:srgbClr val="000000"/>
              </a:solidFill>
            </a:rPr>
            <a:t>Student Energy targets</a:t>
          </a:r>
          <a:endParaRPr lang="en-US" dirty="0">
            <a:solidFill>
              <a:srgbClr val="000000"/>
            </a:solidFill>
          </a:endParaRPr>
        </a:p>
      </dgm:t>
    </dgm:pt>
    <dgm:pt modelId="{4E14E9C0-060B-F74E-8D21-ACE8FEF6E752}" type="parTrans" cxnId="{86789869-4D5B-4145-8BEB-374D5CC6DE21}">
      <dgm:prSet/>
      <dgm:spPr/>
      <dgm:t>
        <a:bodyPr/>
        <a:lstStyle/>
        <a:p>
          <a:endParaRPr lang="en-US"/>
        </a:p>
      </dgm:t>
    </dgm:pt>
    <dgm:pt modelId="{5CF94A3F-025E-1F44-A873-1EF6019709A4}" type="sibTrans" cxnId="{86789869-4D5B-4145-8BEB-374D5CC6DE21}">
      <dgm:prSet/>
      <dgm:spPr/>
      <dgm:t>
        <a:bodyPr/>
        <a:lstStyle/>
        <a:p>
          <a:endParaRPr lang="en-US"/>
        </a:p>
      </dgm:t>
    </dgm:pt>
    <dgm:pt modelId="{419CFFEC-C92F-AE4E-ADB2-29BEB4819C81}" type="pres">
      <dgm:prSet presAssocID="{7C24CC08-5ACE-8547-A4ED-0F17D8F2C593}" presName="compositeShape" presStyleCnt="0">
        <dgm:presLayoutVars>
          <dgm:chMax val="9"/>
          <dgm:dir/>
          <dgm:resizeHandles val="exact"/>
        </dgm:presLayoutVars>
      </dgm:prSet>
      <dgm:spPr/>
      <dgm:t>
        <a:bodyPr/>
        <a:lstStyle/>
        <a:p>
          <a:endParaRPr lang="en-US"/>
        </a:p>
      </dgm:t>
    </dgm:pt>
    <dgm:pt modelId="{F65042BC-7391-2B45-BE45-8BD9D8121034}" type="pres">
      <dgm:prSet presAssocID="{7C24CC08-5ACE-8547-A4ED-0F17D8F2C593}" presName="triangle1" presStyleLbl="node1" presStyleIdx="0" presStyleCnt="4" custScaleX="103025" custScaleY="99319">
        <dgm:presLayoutVars>
          <dgm:bulletEnabled val="1"/>
        </dgm:presLayoutVars>
      </dgm:prSet>
      <dgm:spPr/>
      <dgm:t>
        <a:bodyPr/>
        <a:lstStyle/>
        <a:p>
          <a:endParaRPr lang="en-US"/>
        </a:p>
      </dgm:t>
    </dgm:pt>
    <dgm:pt modelId="{CF338537-54D6-444B-A25B-13CC1EE55C28}" type="pres">
      <dgm:prSet presAssocID="{7C24CC08-5ACE-8547-A4ED-0F17D8F2C593}" presName="triangle2" presStyleLbl="node1" presStyleIdx="1" presStyleCnt="4">
        <dgm:presLayoutVars>
          <dgm:bulletEnabled val="1"/>
        </dgm:presLayoutVars>
      </dgm:prSet>
      <dgm:spPr/>
      <dgm:t>
        <a:bodyPr/>
        <a:lstStyle/>
        <a:p>
          <a:endParaRPr lang="en-US"/>
        </a:p>
      </dgm:t>
    </dgm:pt>
    <dgm:pt modelId="{D457CEA9-7DBF-0A43-9AC9-FD28512B9ADD}" type="pres">
      <dgm:prSet presAssocID="{7C24CC08-5ACE-8547-A4ED-0F17D8F2C593}" presName="triangle3" presStyleLbl="node1" presStyleIdx="2" presStyleCnt="4">
        <dgm:presLayoutVars>
          <dgm:bulletEnabled val="1"/>
        </dgm:presLayoutVars>
      </dgm:prSet>
      <dgm:spPr/>
      <dgm:t>
        <a:bodyPr/>
        <a:lstStyle/>
        <a:p>
          <a:endParaRPr lang="en-US"/>
        </a:p>
      </dgm:t>
    </dgm:pt>
    <dgm:pt modelId="{B8B65C84-1FA7-3F46-BBBE-C066158B59A9}" type="pres">
      <dgm:prSet presAssocID="{7C24CC08-5ACE-8547-A4ED-0F17D8F2C593}" presName="triangle4" presStyleLbl="node1" presStyleIdx="3" presStyleCnt="4">
        <dgm:presLayoutVars>
          <dgm:bulletEnabled val="1"/>
        </dgm:presLayoutVars>
      </dgm:prSet>
      <dgm:spPr/>
      <dgm:t>
        <a:bodyPr/>
        <a:lstStyle/>
        <a:p>
          <a:endParaRPr lang="en-US"/>
        </a:p>
      </dgm:t>
    </dgm:pt>
  </dgm:ptLst>
  <dgm:cxnLst>
    <dgm:cxn modelId="{F9BCC8FC-ABFA-844A-A142-6A3A0B0D08B8}" srcId="{7C24CC08-5ACE-8547-A4ED-0F17D8F2C593}" destId="{B5CD332B-C513-2345-B4FB-0A15DCE684A8}" srcOrd="2" destOrd="0" parTransId="{F17DA492-A906-D041-BE11-B0B94E07E1F5}" sibTransId="{5F788FCC-ECED-E744-9351-1791C8EA158E}"/>
    <dgm:cxn modelId="{0D6D40EE-B710-E148-9949-790BCADD0B90}" srcId="{7C24CC08-5ACE-8547-A4ED-0F17D8F2C593}" destId="{C14D59F2-1BC3-FD46-83D6-52E92BC44683}" srcOrd="0" destOrd="0" parTransId="{297D6B6E-C2F4-8947-9F8D-291235D9834C}" sibTransId="{161B6682-0D90-194A-BC9D-CBB4011DEEB9}"/>
    <dgm:cxn modelId="{86789869-4D5B-4145-8BEB-374D5CC6DE21}" srcId="{7C24CC08-5ACE-8547-A4ED-0F17D8F2C593}" destId="{0A5A6B7F-9CF8-D047-815A-8F3672D9D88A}" srcOrd="3" destOrd="0" parTransId="{4E14E9C0-060B-F74E-8D21-ACE8FEF6E752}" sibTransId="{5CF94A3F-025E-1F44-A873-1EF6019709A4}"/>
    <dgm:cxn modelId="{D0654759-808D-D347-B0D1-5025D4181D34}" type="presOf" srcId="{0A5A6B7F-9CF8-D047-815A-8F3672D9D88A}" destId="{B8B65C84-1FA7-3F46-BBBE-C066158B59A9}" srcOrd="0" destOrd="0" presId="urn:microsoft.com/office/officeart/2005/8/layout/pyramid4"/>
    <dgm:cxn modelId="{4DD8DD98-0DEA-8F4D-9672-C8ABA3F2ADF9}" type="presOf" srcId="{7C24CC08-5ACE-8547-A4ED-0F17D8F2C593}" destId="{419CFFEC-C92F-AE4E-ADB2-29BEB4819C81}" srcOrd="0" destOrd="0" presId="urn:microsoft.com/office/officeart/2005/8/layout/pyramid4"/>
    <dgm:cxn modelId="{97059841-CB4A-714C-8F5A-E1B21710E120}" type="presOf" srcId="{DF9CD759-5020-C44C-AF1E-234E27C54EEA}" destId="{CF338537-54D6-444B-A25B-13CC1EE55C28}" srcOrd="0" destOrd="0" presId="urn:microsoft.com/office/officeart/2005/8/layout/pyramid4"/>
    <dgm:cxn modelId="{9D2F1E53-B767-1A47-9313-DF197EB290D8}" type="presOf" srcId="{C14D59F2-1BC3-FD46-83D6-52E92BC44683}" destId="{F65042BC-7391-2B45-BE45-8BD9D8121034}" srcOrd="0" destOrd="0" presId="urn:microsoft.com/office/officeart/2005/8/layout/pyramid4"/>
    <dgm:cxn modelId="{79CA889C-8D11-2C4C-B78A-8B4C350EEFDB}" srcId="{7C24CC08-5ACE-8547-A4ED-0F17D8F2C593}" destId="{DF9CD759-5020-C44C-AF1E-234E27C54EEA}" srcOrd="1" destOrd="0" parTransId="{72F65438-41F3-8842-8C80-AA21014D0EA3}" sibTransId="{98CCEAB0-D5C5-BB40-B4CF-F9884371A439}"/>
    <dgm:cxn modelId="{CE8ADBB6-65BA-DF4B-96B0-9D9A0D89260D}" type="presOf" srcId="{B5CD332B-C513-2345-B4FB-0A15DCE684A8}" destId="{D457CEA9-7DBF-0A43-9AC9-FD28512B9ADD}" srcOrd="0" destOrd="0" presId="urn:microsoft.com/office/officeart/2005/8/layout/pyramid4"/>
    <dgm:cxn modelId="{70E7FDBB-0BAA-FE4A-A2C1-3EB355E34A2F}" type="presParOf" srcId="{419CFFEC-C92F-AE4E-ADB2-29BEB4819C81}" destId="{F65042BC-7391-2B45-BE45-8BD9D8121034}" srcOrd="0" destOrd="0" presId="urn:microsoft.com/office/officeart/2005/8/layout/pyramid4"/>
    <dgm:cxn modelId="{27B0660F-4CE3-6F40-8637-15CF0F3C6BBC}" type="presParOf" srcId="{419CFFEC-C92F-AE4E-ADB2-29BEB4819C81}" destId="{CF338537-54D6-444B-A25B-13CC1EE55C28}" srcOrd="1" destOrd="0" presId="urn:microsoft.com/office/officeart/2005/8/layout/pyramid4"/>
    <dgm:cxn modelId="{557049E5-A118-7E4F-A85A-AD06AC74BFF3}" type="presParOf" srcId="{419CFFEC-C92F-AE4E-ADB2-29BEB4819C81}" destId="{D457CEA9-7DBF-0A43-9AC9-FD28512B9ADD}" srcOrd="2" destOrd="0" presId="urn:microsoft.com/office/officeart/2005/8/layout/pyramid4"/>
    <dgm:cxn modelId="{1A11ADB4-1D08-0D47-A9EA-AA6A3C29AE20}" type="presParOf" srcId="{419CFFEC-C92F-AE4E-ADB2-29BEB4819C81}" destId="{B8B65C84-1FA7-3F46-BBBE-C066158B59A9}"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E8175-2E38-4D5C-A879-C6EBF51468C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6D4FF33E-1CE3-4D96-86FD-68E74C1B7AFB}">
      <dgm:prSet phldrT="[Text]"/>
      <dgm:spPr/>
      <dgm:t>
        <a:bodyPr/>
        <a:lstStyle/>
        <a:p>
          <a:r>
            <a:rPr lang="en-US" dirty="0"/>
            <a:t>Initial Item Development</a:t>
          </a:r>
        </a:p>
      </dgm:t>
    </dgm:pt>
    <dgm:pt modelId="{3789CA0B-8C14-4901-AAC8-2BB6BDBD1C2F}" type="parTrans" cxnId="{E0CC2578-B038-45F8-8C84-62A3027BDA2D}">
      <dgm:prSet/>
      <dgm:spPr/>
      <dgm:t>
        <a:bodyPr/>
        <a:lstStyle/>
        <a:p>
          <a:endParaRPr lang="en-US"/>
        </a:p>
      </dgm:t>
    </dgm:pt>
    <dgm:pt modelId="{1169340B-F8D7-472D-82B7-3E71C7313A3C}" type="sibTrans" cxnId="{E0CC2578-B038-45F8-8C84-62A3027BDA2D}">
      <dgm:prSet/>
      <dgm:spPr/>
      <dgm:t>
        <a:bodyPr/>
        <a:lstStyle/>
        <a:p>
          <a:endParaRPr lang="en-US"/>
        </a:p>
      </dgm:t>
    </dgm:pt>
    <dgm:pt modelId="{C9343139-DD4E-48F8-A8C4-11A85AE784A1}">
      <dgm:prSet phldrT="[Text]" custT="1"/>
      <dgm:spPr/>
      <dgm:t>
        <a:bodyPr/>
        <a:lstStyle/>
        <a:p>
          <a:r>
            <a:rPr lang="en-US" sz="1800" dirty="0"/>
            <a:t>Energy Learning Targets</a:t>
          </a:r>
        </a:p>
      </dgm:t>
    </dgm:pt>
    <dgm:pt modelId="{3984D75E-76D1-481E-A34F-8F109D840C97}" type="parTrans" cxnId="{1C80FFCB-7811-4208-9BC8-01EBA56F5B68}">
      <dgm:prSet/>
      <dgm:spPr/>
      <dgm:t>
        <a:bodyPr/>
        <a:lstStyle/>
        <a:p>
          <a:endParaRPr lang="en-US"/>
        </a:p>
      </dgm:t>
    </dgm:pt>
    <dgm:pt modelId="{31F47BAE-1174-4312-81FF-3E8ACD911315}" type="sibTrans" cxnId="{1C80FFCB-7811-4208-9BC8-01EBA56F5B68}">
      <dgm:prSet/>
      <dgm:spPr/>
      <dgm:t>
        <a:bodyPr/>
        <a:lstStyle/>
        <a:p>
          <a:endParaRPr lang="en-US"/>
        </a:p>
      </dgm:t>
    </dgm:pt>
    <dgm:pt modelId="{1FCA9CAE-2698-4E1E-A94F-21B54179BEA1}">
      <dgm:prSet phldrT="[Text]"/>
      <dgm:spPr/>
      <dgm:t>
        <a:bodyPr/>
        <a:lstStyle/>
        <a:p>
          <a:r>
            <a:rPr lang="en-US" dirty="0"/>
            <a:t>Pilot  Study</a:t>
          </a:r>
        </a:p>
      </dgm:t>
    </dgm:pt>
    <dgm:pt modelId="{EB408F12-F9C8-410B-B84C-47AD07877E43}" type="parTrans" cxnId="{1AA36B37-5AE2-4762-A880-811C656F0C9A}">
      <dgm:prSet/>
      <dgm:spPr/>
      <dgm:t>
        <a:bodyPr/>
        <a:lstStyle/>
        <a:p>
          <a:endParaRPr lang="en-US"/>
        </a:p>
      </dgm:t>
    </dgm:pt>
    <dgm:pt modelId="{85EF129A-4336-4E74-AB01-0F47EDD21E10}" type="sibTrans" cxnId="{1AA36B37-5AE2-4762-A880-811C656F0C9A}">
      <dgm:prSet/>
      <dgm:spPr/>
      <dgm:t>
        <a:bodyPr/>
        <a:lstStyle/>
        <a:p>
          <a:endParaRPr lang="en-US"/>
        </a:p>
      </dgm:t>
    </dgm:pt>
    <dgm:pt modelId="{7467748D-5E12-49E3-B442-FE7BA664017B}">
      <dgm:prSet phldrT="[Text]" custT="1"/>
      <dgm:spPr/>
      <dgm:t>
        <a:bodyPr/>
        <a:lstStyle/>
        <a:p>
          <a:r>
            <a:rPr lang="en-US" sz="1800" dirty="0"/>
            <a:t>N = 220 high school physics teachers</a:t>
          </a:r>
        </a:p>
      </dgm:t>
    </dgm:pt>
    <dgm:pt modelId="{63DE2301-E688-4A5D-AFEE-5ACB00FBCEFA}" type="parTrans" cxnId="{2F582B07-7899-49BD-A906-C8A6ED2ECCA0}">
      <dgm:prSet/>
      <dgm:spPr/>
      <dgm:t>
        <a:bodyPr/>
        <a:lstStyle/>
        <a:p>
          <a:endParaRPr lang="en-US"/>
        </a:p>
      </dgm:t>
    </dgm:pt>
    <dgm:pt modelId="{C957F24B-6B4E-48E8-ABA9-36CA55EBE1BB}" type="sibTrans" cxnId="{2F582B07-7899-49BD-A906-C8A6ED2ECCA0}">
      <dgm:prSet/>
      <dgm:spPr/>
      <dgm:t>
        <a:bodyPr/>
        <a:lstStyle/>
        <a:p>
          <a:endParaRPr lang="en-US"/>
        </a:p>
      </dgm:t>
    </dgm:pt>
    <dgm:pt modelId="{05E35292-FA65-48FF-B080-870DBF3CCCFB}">
      <dgm:prSet phldrT="[Text]"/>
      <dgm:spPr/>
      <dgm:t>
        <a:bodyPr/>
        <a:lstStyle/>
        <a:p>
          <a:r>
            <a:rPr lang="en-US" dirty="0"/>
            <a:t>Field Test</a:t>
          </a:r>
        </a:p>
      </dgm:t>
    </dgm:pt>
    <dgm:pt modelId="{768C647C-F824-4DDB-A9EE-3A4F692669A1}" type="parTrans" cxnId="{8AB5AEFD-0537-4127-89F0-BD3CC906479B}">
      <dgm:prSet/>
      <dgm:spPr/>
      <dgm:t>
        <a:bodyPr/>
        <a:lstStyle/>
        <a:p>
          <a:endParaRPr lang="en-US"/>
        </a:p>
      </dgm:t>
    </dgm:pt>
    <dgm:pt modelId="{84DACE21-7CFA-4F30-B6D9-A461CF02A1EE}" type="sibTrans" cxnId="{8AB5AEFD-0537-4127-89F0-BD3CC906479B}">
      <dgm:prSet/>
      <dgm:spPr/>
      <dgm:t>
        <a:bodyPr/>
        <a:lstStyle/>
        <a:p>
          <a:endParaRPr lang="en-US"/>
        </a:p>
      </dgm:t>
    </dgm:pt>
    <dgm:pt modelId="{378B3381-248F-4405-B203-A5734C2CABF1}">
      <dgm:prSet phldrT="[Text]" custT="1"/>
      <dgm:spPr/>
      <dgm:t>
        <a:bodyPr/>
        <a:lstStyle/>
        <a:p>
          <a:r>
            <a:rPr lang="en-US" sz="1800" dirty="0"/>
            <a:t>N = 362</a:t>
          </a:r>
        </a:p>
      </dgm:t>
    </dgm:pt>
    <dgm:pt modelId="{B5C07729-FB74-4328-8586-B26A32A0FC5C}" type="parTrans" cxnId="{C2E3249B-EF9F-4632-B430-BD450488E6E9}">
      <dgm:prSet/>
      <dgm:spPr/>
      <dgm:t>
        <a:bodyPr/>
        <a:lstStyle/>
        <a:p>
          <a:endParaRPr lang="en-US"/>
        </a:p>
      </dgm:t>
    </dgm:pt>
    <dgm:pt modelId="{BEF006B1-6D3E-4D75-88BC-827F6663A769}" type="sibTrans" cxnId="{C2E3249B-EF9F-4632-B430-BD450488E6E9}">
      <dgm:prSet/>
      <dgm:spPr/>
      <dgm:t>
        <a:bodyPr/>
        <a:lstStyle/>
        <a:p>
          <a:endParaRPr lang="en-US"/>
        </a:p>
      </dgm:t>
    </dgm:pt>
    <dgm:pt modelId="{4FCA11F9-033C-40AA-A1F4-0BBE5F5AAD9D}">
      <dgm:prSet phldrT="[Text]" custT="1"/>
      <dgm:spPr/>
      <dgm:t>
        <a:bodyPr/>
        <a:lstStyle/>
        <a:p>
          <a:r>
            <a:rPr lang="en-US" sz="1800" dirty="0"/>
            <a:t>Tasks of Teaching </a:t>
          </a:r>
        </a:p>
      </dgm:t>
    </dgm:pt>
    <dgm:pt modelId="{62BFDD9B-14ED-418A-87E3-0B410864EB2A}" type="parTrans" cxnId="{08988FE1-4828-4DA8-A3B2-3A723DF911B7}">
      <dgm:prSet/>
      <dgm:spPr/>
      <dgm:t>
        <a:bodyPr/>
        <a:lstStyle/>
        <a:p>
          <a:endParaRPr lang="en-US"/>
        </a:p>
      </dgm:t>
    </dgm:pt>
    <dgm:pt modelId="{9DDFA43D-8FEC-434B-9213-2F960E788E03}" type="sibTrans" cxnId="{08988FE1-4828-4DA8-A3B2-3A723DF911B7}">
      <dgm:prSet/>
      <dgm:spPr/>
      <dgm:t>
        <a:bodyPr/>
        <a:lstStyle/>
        <a:p>
          <a:endParaRPr lang="en-US"/>
        </a:p>
      </dgm:t>
    </dgm:pt>
    <dgm:pt modelId="{0C2FB852-1130-488C-883C-9EEE6FB3A456}">
      <dgm:prSet phldrT="[Text]" custT="1"/>
      <dgm:spPr/>
      <dgm:t>
        <a:bodyPr/>
        <a:lstStyle/>
        <a:p>
          <a:r>
            <a:rPr lang="en-US" sz="1800" dirty="0"/>
            <a:t>Web-based administration system</a:t>
          </a:r>
        </a:p>
      </dgm:t>
    </dgm:pt>
    <dgm:pt modelId="{CC7D83F7-54F4-4D05-843D-F1774A6B7AFD}" type="parTrans" cxnId="{3977CB4B-E216-41F9-9D85-B2840792F751}">
      <dgm:prSet/>
      <dgm:spPr/>
      <dgm:t>
        <a:bodyPr/>
        <a:lstStyle/>
        <a:p>
          <a:endParaRPr lang="en-US"/>
        </a:p>
      </dgm:t>
    </dgm:pt>
    <dgm:pt modelId="{E916A0C0-7407-4B2D-AF38-9B72F76B471C}" type="sibTrans" cxnId="{3977CB4B-E216-41F9-9D85-B2840792F751}">
      <dgm:prSet/>
      <dgm:spPr/>
      <dgm:t>
        <a:bodyPr/>
        <a:lstStyle/>
        <a:p>
          <a:endParaRPr lang="en-US"/>
        </a:p>
      </dgm:t>
    </dgm:pt>
    <dgm:pt modelId="{E3A681A8-A1FB-42E9-864A-E308245F13BF}">
      <dgm:prSet phldrT="[Text]" custT="1"/>
      <dgm:spPr/>
      <dgm:t>
        <a:bodyPr/>
        <a:lstStyle/>
        <a:p>
          <a:r>
            <a:rPr lang="en-US" sz="1800" dirty="0"/>
            <a:t>Included both Selected and Constructed Response Items</a:t>
          </a:r>
        </a:p>
      </dgm:t>
    </dgm:pt>
    <dgm:pt modelId="{0F056E1F-DC85-4024-B0CD-A2312A9AD70A}" type="parTrans" cxnId="{FAFE2AB5-0322-42A2-A670-148C411B09EF}">
      <dgm:prSet/>
      <dgm:spPr/>
      <dgm:t>
        <a:bodyPr/>
        <a:lstStyle/>
        <a:p>
          <a:endParaRPr lang="en-US"/>
        </a:p>
      </dgm:t>
    </dgm:pt>
    <dgm:pt modelId="{F1C6148F-7ABD-46F4-9195-6E96E886A6C0}" type="sibTrans" cxnId="{FAFE2AB5-0322-42A2-A670-148C411B09EF}">
      <dgm:prSet/>
      <dgm:spPr/>
      <dgm:t>
        <a:bodyPr/>
        <a:lstStyle/>
        <a:p>
          <a:endParaRPr lang="en-US"/>
        </a:p>
      </dgm:t>
    </dgm:pt>
    <dgm:pt modelId="{24E11209-4DF9-420E-8AF7-74B0E044FC6C}">
      <dgm:prSet phldrT="[Text]" custT="1"/>
      <dgm:spPr/>
      <dgm:t>
        <a:bodyPr/>
        <a:lstStyle/>
        <a:p>
          <a:r>
            <a:rPr lang="en-US" sz="1800" dirty="0"/>
            <a:t>Reviewed by Teacher Experts</a:t>
          </a:r>
        </a:p>
      </dgm:t>
    </dgm:pt>
    <dgm:pt modelId="{A2BFF202-8BE6-4485-AFFE-1E9F3C7C3298}" type="parTrans" cxnId="{2B18E619-DCCC-4234-AF69-4A6F244D16A0}">
      <dgm:prSet/>
      <dgm:spPr/>
      <dgm:t>
        <a:bodyPr/>
        <a:lstStyle/>
        <a:p>
          <a:endParaRPr lang="en-US"/>
        </a:p>
      </dgm:t>
    </dgm:pt>
    <dgm:pt modelId="{D4647654-84F6-4FD7-9A16-98C897FCCD0A}" type="sibTrans" cxnId="{2B18E619-DCCC-4234-AF69-4A6F244D16A0}">
      <dgm:prSet/>
      <dgm:spPr/>
      <dgm:t>
        <a:bodyPr/>
        <a:lstStyle/>
        <a:p>
          <a:endParaRPr lang="en-US"/>
        </a:p>
      </dgm:t>
    </dgm:pt>
    <dgm:pt modelId="{E389CD04-CAE7-4849-AA66-07BFB88889B0}">
      <dgm:prSet phldrT="[Text]"/>
      <dgm:spPr/>
      <dgm:t>
        <a:bodyPr/>
        <a:lstStyle/>
        <a:p>
          <a:endParaRPr lang="en-US" sz="1300" dirty="0"/>
        </a:p>
      </dgm:t>
    </dgm:pt>
    <dgm:pt modelId="{5E66BC5C-EF5A-4A64-92C4-84D0BD981DA1}" type="parTrans" cxnId="{8B8F3791-B597-4DF7-A2CD-D8E6D68F041F}">
      <dgm:prSet/>
      <dgm:spPr/>
      <dgm:t>
        <a:bodyPr/>
        <a:lstStyle/>
        <a:p>
          <a:endParaRPr lang="en-US"/>
        </a:p>
      </dgm:t>
    </dgm:pt>
    <dgm:pt modelId="{CAAB5CE1-7D1E-43F4-A60E-C75966238F1C}" type="sibTrans" cxnId="{8B8F3791-B597-4DF7-A2CD-D8E6D68F041F}">
      <dgm:prSet/>
      <dgm:spPr/>
      <dgm:t>
        <a:bodyPr/>
        <a:lstStyle/>
        <a:p>
          <a:endParaRPr lang="en-US"/>
        </a:p>
      </dgm:t>
    </dgm:pt>
    <dgm:pt modelId="{D5445D88-F710-4548-BBF6-1A6A73BDF087}">
      <dgm:prSet phldrT="[Text]" custT="1"/>
      <dgm:spPr/>
      <dgm:t>
        <a:bodyPr/>
        <a:lstStyle/>
        <a:p>
          <a:r>
            <a:rPr lang="en-US" sz="1800" dirty="0"/>
            <a:t>50 distinct questions</a:t>
          </a:r>
        </a:p>
      </dgm:t>
    </dgm:pt>
    <dgm:pt modelId="{6548D028-E151-443D-848D-14167EF9D360}" type="parTrans" cxnId="{B592A45B-51F0-4515-854A-DD09D37B6544}">
      <dgm:prSet/>
      <dgm:spPr/>
      <dgm:t>
        <a:bodyPr/>
        <a:lstStyle/>
        <a:p>
          <a:endParaRPr lang="en-US"/>
        </a:p>
      </dgm:t>
    </dgm:pt>
    <dgm:pt modelId="{9C1A344F-8350-40FA-863A-686F817A8AE4}" type="sibTrans" cxnId="{B592A45B-51F0-4515-854A-DD09D37B6544}">
      <dgm:prSet/>
      <dgm:spPr/>
      <dgm:t>
        <a:bodyPr/>
        <a:lstStyle/>
        <a:p>
          <a:endParaRPr lang="en-US"/>
        </a:p>
      </dgm:t>
    </dgm:pt>
    <dgm:pt modelId="{F8A57B5F-B7AD-400D-86D4-91E7BBD5BA64}" type="pres">
      <dgm:prSet presAssocID="{285E8175-2E38-4D5C-A879-C6EBF51468C5}" presName="rootnode" presStyleCnt="0">
        <dgm:presLayoutVars>
          <dgm:chMax/>
          <dgm:chPref/>
          <dgm:dir/>
          <dgm:animLvl val="lvl"/>
        </dgm:presLayoutVars>
      </dgm:prSet>
      <dgm:spPr/>
      <dgm:t>
        <a:bodyPr/>
        <a:lstStyle/>
        <a:p>
          <a:endParaRPr lang="en-US"/>
        </a:p>
      </dgm:t>
    </dgm:pt>
    <dgm:pt modelId="{EE2373C3-0D24-475B-969E-CBCFF5775263}" type="pres">
      <dgm:prSet presAssocID="{6D4FF33E-1CE3-4D96-86FD-68E74C1B7AFB}" presName="composite" presStyleCnt="0"/>
      <dgm:spPr/>
    </dgm:pt>
    <dgm:pt modelId="{B53C06FF-703B-4832-B524-0EBEBDFB8F0D}" type="pres">
      <dgm:prSet presAssocID="{6D4FF33E-1CE3-4D96-86FD-68E74C1B7AFB}" presName="bentUpArrow1" presStyleLbl="alignImgPlace1" presStyleIdx="0" presStyleCnt="2" custLinFactNeighborX="59565" custLinFactNeighborY="3287"/>
      <dgm:spPr/>
    </dgm:pt>
    <dgm:pt modelId="{83351AF5-BEA0-48D8-8BE1-8DC1E8DBA827}" type="pres">
      <dgm:prSet presAssocID="{6D4FF33E-1CE3-4D96-86FD-68E74C1B7AFB}" presName="ParentText" presStyleLbl="node1" presStyleIdx="0" presStyleCnt="3" custLinFactNeighborX="-21189" custLinFactNeighborY="2062">
        <dgm:presLayoutVars>
          <dgm:chMax val="1"/>
          <dgm:chPref val="1"/>
          <dgm:bulletEnabled val="1"/>
        </dgm:presLayoutVars>
      </dgm:prSet>
      <dgm:spPr/>
      <dgm:t>
        <a:bodyPr/>
        <a:lstStyle/>
        <a:p>
          <a:endParaRPr lang="en-US"/>
        </a:p>
      </dgm:t>
    </dgm:pt>
    <dgm:pt modelId="{D55EEA50-7D8A-404E-ABC8-0EAD0A0CCCB7}" type="pres">
      <dgm:prSet presAssocID="{6D4FF33E-1CE3-4D96-86FD-68E74C1B7AFB}" presName="ChildText" presStyleLbl="revTx" presStyleIdx="0" presStyleCnt="3" custScaleX="449065" custScaleY="123920" custLinFactX="51198" custLinFactNeighborX="100000" custLinFactNeighborY="5371">
        <dgm:presLayoutVars>
          <dgm:chMax val="0"/>
          <dgm:chPref val="0"/>
          <dgm:bulletEnabled val="1"/>
        </dgm:presLayoutVars>
      </dgm:prSet>
      <dgm:spPr/>
      <dgm:t>
        <a:bodyPr/>
        <a:lstStyle/>
        <a:p>
          <a:endParaRPr lang="en-US"/>
        </a:p>
      </dgm:t>
    </dgm:pt>
    <dgm:pt modelId="{2E80035E-9C18-483C-9560-F9B5D890B4A7}" type="pres">
      <dgm:prSet presAssocID="{1169340B-F8D7-472D-82B7-3E71C7313A3C}" presName="sibTrans" presStyleCnt="0"/>
      <dgm:spPr/>
    </dgm:pt>
    <dgm:pt modelId="{A3F9C75D-0203-4A16-A415-6E8E18106FDF}" type="pres">
      <dgm:prSet presAssocID="{1FCA9CAE-2698-4E1E-A94F-21B54179BEA1}" presName="composite" presStyleCnt="0"/>
      <dgm:spPr/>
    </dgm:pt>
    <dgm:pt modelId="{3F15396E-3D49-40BA-B7F3-74C054241F8D}" type="pres">
      <dgm:prSet presAssocID="{1FCA9CAE-2698-4E1E-A94F-21B54179BEA1}" presName="bentUpArrow1" presStyleLbl="alignImgPlace1" presStyleIdx="1" presStyleCnt="2" custLinFactNeighborX="89763" custLinFactNeighborY="1534"/>
      <dgm:spPr/>
    </dgm:pt>
    <dgm:pt modelId="{5BA69DD2-AE47-4E6D-BA96-0881E4C8C193}" type="pres">
      <dgm:prSet presAssocID="{1FCA9CAE-2698-4E1E-A94F-21B54179BEA1}" presName="ParentText" presStyleLbl="node1" presStyleIdx="1" presStyleCnt="3">
        <dgm:presLayoutVars>
          <dgm:chMax val="1"/>
          <dgm:chPref val="1"/>
          <dgm:bulletEnabled val="1"/>
        </dgm:presLayoutVars>
      </dgm:prSet>
      <dgm:spPr/>
      <dgm:t>
        <a:bodyPr/>
        <a:lstStyle/>
        <a:p>
          <a:endParaRPr lang="en-US"/>
        </a:p>
      </dgm:t>
    </dgm:pt>
    <dgm:pt modelId="{D3AD3581-5E9B-495F-8717-9BAA716C99F1}" type="pres">
      <dgm:prSet presAssocID="{1FCA9CAE-2698-4E1E-A94F-21B54179BEA1}" presName="ChildText" presStyleLbl="revTx" presStyleIdx="1" presStyleCnt="3" custScaleX="326278" custLinFactX="9209" custLinFactNeighborX="100000" custLinFactNeighborY="-2319">
        <dgm:presLayoutVars>
          <dgm:chMax val="0"/>
          <dgm:chPref val="0"/>
          <dgm:bulletEnabled val="1"/>
        </dgm:presLayoutVars>
      </dgm:prSet>
      <dgm:spPr/>
      <dgm:t>
        <a:bodyPr/>
        <a:lstStyle/>
        <a:p>
          <a:endParaRPr lang="en-US"/>
        </a:p>
      </dgm:t>
    </dgm:pt>
    <dgm:pt modelId="{889AC210-691D-4F93-B5D3-709FE190259C}" type="pres">
      <dgm:prSet presAssocID="{85EF129A-4336-4E74-AB01-0F47EDD21E10}" presName="sibTrans" presStyleCnt="0"/>
      <dgm:spPr/>
    </dgm:pt>
    <dgm:pt modelId="{C4461749-DC78-4B2F-9C27-512A43E3B678}" type="pres">
      <dgm:prSet presAssocID="{05E35292-FA65-48FF-B080-870DBF3CCCFB}" presName="composite" presStyleCnt="0"/>
      <dgm:spPr/>
    </dgm:pt>
    <dgm:pt modelId="{30390A20-2BD4-46D6-BE80-A2B450AF4405}" type="pres">
      <dgm:prSet presAssocID="{05E35292-FA65-48FF-B080-870DBF3CCCFB}" presName="ParentText" presStyleLbl="node1" presStyleIdx="2" presStyleCnt="3" custLinFactNeighborX="-9008" custLinFactNeighborY="2983">
        <dgm:presLayoutVars>
          <dgm:chMax val="1"/>
          <dgm:chPref val="1"/>
          <dgm:bulletEnabled val="1"/>
        </dgm:presLayoutVars>
      </dgm:prSet>
      <dgm:spPr/>
      <dgm:t>
        <a:bodyPr/>
        <a:lstStyle/>
        <a:p>
          <a:endParaRPr lang="en-US"/>
        </a:p>
      </dgm:t>
    </dgm:pt>
    <dgm:pt modelId="{1D109EA5-DF53-437F-A1EC-BB362CEBB204}" type="pres">
      <dgm:prSet presAssocID="{05E35292-FA65-48FF-B080-870DBF3CCCFB}" presName="FinalChildText" presStyleLbl="revTx" presStyleIdx="2" presStyleCnt="3" custScaleX="117640" custLinFactNeighborX="1179" custLinFactNeighborY="1672">
        <dgm:presLayoutVars>
          <dgm:chMax val="0"/>
          <dgm:chPref val="0"/>
          <dgm:bulletEnabled val="1"/>
        </dgm:presLayoutVars>
      </dgm:prSet>
      <dgm:spPr/>
      <dgm:t>
        <a:bodyPr/>
        <a:lstStyle/>
        <a:p>
          <a:endParaRPr lang="en-US"/>
        </a:p>
      </dgm:t>
    </dgm:pt>
  </dgm:ptLst>
  <dgm:cxnLst>
    <dgm:cxn modelId="{2B18E619-DCCC-4234-AF69-4A6F244D16A0}" srcId="{6D4FF33E-1CE3-4D96-86FD-68E74C1B7AFB}" destId="{24E11209-4DF9-420E-8AF7-74B0E044FC6C}" srcOrd="3" destOrd="0" parTransId="{A2BFF202-8BE6-4485-AFFE-1E9F3C7C3298}" sibTransId="{D4647654-84F6-4FD7-9A16-98C897FCCD0A}"/>
    <dgm:cxn modelId="{A4B9C7F4-CE45-DE4B-951D-0139DCA2F398}" type="presOf" srcId="{6D4FF33E-1CE3-4D96-86FD-68E74C1B7AFB}" destId="{83351AF5-BEA0-48D8-8BE1-8DC1E8DBA827}" srcOrd="0" destOrd="0" presId="urn:microsoft.com/office/officeart/2005/8/layout/StepDownProcess"/>
    <dgm:cxn modelId="{307E846E-27D9-F24A-9C57-F7F3DF7B6388}" type="presOf" srcId="{E3A681A8-A1FB-42E9-864A-E308245F13BF}" destId="{D55EEA50-7D8A-404E-ABC8-0EAD0A0CCCB7}" srcOrd="0" destOrd="2" presId="urn:microsoft.com/office/officeart/2005/8/layout/StepDownProcess"/>
    <dgm:cxn modelId="{4D9CC386-7DD9-B543-9FFE-C6B90730C332}" type="presOf" srcId="{0C2FB852-1130-488C-883C-9EEE6FB3A456}" destId="{D3AD3581-5E9B-495F-8717-9BAA716C99F1}" srcOrd="0" destOrd="1" presId="urn:microsoft.com/office/officeart/2005/8/layout/StepDownProcess"/>
    <dgm:cxn modelId="{08988FE1-4828-4DA8-A3B2-3A723DF911B7}" srcId="{6D4FF33E-1CE3-4D96-86FD-68E74C1B7AFB}" destId="{4FCA11F9-033C-40AA-A1F4-0BBE5F5AAD9D}" srcOrd="1" destOrd="0" parTransId="{62BFDD9B-14ED-418A-87E3-0B410864EB2A}" sibTransId="{9DDFA43D-8FEC-434B-9213-2F960E788E03}"/>
    <dgm:cxn modelId="{8B8F3791-B597-4DF7-A2CD-D8E6D68F041F}" srcId="{1FCA9CAE-2698-4E1E-A94F-21B54179BEA1}" destId="{E389CD04-CAE7-4849-AA66-07BFB88889B0}" srcOrd="2" destOrd="0" parTransId="{5E66BC5C-EF5A-4A64-92C4-84D0BD981DA1}" sibTransId="{CAAB5CE1-7D1E-43F4-A60E-C75966238F1C}"/>
    <dgm:cxn modelId="{CA79C19A-4C3D-6341-B75B-E28BB754BF26}" type="presOf" srcId="{24E11209-4DF9-420E-8AF7-74B0E044FC6C}" destId="{D55EEA50-7D8A-404E-ABC8-0EAD0A0CCCB7}" srcOrd="0" destOrd="3" presId="urn:microsoft.com/office/officeart/2005/8/layout/StepDownProcess"/>
    <dgm:cxn modelId="{F24E883B-EC0A-2441-B34F-A0B0BD015AD8}" type="presOf" srcId="{285E8175-2E38-4D5C-A879-C6EBF51468C5}" destId="{F8A57B5F-B7AD-400D-86D4-91E7BBD5BA64}" srcOrd="0" destOrd="0" presId="urn:microsoft.com/office/officeart/2005/8/layout/StepDownProcess"/>
    <dgm:cxn modelId="{E0CC2578-B038-45F8-8C84-62A3027BDA2D}" srcId="{285E8175-2E38-4D5C-A879-C6EBF51468C5}" destId="{6D4FF33E-1CE3-4D96-86FD-68E74C1B7AFB}" srcOrd="0" destOrd="0" parTransId="{3789CA0B-8C14-4901-AAC8-2BB6BDBD1C2F}" sibTransId="{1169340B-F8D7-472D-82B7-3E71C7313A3C}"/>
    <dgm:cxn modelId="{FAFE2AB5-0322-42A2-A670-148C411B09EF}" srcId="{6D4FF33E-1CE3-4D96-86FD-68E74C1B7AFB}" destId="{E3A681A8-A1FB-42E9-864A-E308245F13BF}" srcOrd="2" destOrd="0" parTransId="{0F056E1F-DC85-4024-B0CD-A2312A9AD70A}" sibTransId="{F1C6148F-7ABD-46F4-9195-6E96E886A6C0}"/>
    <dgm:cxn modelId="{B180930B-EC90-294E-931F-CF042ADE0BE1}" type="presOf" srcId="{C9343139-DD4E-48F8-A8C4-11A85AE784A1}" destId="{D55EEA50-7D8A-404E-ABC8-0EAD0A0CCCB7}" srcOrd="0" destOrd="0" presId="urn:microsoft.com/office/officeart/2005/8/layout/StepDownProcess"/>
    <dgm:cxn modelId="{EBDA9119-BCD0-864E-83FE-A6F236DD97C6}" type="presOf" srcId="{1FCA9CAE-2698-4E1E-A94F-21B54179BEA1}" destId="{5BA69DD2-AE47-4E6D-BA96-0881E4C8C193}" srcOrd="0" destOrd="0" presId="urn:microsoft.com/office/officeart/2005/8/layout/StepDownProcess"/>
    <dgm:cxn modelId="{B592A45B-51F0-4515-854A-DD09D37B6544}" srcId="{05E35292-FA65-48FF-B080-870DBF3CCCFB}" destId="{D5445D88-F710-4548-BBF6-1A6A73BDF087}" srcOrd="1" destOrd="0" parTransId="{6548D028-E151-443D-848D-14167EF9D360}" sibTransId="{9C1A344F-8350-40FA-863A-686F817A8AE4}"/>
    <dgm:cxn modelId="{1C80FFCB-7811-4208-9BC8-01EBA56F5B68}" srcId="{6D4FF33E-1CE3-4D96-86FD-68E74C1B7AFB}" destId="{C9343139-DD4E-48F8-A8C4-11A85AE784A1}" srcOrd="0" destOrd="0" parTransId="{3984D75E-76D1-481E-A34F-8F109D840C97}" sibTransId="{31F47BAE-1174-4312-81FF-3E8ACD911315}"/>
    <dgm:cxn modelId="{A1780BFE-5C36-8549-8F1C-056B16966022}" type="presOf" srcId="{E389CD04-CAE7-4849-AA66-07BFB88889B0}" destId="{D3AD3581-5E9B-495F-8717-9BAA716C99F1}" srcOrd="0" destOrd="2" presId="urn:microsoft.com/office/officeart/2005/8/layout/StepDownProcess"/>
    <dgm:cxn modelId="{2F582B07-7899-49BD-A906-C8A6ED2ECCA0}" srcId="{1FCA9CAE-2698-4E1E-A94F-21B54179BEA1}" destId="{7467748D-5E12-49E3-B442-FE7BA664017B}" srcOrd="0" destOrd="0" parTransId="{63DE2301-E688-4A5D-AFEE-5ACB00FBCEFA}" sibTransId="{C957F24B-6B4E-48E8-ABA9-36CA55EBE1BB}"/>
    <dgm:cxn modelId="{1AA36B37-5AE2-4762-A880-811C656F0C9A}" srcId="{285E8175-2E38-4D5C-A879-C6EBF51468C5}" destId="{1FCA9CAE-2698-4E1E-A94F-21B54179BEA1}" srcOrd="1" destOrd="0" parTransId="{EB408F12-F9C8-410B-B84C-47AD07877E43}" sibTransId="{85EF129A-4336-4E74-AB01-0F47EDD21E10}"/>
    <dgm:cxn modelId="{D6B5B256-6A08-4344-8EB0-E1EE7C2103F7}" type="presOf" srcId="{D5445D88-F710-4548-BBF6-1A6A73BDF087}" destId="{1D109EA5-DF53-437F-A1EC-BB362CEBB204}" srcOrd="0" destOrd="1" presId="urn:microsoft.com/office/officeart/2005/8/layout/StepDownProcess"/>
    <dgm:cxn modelId="{3977CB4B-E216-41F9-9D85-B2840792F751}" srcId="{1FCA9CAE-2698-4E1E-A94F-21B54179BEA1}" destId="{0C2FB852-1130-488C-883C-9EEE6FB3A456}" srcOrd="1" destOrd="0" parTransId="{CC7D83F7-54F4-4D05-843D-F1774A6B7AFD}" sibTransId="{E916A0C0-7407-4B2D-AF38-9B72F76B471C}"/>
    <dgm:cxn modelId="{56212AF5-572A-CD49-8C89-AB27DDBBD09C}" type="presOf" srcId="{4FCA11F9-033C-40AA-A1F4-0BBE5F5AAD9D}" destId="{D55EEA50-7D8A-404E-ABC8-0EAD0A0CCCB7}" srcOrd="0" destOrd="1" presId="urn:microsoft.com/office/officeart/2005/8/layout/StepDownProcess"/>
    <dgm:cxn modelId="{1580E516-EBC5-BD4E-8D38-0DCA0469C692}" type="presOf" srcId="{05E35292-FA65-48FF-B080-870DBF3CCCFB}" destId="{30390A20-2BD4-46D6-BE80-A2B450AF4405}" srcOrd="0" destOrd="0" presId="urn:microsoft.com/office/officeart/2005/8/layout/StepDownProcess"/>
    <dgm:cxn modelId="{9D3E818E-97C3-6447-B298-1BF79D5E304D}" type="presOf" srcId="{378B3381-248F-4405-B203-A5734C2CABF1}" destId="{1D109EA5-DF53-437F-A1EC-BB362CEBB204}" srcOrd="0" destOrd="0" presId="urn:microsoft.com/office/officeart/2005/8/layout/StepDownProcess"/>
    <dgm:cxn modelId="{C2E3249B-EF9F-4632-B430-BD450488E6E9}" srcId="{05E35292-FA65-48FF-B080-870DBF3CCCFB}" destId="{378B3381-248F-4405-B203-A5734C2CABF1}" srcOrd="0" destOrd="0" parTransId="{B5C07729-FB74-4328-8586-B26A32A0FC5C}" sibTransId="{BEF006B1-6D3E-4D75-88BC-827F6663A769}"/>
    <dgm:cxn modelId="{8AB5AEFD-0537-4127-89F0-BD3CC906479B}" srcId="{285E8175-2E38-4D5C-A879-C6EBF51468C5}" destId="{05E35292-FA65-48FF-B080-870DBF3CCCFB}" srcOrd="2" destOrd="0" parTransId="{768C647C-F824-4DDB-A9EE-3A4F692669A1}" sibTransId="{84DACE21-7CFA-4F30-B6D9-A461CF02A1EE}"/>
    <dgm:cxn modelId="{970E3081-4D32-4842-9E6A-D650A6CA904F}" type="presOf" srcId="{7467748D-5E12-49E3-B442-FE7BA664017B}" destId="{D3AD3581-5E9B-495F-8717-9BAA716C99F1}" srcOrd="0" destOrd="0" presId="urn:microsoft.com/office/officeart/2005/8/layout/StepDownProcess"/>
    <dgm:cxn modelId="{E6DBF9F1-7519-7E44-9397-6A0678EC65B0}" type="presParOf" srcId="{F8A57B5F-B7AD-400D-86D4-91E7BBD5BA64}" destId="{EE2373C3-0D24-475B-969E-CBCFF5775263}" srcOrd="0" destOrd="0" presId="urn:microsoft.com/office/officeart/2005/8/layout/StepDownProcess"/>
    <dgm:cxn modelId="{6C9C0841-A047-A049-A594-9CE02D019597}" type="presParOf" srcId="{EE2373C3-0D24-475B-969E-CBCFF5775263}" destId="{B53C06FF-703B-4832-B524-0EBEBDFB8F0D}" srcOrd="0" destOrd="0" presId="urn:microsoft.com/office/officeart/2005/8/layout/StepDownProcess"/>
    <dgm:cxn modelId="{F73ACD89-1EB5-0943-BF0F-1A1850CDF50C}" type="presParOf" srcId="{EE2373C3-0D24-475B-969E-CBCFF5775263}" destId="{83351AF5-BEA0-48D8-8BE1-8DC1E8DBA827}" srcOrd="1" destOrd="0" presId="urn:microsoft.com/office/officeart/2005/8/layout/StepDownProcess"/>
    <dgm:cxn modelId="{29E255FC-37AE-9E49-8EAC-9E1D02C574B1}" type="presParOf" srcId="{EE2373C3-0D24-475B-969E-CBCFF5775263}" destId="{D55EEA50-7D8A-404E-ABC8-0EAD0A0CCCB7}" srcOrd="2" destOrd="0" presId="urn:microsoft.com/office/officeart/2005/8/layout/StepDownProcess"/>
    <dgm:cxn modelId="{150E7166-6EE4-8E4C-ADF6-196F54DB2FA4}" type="presParOf" srcId="{F8A57B5F-B7AD-400D-86D4-91E7BBD5BA64}" destId="{2E80035E-9C18-483C-9560-F9B5D890B4A7}" srcOrd="1" destOrd="0" presId="urn:microsoft.com/office/officeart/2005/8/layout/StepDownProcess"/>
    <dgm:cxn modelId="{9D1C482D-DF37-434D-A333-B214E6D15DA9}" type="presParOf" srcId="{F8A57B5F-B7AD-400D-86D4-91E7BBD5BA64}" destId="{A3F9C75D-0203-4A16-A415-6E8E18106FDF}" srcOrd="2" destOrd="0" presId="urn:microsoft.com/office/officeart/2005/8/layout/StepDownProcess"/>
    <dgm:cxn modelId="{5BB3EB08-AC54-D04A-86EF-819CE28FF2A0}" type="presParOf" srcId="{A3F9C75D-0203-4A16-A415-6E8E18106FDF}" destId="{3F15396E-3D49-40BA-B7F3-74C054241F8D}" srcOrd="0" destOrd="0" presId="urn:microsoft.com/office/officeart/2005/8/layout/StepDownProcess"/>
    <dgm:cxn modelId="{765CCBC7-E334-DF45-8BEB-84355475555F}" type="presParOf" srcId="{A3F9C75D-0203-4A16-A415-6E8E18106FDF}" destId="{5BA69DD2-AE47-4E6D-BA96-0881E4C8C193}" srcOrd="1" destOrd="0" presId="urn:microsoft.com/office/officeart/2005/8/layout/StepDownProcess"/>
    <dgm:cxn modelId="{1F549ED8-5D27-774C-9201-5BBFD9D3497C}" type="presParOf" srcId="{A3F9C75D-0203-4A16-A415-6E8E18106FDF}" destId="{D3AD3581-5E9B-495F-8717-9BAA716C99F1}" srcOrd="2" destOrd="0" presId="urn:microsoft.com/office/officeart/2005/8/layout/StepDownProcess"/>
    <dgm:cxn modelId="{3D04006B-4133-BD49-AEAA-600FABA45D1E}" type="presParOf" srcId="{F8A57B5F-B7AD-400D-86D4-91E7BBD5BA64}" destId="{889AC210-691D-4F93-B5D3-709FE190259C}" srcOrd="3" destOrd="0" presId="urn:microsoft.com/office/officeart/2005/8/layout/StepDownProcess"/>
    <dgm:cxn modelId="{EBEE96E8-ED0A-294F-9E9D-1B9A1C820156}" type="presParOf" srcId="{F8A57B5F-B7AD-400D-86D4-91E7BBD5BA64}" destId="{C4461749-DC78-4B2F-9C27-512A43E3B678}" srcOrd="4" destOrd="0" presId="urn:microsoft.com/office/officeart/2005/8/layout/StepDownProcess"/>
    <dgm:cxn modelId="{1C660FFD-EF5D-1E49-93A4-6BCA1BB355D2}" type="presParOf" srcId="{C4461749-DC78-4B2F-9C27-512A43E3B678}" destId="{30390A20-2BD4-46D6-BE80-A2B450AF4405}" srcOrd="0" destOrd="0" presId="urn:microsoft.com/office/officeart/2005/8/layout/StepDownProcess"/>
    <dgm:cxn modelId="{908B1425-361F-B546-9DBF-99CDFE9BB4F3}" type="presParOf" srcId="{C4461749-DC78-4B2F-9C27-512A43E3B678}" destId="{1D109EA5-DF53-437F-A1EC-BB362CEBB204}"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2FF2FA-FF44-A646-991F-93B9B9B2C329}"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CBDFA31-AA57-6942-ABF6-CA63C839E6E7}">
      <dgm:prSet phldrT="[Text]"/>
      <dgm:spPr>
        <a:solidFill>
          <a:schemeClr val="tx2">
            <a:lumMod val="20000"/>
            <a:lumOff val="80000"/>
          </a:schemeClr>
        </a:solidFill>
      </dgm:spPr>
      <dgm:t>
        <a:bodyPr/>
        <a:lstStyle/>
        <a:p>
          <a:r>
            <a:rPr lang="en-US" dirty="0" smtClean="0">
              <a:solidFill>
                <a:srgbClr val="000000"/>
              </a:solidFill>
            </a:rPr>
            <a:t>Explanations of the result</a:t>
          </a:r>
          <a:endParaRPr lang="en-US" dirty="0">
            <a:solidFill>
              <a:srgbClr val="000000"/>
            </a:solidFill>
          </a:endParaRPr>
        </a:p>
      </dgm:t>
    </dgm:pt>
    <dgm:pt modelId="{950B237A-DE78-B649-9AC2-890F1A799365}" type="parTrans" cxnId="{7F7A6BC0-D9B6-8643-98E5-8F8D35788190}">
      <dgm:prSet/>
      <dgm:spPr/>
      <dgm:t>
        <a:bodyPr/>
        <a:lstStyle/>
        <a:p>
          <a:endParaRPr lang="en-US"/>
        </a:p>
      </dgm:t>
    </dgm:pt>
    <dgm:pt modelId="{236B4DAF-873E-3342-B453-0652F6436949}" type="sibTrans" cxnId="{7F7A6BC0-D9B6-8643-98E5-8F8D35788190}">
      <dgm:prSet/>
      <dgm:spPr/>
      <dgm:t>
        <a:bodyPr/>
        <a:lstStyle/>
        <a:p>
          <a:endParaRPr lang="en-US"/>
        </a:p>
      </dgm:t>
    </dgm:pt>
    <dgm:pt modelId="{01D5E42E-4C6C-E84A-ADC7-0D671A219790}">
      <dgm:prSet phldrT="[Text]" custT="1"/>
      <dgm:spPr>
        <a:solidFill>
          <a:srgbClr val="C6D9F1"/>
        </a:solidFill>
      </dgm:spPr>
      <dgm:t>
        <a:bodyPr/>
        <a:lstStyle/>
        <a:p>
          <a:r>
            <a:rPr lang="en-US" sz="2400" dirty="0" smtClean="0">
              <a:solidFill>
                <a:srgbClr val="000000"/>
              </a:solidFill>
            </a:rPr>
            <a:t>2. Systems subject-matter knowledge is a separate aspect of energy knowledge and teachers who know a great deal about energy, but lack an understanding of systems, cannot respond productively to student difficulties of this sort.</a:t>
          </a:r>
          <a:endParaRPr lang="en-US" sz="2400" dirty="0">
            <a:solidFill>
              <a:srgbClr val="000000"/>
            </a:solidFill>
          </a:endParaRPr>
        </a:p>
      </dgm:t>
    </dgm:pt>
    <dgm:pt modelId="{6F3A5DB1-72BB-4548-B0DA-5BB33A177FE7}" type="parTrans" cxnId="{3F1B1681-26E4-6A4C-841A-45A57B525A5A}">
      <dgm:prSet/>
      <dgm:spPr/>
      <dgm:t>
        <a:bodyPr/>
        <a:lstStyle/>
        <a:p>
          <a:endParaRPr lang="en-US"/>
        </a:p>
      </dgm:t>
    </dgm:pt>
    <dgm:pt modelId="{BF3E7B0B-DD8C-9B48-9DED-3A10C68641BC}" type="sibTrans" cxnId="{3F1B1681-26E4-6A4C-841A-45A57B525A5A}">
      <dgm:prSet/>
      <dgm:spPr/>
      <dgm:t>
        <a:bodyPr/>
        <a:lstStyle/>
        <a:p>
          <a:endParaRPr lang="en-US"/>
        </a:p>
      </dgm:t>
    </dgm:pt>
    <dgm:pt modelId="{E490A3BB-C402-D848-9D26-B0F29933D350}">
      <dgm:prSet phldrT="[Text]" custT="1"/>
      <dgm:spPr>
        <a:solidFill>
          <a:srgbClr val="C6D9F1"/>
        </a:solidFill>
      </dgm:spPr>
      <dgm:t>
        <a:bodyPr/>
        <a:lstStyle/>
        <a:p>
          <a:r>
            <a:rPr lang="en-US" sz="2400" dirty="0" smtClean="0">
              <a:solidFill>
                <a:srgbClr val="000000"/>
              </a:solidFill>
            </a:rPr>
            <a:t>1. Teachers who responded correctly to the </a:t>
          </a:r>
          <a:r>
            <a:rPr lang="en-US" sz="2400" i="1" dirty="0" smtClean="0">
              <a:solidFill>
                <a:srgbClr val="000000"/>
              </a:solidFill>
            </a:rPr>
            <a:t>Atwood’s, CKT-P, CR </a:t>
          </a:r>
          <a:r>
            <a:rPr lang="en-US" sz="2400" dirty="0" smtClean="0">
              <a:solidFill>
                <a:srgbClr val="000000"/>
              </a:solidFill>
            </a:rPr>
            <a:t>item just know physics better in general and thus do better on systems-based items.</a:t>
          </a:r>
          <a:endParaRPr lang="en-US" sz="2400" dirty="0">
            <a:solidFill>
              <a:srgbClr val="000000"/>
            </a:solidFill>
          </a:endParaRPr>
        </a:p>
      </dgm:t>
    </dgm:pt>
    <dgm:pt modelId="{0C54AF11-0A9B-2F46-B7ED-00D8A6A91B2E}" type="parTrans" cxnId="{1529F9FE-53B3-A64E-9041-CDD20FE3ACB7}">
      <dgm:prSet/>
      <dgm:spPr/>
      <dgm:t>
        <a:bodyPr/>
        <a:lstStyle/>
        <a:p>
          <a:endParaRPr lang="en-US"/>
        </a:p>
      </dgm:t>
    </dgm:pt>
    <dgm:pt modelId="{CDEAA6BD-81F3-FA46-A808-EBE6FD0F56D8}" type="sibTrans" cxnId="{1529F9FE-53B3-A64E-9041-CDD20FE3ACB7}">
      <dgm:prSet/>
      <dgm:spPr/>
      <dgm:t>
        <a:bodyPr/>
        <a:lstStyle/>
        <a:p>
          <a:endParaRPr lang="en-US"/>
        </a:p>
      </dgm:t>
    </dgm:pt>
    <dgm:pt modelId="{B5475412-45BA-F24D-A664-509D4788E094}">
      <dgm:prSet phldrT="[Text]" phldr="1"/>
      <dgm:spPr>
        <a:noFill/>
        <a:ln>
          <a:noFill/>
        </a:ln>
      </dgm:spPr>
      <dgm:t>
        <a:bodyPr/>
        <a:lstStyle/>
        <a:p>
          <a:endParaRPr lang="en-US" dirty="0"/>
        </a:p>
      </dgm:t>
    </dgm:pt>
    <dgm:pt modelId="{F82F86BA-0D59-0C40-AFB5-6E7D83C4A827}" type="sibTrans" cxnId="{EE1879E5-70C8-4041-B14A-FD8417C16FF8}">
      <dgm:prSet/>
      <dgm:spPr/>
      <dgm:t>
        <a:bodyPr/>
        <a:lstStyle/>
        <a:p>
          <a:endParaRPr lang="en-US"/>
        </a:p>
      </dgm:t>
    </dgm:pt>
    <dgm:pt modelId="{F188E78F-75B3-B045-A3D4-2715B7CF0208}" type="parTrans" cxnId="{EE1879E5-70C8-4041-B14A-FD8417C16FF8}">
      <dgm:prSet/>
      <dgm:spPr>
        <a:ln>
          <a:solidFill>
            <a:srgbClr val="FFFFFF"/>
          </a:solidFill>
        </a:ln>
      </dgm:spPr>
      <dgm:t>
        <a:bodyPr/>
        <a:lstStyle/>
        <a:p>
          <a:endParaRPr lang="en-US"/>
        </a:p>
      </dgm:t>
    </dgm:pt>
    <dgm:pt modelId="{B808F7B2-EAAE-3F43-B476-6BC861EB0A0C}" type="pres">
      <dgm:prSet presAssocID="{072FF2FA-FF44-A646-991F-93B9B9B2C329}" presName="Name0" presStyleCnt="0">
        <dgm:presLayoutVars>
          <dgm:chMax val="1"/>
          <dgm:chPref val="1"/>
          <dgm:dir/>
          <dgm:animOne val="branch"/>
          <dgm:animLvl val="lvl"/>
        </dgm:presLayoutVars>
      </dgm:prSet>
      <dgm:spPr/>
      <dgm:t>
        <a:bodyPr/>
        <a:lstStyle/>
        <a:p>
          <a:endParaRPr lang="en-US"/>
        </a:p>
      </dgm:t>
    </dgm:pt>
    <dgm:pt modelId="{00E3204C-F48F-0746-B0B1-A71E637DA455}" type="pres">
      <dgm:prSet presAssocID="{FCBDFA31-AA57-6942-ABF6-CA63C839E6E7}" presName="singleCycle" presStyleCnt="0"/>
      <dgm:spPr/>
    </dgm:pt>
    <dgm:pt modelId="{D3ECAC03-3445-E442-9D96-71C2E6367881}" type="pres">
      <dgm:prSet presAssocID="{FCBDFA31-AA57-6942-ABF6-CA63C839E6E7}" presName="singleCenter" presStyleLbl="node1" presStyleIdx="0" presStyleCnt="4" custScaleX="261897" custLinFactNeighborX="-406" custLinFactNeighborY="-40178">
        <dgm:presLayoutVars>
          <dgm:chMax val="7"/>
          <dgm:chPref val="7"/>
        </dgm:presLayoutVars>
      </dgm:prSet>
      <dgm:spPr/>
      <dgm:t>
        <a:bodyPr/>
        <a:lstStyle/>
        <a:p>
          <a:endParaRPr lang="en-US"/>
        </a:p>
      </dgm:t>
    </dgm:pt>
    <dgm:pt modelId="{0E9606D6-21E4-3E4C-8576-D9A389F6B818}" type="pres">
      <dgm:prSet presAssocID="{F188E78F-75B3-B045-A3D4-2715B7CF0208}" presName="Name56" presStyleLbl="parChTrans1D2" presStyleIdx="0" presStyleCnt="3"/>
      <dgm:spPr/>
      <dgm:t>
        <a:bodyPr/>
        <a:lstStyle/>
        <a:p>
          <a:endParaRPr lang="en-US"/>
        </a:p>
      </dgm:t>
    </dgm:pt>
    <dgm:pt modelId="{6FE0CD6E-F4B0-F24C-8D4E-D84E476CFE97}" type="pres">
      <dgm:prSet presAssocID="{B5475412-45BA-F24D-A664-509D4788E094}" presName="text0" presStyleLbl="node1" presStyleIdx="1" presStyleCnt="4">
        <dgm:presLayoutVars>
          <dgm:bulletEnabled val="1"/>
        </dgm:presLayoutVars>
      </dgm:prSet>
      <dgm:spPr/>
      <dgm:t>
        <a:bodyPr/>
        <a:lstStyle/>
        <a:p>
          <a:endParaRPr lang="en-US"/>
        </a:p>
      </dgm:t>
    </dgm:pt>
    <dgm:pt modelId="{047FCB91-EA53-674A-8484-45036D9E93EF}" type="pres">
      <dgm:prSet presAssocID="{6F3A5DB1-72BB-4548-B0DA-5BB33A177FE7}" presName="Name56" presStyleLbl="parChTrans1D2" presStyleIdx="1" presStyleCnt="3"/>
      <dgm:spPr/>
      <dgm:t>
        <a:bodyPr/>
        <a:lstStyle/>
        <a:p>
          <a:endParaRPr lang="en-US"/>
        </a:p>
      </dgm:t>
    </dgm:pt>
    <dgm:pt modelId="{2886CD99-80EB-0D4F-BE8C-414BF4581CF8}" type="pres">
      <dgm:prSet presAssocID="{01D5E42E-4C6C-E84A-ADC7-0D671A219790}" presName="text0" presStyleLbl="node1" presStyleIdx="2" presStyleCnt="4" custScaleX="459087" custScaleY="321539" custRadScaleRad="127331" custRadScaleInc="-12126">
        <dgm:presLayoutVars>
          <dgm:bulletEnabled val="1"/>
        </dgm:presLayoutVars>
      </dgm:prSet>
      <dgm:spPr/>
      <dgm:t>
        <a:bodyPr/>
        <a:lstStyle/>
        <a:p>
          <a:endParaRPr lang="en-US"/>
        </a:p>
      </dgm:t>
    </dgm:pt>
    <dgm:pt modelId="{E0182FD2-66C2-CC44-8B5F-C9A0E40964C7}" type="pres">
      <dgm:prSet presAssocID="{0C54AF11-0A9B-2F46-B7ED-00D8A6A91B2E}" presName="Name56" presStyleLbl="parChTrans1D2" presStyleIdx="2" presStyleCnt="3"/>
      <dgm:spPr/>
      <dgm:t>
        <a:bodyPr/>
        <a:lstStyle/>
        <a:p>
          <a:endParaRPr lang="en-US"/>
        </a:p>
      </dgm:t>
    </dgm:pt>
    <dgm:pt modelId="{8E2B7BDF-1E78-A24A-89F9-04A07A10DA4C}" type="pres">
      <dgm:prSet presAssocID="{E490A3BB-C402-D848-9D26-B0F29933D350}" presName="text0" presStyleLbl="node1" presStyleIdx="3" presStyleCnt="4" custScaleX="396580" custScaleY="331308" custRadScaleRad="108497" custRadScaleInc="193">
        <dgm:presLayoutVars>
          <dgm:bulletEnabled val="1"/>
        </dgm:presLayoutVars>
      </dgm:prSet>
      <dgm:spPr/>
      <dgm:t>
        <a:bodyPr/>
        <a:lstStyle/>
        <a:p>
          <a:endParaRPr lang="en-US"/>
        </a:p>
      </dgm:t>
    </dgm:pt>
  </dgm:ptLst>
  <dgm:cxnLst>
    <dgm:cxn modelId="{5B170C18-6DA2-DA4C-BB12-28AB18F9D023}" type="presOf" srcId="{E490A3BB-C402-D848-9D26-B0F29933D350}" destId="{8E2B7BDF-1E78-A24A-89F9-04A07A10DA4C}" srcOrd="0" destOrd="0" presId="urn:microsoft.com/office/officeart/2008/layout/RadialCluster"/>
    <dgm:cxn modelId="{7F7A6BC0-D9B6-8643-98E5-8F8D35788190}" srcId="{072FF2FA-FF44-A646-991F-93B9B9B2C329}" destId="{FCBDFA31-AA57-6942-ABF6-CA63C839E6E7}" srcOrd="0" destOrd="0" parTransId="{950B237A-DE78-B649-9AC2-890F1A799365}" sibTransId="{236B4DAF-873E-3342-B453-0652F6436949}"/>
    <dgm:cxn modelId="{1529F9FE-53B3-A64E-9041-CDD20FE3ACB7}" srcId="{FCBDFA31-AA57-6942-ABF6-CA63C839E6E7}" destId="{E490A3BB-C402-D848-9D26-B0F29933D350}" srcOrd="2" destOrd="0" parTransId="{0C54AF11-0A9B-2F46-B7ED-00D8A6A91B2E}" sibTransId="{CDEAA6BD-81F3-FA46-A808-EBE6FD0F56D8}"/>
    <dgm:cxn modelId="{CA170FC1-FF17-5343-93F5-C0CCCCF011E6}" type="presOf" srcId="{072FF2FA-FF44-A646-991F-93B9B9B2C329}" destId="{B808F7B2-EAAE-3F43-B476-6BC861EB0A0C}" srcOrd="0" destOrd="0" presId="urn:microsoft.com/office/officeart/2008/layout/RadialCluster"/>
    <dgm:cxn modelId="{057E1212-EBF1-4A45-A0B8-BAFADAA42932}" type="presOf" srcId="{6F3A5DB1-72BB-4548-B0DA-5BB33A177FE7}" destId="{047FCB91-EA53-674A-8484-45036D9E93EF}" srcOrd="0" destOrd="0" presId="urn:microsoft.com/office/officeart/2008/layout/RadialCluster"/>
    <dgm:cxn modelId="{FDEDAF42-F634-7444-980C-A2854675AB01}" type="presOf" srcId="{0C54AF11-0A9B-2F46-B7ED-00D8A6A91B2E}" destId="{E0182FD2-66C2-CC44-8B5F-C9A0E40964C7}" srcOrd="0" destOrd="0" presId="urn:microsoft.com/office/officeart/2008/layout/RadialCluster"/>
    <dgm:cxn modelId="{FB39646B-77C0-AC42-9410-004A9E83E3CA}" type="presOf" srcId="{B5475412-45BA-F24D-A664-509D4788E094}" destId="{6FE0CD6E-F4B0-F24C-8D4E-D84E476CFE97}" srcOrd="0" destOrd="0" presId="urn:microsoft.com/office/officeart/2008/layout/RadialCluster"/>
    <dgm:cxn modelId="{DA2D9D36-FA63-2D41-AC56-85FAA686B7A7}" type="presOf" srcId="{F188E78F-75B3-B045-A3D4-2715B7CF0208}" destId="{0E9606D6-21E4-3E4C-8576-D9A389F6B818}" srcOrd="0" destOrd="0" presId="urn:microsoft.com/office/officeart/2008/layout/RadialCluster"/>
    <dgm:cxn modelId="{FBD3B861-228A-E34D-A941-FDA93BB348C1}" type="presOf" srcId="{FCBDFA31-AA57-6942-ABF6-CA63C839E6E7}" destId="{D3ECAC03-3445-E442-9D96-71C2E6367881}" srcOrd="0" destOrd="0" presId="urn:microsoft.com/office/officeart/2008/layout/RadialCluster"/>
    <dgm:cxn modelId="{EE1879E5-70C8-4041-B14A-FD8417C16FF8}" srcId="{FCBDFA31-AA57-6942-ABF6-CA63C839E6E7}" destId="{B5475412-45BA-F24D-A664-509D4788E094}" srcOrd="0" destOrd="0" parTransId="{F188E78F-75B3-B045-A3D4-2715B7CF0208}" sibTransId="{F82F86BA-0D59-0C40-AFB5-6E7D83C4A827}"/>
    <dgm:cxn modelId="{3F1B1681-26E4-6A4C-841A-45A57B525A5A}" srcId="{FCBDFA31-AA57-6942-ABF6-CA63C839E6E7}" destId="{01D5E42E-4C6C-E84A-ADC7-0D671A219790}" srcOrd="1" destOrd="0" parTransId="{6F3A5DB1-72BB-4548-B0DA-5BB33A177FE7}" sibTransId="{BF3E7B0B-DD8C-9B48-9DED-3A10C68641BC}"/>
    <dgm:cxn modelId="{3F0601B1-8C48-FD46-9B0F-5360365090E6}" type="presOf" srcId="{01D5E42E-4C6C-E84A-ADC7-0D671A219790}" destId="{2886CD99-80EB-0D4F-BE8C-414BF4581CF8}" srcOrd="0" destOrd="0" presId="urn:microsoft.com/office/officeart/2008/layout/RadialCluster"/>
    <dgm:cxn modelId="{C24B458C-9432-864C-BB76-77FB5E179991}" type="presParOf" srcId="{B808F7B2-EAAE-3F43-B476-6BC861EB0A0C}" destId="{00E3204C-F48F-0746-B0B1-A71E637DA455}" srcOrd="0" destOrd="0" presId="urn:microsoft.com/office/officeart/2008/layout/RadialCluster"/>
    <dgm:cxn modelId="{8E45B1A5-2B8F-6545-B276-683F10DB3ABD}" type="presParOf" srcId="{00E3204C-F48F-0746-B0B1-A71E637DA455}" destId="{D3ECAC03-3445-E442-9D96-71C2E6367881}" srcOrd="0" destOrd="0" presId="urn:microsoft.com/office/officeart/2008/layout/RadialCluster"/>
    <dgm:cxn modelId="{649D989C-47C9-034B-93D0-B5A453CF7671}" type="presParOf" srcId="{00E3204C-F48F-0746-B0B1-A71E637DA455}" destId="{0E9606D6-21E4-3E4C-8576-D9A389F6B818}" srcOrd="1" destOrd="0" presId="urn:microsoft.com/office/officeart/2008/layout/RadialCluster"/>
    <dgm:cxn modelId="{A79AE6A6-7409-F54E-B6AF-97DCDAF44428}" type="presParOf" srcId="{00E3204C-F48F-0746-B0B1-A71E637DA455}" destId="{6FE0CD6E-F4B0-F24C-8D4E-D84E476CFE97}" srcOrd="2" destOrd="0" presId="urn:microsoft.com/office/officeart/2008/layout/RadialCluster"/>
    <dgm:cxn modelId="{4DAF34AE-B623-0A41-97B4-A5A8C7B04116}" type="presParOf" srcId="{00E3204C-F48F-0746-B0B1-A71E637DA455}" destId="{047FCB91-EA53-674A-8484-45036D9E93EF}" srcOrd="3" destOrd="0" presId="urn:microsoft.com/office/officeart/2008/layout/RadialCluster"/>
    <dgm:cxn modelId="{4E2E0CEB-4A77-014F-9F16-F95005257FD6}" type="presParOf" srcId="{00E3204C-F48F-0746-B0B1-A71E637DA455}" destId="{2886CD99-80EB-0D4F-BE8C-414BF4581CF8}" srcOrd="4" destOrd="0" presId="urn:microsoft.com/office/officeart/2008/layout/RadialCluster"/>
    <dgm:cxn modelId="{F4D528D3-DA2D-5E42-97EF-6D45095F5F13}" type="presParOf" srcId="{00E3204C-F48F-0746-B0B1-A71E637DA455}" destId="{E0182FD2-66C2-CC44-8B5F-C9A0E40964C7}" srcOrd="5" destOrd="0" presId="urn:microsoft.com/office/officeart/2008/layout/RadialCluster"/>
    <dgm:cxn modelId="{AEAED74D-8DBA-824F-81B5-B54DF1E8D1C7}" type="presParOf" srcId="{00E3204C-F48F-0746-B0B1-A71E637DA455}" destId="{8E2B7BDF-1E78-A24A-89F9-04A07A10DA4C}"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2FF2FA-FF44-A646-991F-93B9B9B2C329}" type="doc">
      <dgm:prSet loTypeId="urn:microsoft.com/office/officeart/2008/layout/RadialCluster" loCatId="" qsTypeId="urn:microsoft.com/office/officeart/2005/8/quickstyle/simple4" qsCatId="simple" csTypeId="urn:microsoft.com/office/officeart/2005/8/colors/accent1_2" csCatId="accent1" phldr="1"/>
      <dgm:spPr/>
      <dgm:t>
        <a:bodyPr/>
        <a:lstStyle/>
        <a:p>
          <a:endParaRPr lang="en-US"/>
        </a:p>
      </dgm:t>
    </dgm:pt>
    <dgm:pt modelId="{FCBDFA31-AA57-6942-ABF6-CA63C839E6E7}">
      <dgm:prSet phldrT="[Text]"/>
      <dgm:spPr>
        <a:solidFill>
          <a:schemeClr val="tx2">
            <a:lumMod val="20000"/>
            <a:lumOff val="80000"/>
          </a:schemeClr>
        </a:solidFill>
      </dgm:spPr>
      <dgm:t>
        <a:bodyPr/>
        <a:lstStyle/>
        <a:p>
          <a:r>
            <a:rPr lang="en-US" dirty="0" smtClean="0">
              <a:solidFill>
                <a:srgbClr val="000000"/>
              </a:solidFill>
            </a:rPr>
            <a:t>Predictions </a:t>
          </a:r>
          <a:endParaRPr lang="en-US" dirty="0">
            <a:solidFill>
              <a:srgbClr val="000000"/>
            </a:solidFill>
          </a:endParaRPr>
        </a:p>
      </dgm:t>
    </dgm:pt>
    <dgm:pt modelId="{950B237A-DE78-B649-9AC2-890F1A799365}" type="parTrans" cxnId="{7F7A6BC0-D9B6-8643-98E5-8F8D35788190}">
      <dgm:prSet/>
      <dgm:spPr/>
      <dgm:t>
        <a:bodyPr/>
        <a:lstStyle/>
        <a:p>
          <a:endParaRPr lang="en-US"/>
        </a:p>
      </dgm:t>
    </dgm:pt>
    <dgm:pt modelId="{236B4DAF-873E-3342-B453-0652F6436949}" type="sibTrans" cxnId="{7F7A6BC0-D9B6-8643-98E5-8F8D35788190}">
      <dgm:prSet/>
      <dgm:spPr/>
      <dgm:t>
        <a:bodyPr/>
        <a:lstStyle/>
        <a:p>
          <a:endParaRPr lang="en-US"/>
        </a:p>
      </dgm:t>
    </dgm:pt>
    <dgm:pt modelId="{01D5E42E-4C6C-E84A-ADC7-0D671A219790}">
      <dgm:prSet phldrT="[Text]" custT="1"/>
      <dgm:spPr>
        <a:solidFill>
          <a:srgbClr val="C6D9F1"/>
        </a:solidFill>
      </dgm:spPr>
      <dgm:t>
        <a:bodyPr/>
        <a:lstStyle/>
        <a:p>
          <a:r>
            <a:rPr lang="en-US" sz="2400" dirty="0" smtClean="0">
              <a:solidFill>
                <a:srgbClr val="000000"/>
              </a:solidFill>
            </a:rPr>
            <a:t>If the second explanation were correct, then the performance of non-systems items high-performing teachers should have been significantly lower. </a:t>
          </a:r>
          <a:endParaRPr lang="en-US" sz="2400" dirty="0">
            <a:solidFill>
              <a:srgbClr val="000000"/>
            </a:solidFill>
          </a:endParaRPr>
        </a:p>
      </dgm:t>
    </dgm:pt>
    <dgm:pt modelId="{6F3A5DB1-72BB-4548-B0DA-5BB33A177FE7}" type="parTrans" cxnId="{3F1B1681-26E4-6A4C-841A-45A57B525A5A}">
      <dgm:prSet/>
      <dgm:spPr/>
      <dgm:t>
        <a:bodyPr/>
        <a:lstStyle/>
        <a:p>
          <a:endParaRPr lang="en-US"/>
        </a:p>
      </dgm:t>
    </dgm:pt>
    <dgm:pt modelId="{BF3E7B0B-DD8C-9B48-9DED-3A10C68641BC}" type="sibTrans" cxnId="{3F1B1681-26E4-6A4C-841A-45A57B525A5A}">
      <dgm:prSet/>
      <dgm:spPr/>
      <dgm:t>
        <a:bodyPr/>
        <a:lstStyle/>
        <a:p>
          <a:endParaRPr lang="en-US"/>
        </a:p>
      </dgm:t>
    </dgm:pt>
    <dgm:pt modelId="{E490A3BB-C402-D848-9D26-B0F29933D350}">
      <dgm:prSet phldrT="[Text]" custT="1"/>
      <dgm:spPr>
        <a:solidFill>
          <a:srgbClr val="C6D9F1"/>
        </a:solidFill>
      </dgm:spPr>
      <dgm:t>
        <a:bodyPr/>
        <a:lstStyle/>
        <a:p>
          <a:r>
            <a:rPr lang="en-US" sz="2400" dirty="0" smtClean="0">
              <a:solidFill>
                <a:schemeClr val="tx1"/>
              </a:solidFill>
            </a:rPr>
            <a:t>If the first explanation were correct, then non-systems high performing teachers would do as well or better on </a:t>
          </a:r>
          <a:r>
            <a:rPr lang="en-US" sz="2400" i="1" dirty="0" smtClean="0">
              <a:solidFill>
                <a:schemeClr val="tx1"/>
              </a:solidFill>
            </a:rPr>
            <a:t>Atwood’s, CKT-P, CR </a:t>
          </a:r>
          <a:r>
            <a:rPr lang="en-US" sz="2400" dirty="0" smtClean="0">
              <a:solidFill>
                <a:schemeClr val="tx1"/>
              </a:solidFill>
            </a:rPr>
            <a:t>as the teachers with a high score on the Trampoline item. </a:t>
          </a:r>
          <a:endParaRPr lang="en-US" sz="2400" dirty="0">
            <a:solidFill>
              <a:schemeClr val="tx1"/>
            </a:solidFill>
          </a:endParaRPr>
        </a:p>
      </dgm:t>
    </dgm:pt>
    <dgm:pt modelId="{0C54AF11-0A9B-2F46-B7ED-00D8A6A91B2E}" type="parTrans" cxnId="{1529F9FE-53B3-A64E-9041-CDD20FE3ACB7}">
      <dgm:prSet/>
      <dgm:spPr/>
      <dgm:t>
        <a:bodyPr/>
        <a:lstStyle/>
        <a:p>
          <a:endParaRPr lang="en-US"/>
        </a:p>
      </dgm:t>
    </dgm:pt>
    <dgm:pt modelId="{CDEAA6BD-81F3-FA46-A808-EBE6FD0F56D8}" type="sibTrans" cxnId="{1529F9FE-53B3-A64E-9041-CDD20FE3ACB7}">
      <dgm:prSet/>
      <dgm:spPr/>
      <dgm:t>
        <a:bodyPr/>
        <a:lstStyle/>
        <a:p>
          <a:endParaRPr lang="en-US"/>
        </a:p>
      </dgm:t>
    </dgm:pt>
    <dgm:pt modelId="{B5475412-45BA-F24D-A664-509D4788E094}">
      <dgm:prSet phldrT="[Text]" phldr="1"/>
      <dgm:spPr>
        <a:noFill/>
        <a:ln>
          <a:noFill/>
        </a:ln>
      </dgm:spPr>
      <dgm:t>
        <a:bodyPr/>
        <a:lstStyle/>
        <a:p>
          <a:endParaRPr lang="en-US" dirty="0"/>
        </a:p>
      </dgm:t>
    </dgm:pt>
    <dgm:pt modelId="{F82F86BA-0D59-0C40-AFB5-6E7D83C4A827}" type="sibTrans" cxnId="{EE1879E5-70C8-4041-B14A-FD8417C16FF8}">
      <dgm:prSet/>
      <dgm:spPr/>
      <dgm:t>
        <a:bodyPr/>
        <a:lstStyle/>
        <a:p>
          <a:endParaRPr lang="en-US"/>
        </a:p>
      </dgm:t>
    </dgm:pt>
    <dgm:pt modelId="{F188E78F-75B3-B045-A3D4-2715B7CF0208}" type="parTrans" cxnId="{EE1879E5-70C8-4041-B14A-FD8417C16FF8}">
      <dgm:prSet/>
      <dgm:spPr>
        <a:ln>
          <a:solidFill>
            <a:srgbClr val="FFFFFF"/>
          </a:solidFill>
        </a:ln>
      </dgm:spPr>
      <dgm:t>
        <a:bodyPr/>
        <a:lstStyle/>
        <a:p>
          <a:endParaRPr lang="en-US"/>
        </a:p>
      </dgm:t>
    </dgm:pt>
    <dgm:pt modelId="{B808F7B2-EAAE-3F43-B476-6BC861EB0A0C}" type="pres">
      <dgm:prSet presAssocID="{072FF2FA-FF44-A646-991F-93B9B9B2C329}" presName="Name0" presStyleCnt="0">
        <dgm:presLayoutVars>
          <dgm:chMax val="1"/>
          <dgm:chPref val="1"/>
          <dgm:dir/>
          <dgm:animOne val="branch"/>
          <dgm:animLvl val="lvl"/>
        </dgm:presLayoutVars>
      </dgm:prSet>
      <dgm:spPr/>
      <dgm:t>
        <a:bodyPr/>
        <a:lstStyle/>
        <a:p>
          <a:endParaRPr lang="en-US"/>
        </a:p>
      </dgm:t>
    </dgm:pt>
    <dgm:pt modelId="{00E3204C-F48F-0746-B0B1-A71E637DA455}" type="pres">
      <dgm:prSet presAssocID="{FCBDFA31-AA57-6942-ABF6-CA63C839E6E7}" presName="singleCycle" presStyleCnt="0"/>
      <dgm:spPr/>
    </dgm:pt>
    <dgm:pt modelId="{D3ECAC03-3445-E442-9D96-71C2E6367881}" type="pres">
      <dgm:prSet presAssocID="{FCBDFA31-AA57-6942-ABF6-CA63C839E6E7}" presName="singleCenter" presStyleLbl="node1" presStyleIdx="0" presStyleCnt="4" custScaleX="261897" custLinFactNeighborX="-406" custLinFactNeighborY="-40178">
        <dgm:presLayoutVars>
          <dgm:chMax val="7"/>
          <dgm:chPref val="7"/>
        </dgm:presLayoutVars>
      </dgm:prSet>
      <dgm:spPr/>
      <dgm:t>
        <a:bodyPr/>
        <a:lstStyle/>
        <a:p>
          <a:endParaRPr lang="en-US"/>
        </a:p>
      </dgm:t>
    </dgm:pt>
    <dgm:pt modelId="{0E9606D6-21E4-3E4C-8576-D9A389F6B818}" type="pres">
      <dgm:prSet presAssocID="{F188E78F-75B3-B045-A3D4-2715B7CF0208}" presName="Name56" presStyleLbl="parChTrans1D2" presStyleIdx="0" presStyleCnt="3"/>
      <dgm:spPr/>
      <dgm:t>
        <a:bodyPr/>
        <a:lstStyle/>
        <a:p>
          <a:endParaRPr lang="en-US"/>
        </a:p>
      </dgm:t>
    </dgm:pt>
    <dgm:pt modelId="{6FE0CD6E-F4B0-F24C-8D4E-D84E476CFE97}" type="pres">
      <dgm:prSet presAssocID="{B5475412-45BA-F24D-A664-509D4788E094}" presName="text0" presStyleLbl="node1" presStyleIdx="1" presStyleCnt="4">
        <dgm:presLayoutVars>
          <dgm:bulletEnabled val="1"/>
        </dgm:presLayoutVars>
      </dgm:prSet>
      <dgm:spPr/>
      <dgm:t>
        <a:bodyPr/>
        <a:lstStyle/>
        <a:p>
          <a:endParaRPr lang="en-US"/>
        </a:p>
      </dgm:t>
    </dgm:pt>
    <dgm:pt modelId="{047FCB91-EA53-674A-8484-45036D9E93EF}" type="pres">
      <dgm:prSet presAssocID="{6F3A5DB1-72BB-4548-B0DA-5BB33A177FE7}" presName="Name56" presStyleLbl="parChTrans1D2" presStyleIdx="1" presStyleCnt="3"/>
      <dgm:spPr/>
      <dgm:t>
        <a:bodyPr/>
        <a:lstStyle/>
        <a:p>
          <a:endParaRPr lang="en-US"/>
        </a:p>
      </dgm:t>
    </dgm:pt>
    <dgm:pt modelId="{2886CD99-80EB-0D4F-BE8C-414BF4581CF8}" type="pres">
      <dgm:prSet presAssocID="{01D5E42E-4C6C-E84A-ADC7-0D671A219790}" presName="text0" presStyleLbl="node1" presStyleIdx="2" presStyleCnt="4" custScaleX="459087" custScaleY="321539" custRadScaleRad="127331" custRadScaleInc="-12126">
        <dgm:presLayoutVars>
          <dgm:bulletEnabled val="1"/>
        </dgm:presLayoutVars>
      </dgm:prSet>
      <dgm:spPr/>
      <dgm:t>
        <a:bodyPr/>
        <a:lstStyle/>
        <a:p>
          <a:endParaRPr lang="en-US"/>
        </a:p>
      </dgm:t>
    </dgm:pt>
    <dgm:pt modelId="{E0182FD2-66C2-CC44-8B5F-C9A0E40964C7}" type="pres">
      <dgm:prSet presAssocID="{0C54AF11-0A9B-2F46-B7ED-00D8A6A91B2E}" presName="Name56" presStyleLbl="parChTrans1D2" presStyleIdx="2" presStyleCnt="3"/>
      <dgm:spPr/>
      <dgm:t>
        <a:bodyPr/>
        <a:lstStyle/>
        <a:p>
          <a:endParaRPr lang="en-US"/>
        </a:p>
      </dgm:t>
    </dgm:pt>
    <dgm:pt modelId="{8E2B7BDF-1E78-A24A-89F9-04A07A10DA4C}" type="pres">
      <dgm:prSet presAssocID="{E490A3BB-C402-D848-9D26-B0F29933D350}" presName="text0" presStyleLbl="node1" presStyleIdx="3" presStyleCnt="4" custScaleX="396580" custScaleY="331308" custRadScaleRad="108497" custRadScaleInc="193">
        <dgm:presLayoutVars>
          <dgm:bulletEnabled val="1"/>
        </dgm:presLayoutVars>
      </dgm:prSet>
      <dgm:spPr/>
      <dgm:t>
        <a:bodyPr/>
        <a:lstStyle/>
        <a:p>
          <a:endParaRPr lang="en-US"/>
        </a:p>
      </dgm:t>
    </dgm:pt>
  </dgm:ptLst>
  <dgm:cxnLst>
    <dgm:cxn modelId="{7F7A6BC0-D9B6-8643-98E5-8F8D35788190}" srcId="{072FF2FA-FF44-A646-991F-93B9B9B2C329}" destId="{FCBDFA31-AA57-6942-ABF6-CA63C839E6E7}" srcOrd="0" destOrd="0" parTransId="{950B237A-DE78-B649-9AC2-890F1A799365}" sibTransId="{236B4DAF-873E-3342-B453-0652F6436949}"/>
    <dgm:cxn modelId="{1529F9FE-53B3-A64E-9041-CDD20FE3ACB7}" srcId="{FCBDFA31-AA57-6942-ABF6-CA63C839E6E7}" destId="{E490A3BB-C402-D848-9D26-B0F29933D350}" srcOrd="2" destOrd="0" parTransId="{0C54AF11-0A9B-2F46-B7ED-00D8A6A91B2E}" sibTransId="{CDEAA6BD-81F3-FA46-A808-EBE6FD0F56D8}"/>
    <dgm:cxn modelId="{A85DA00F-BD43-B747-82EA-DDC631A91920}" type="presOf" srcId="{6F3A5DB1-72BB-4548-B0DA-5BB33A177FE7}" destId="{047FCB91-EA53-674A-8484-45036D9E93EF}" srcOrd="0" destOrd="0" presId="urn:microsoft.com/office/officeart/2008/layout/RadialCluster"/>
    <dgm:cxn modelId="{EA1A255D-E4C6-B34C-A5C5-92E8491EC937}" type="presOf" srcId="{B5475412-45BA-F24D-A664-509D4788E094}" destId="{6FE0CD6E-F4B0-F24C-8D4E-D84E476CFE97}" srcOrd="0" destOrd="0" presId="urn:microsoft.com/office/officeart/2008/layout/RadialCluster"/>
    <dgm:cxn modelId="{5340203A-50B8-CD47-9260-99C57AFF1944}" type="presOf" srcId="{0C54AF11-0A9B-2F46-B7ED-00D8A6A91B2E}" destId="{E0182FD2-66C2-CC44-8B5F-C9A0E40964C7}" srcOrd="0" destOrd="0" presId="urn:microsoft.com/office/officeart/2008/layout/RadialCluster"/>
    <dgm:cxn modelId="{39C2251F-F6AC-F641-A589-1EBD461AA39D}" type="presOf" srcId="{F188E78F-75B3-B045-A3D4-2715B7CF0208}" destId="{0E9606D6-21E4-3E4C-8576-D9A389F6B818}" srcOrd="0" destOrd="0" presId="urn:microsoft.com/office/officeart/2008/layout/RadialCluster"/>
    <dgm:cxn modelId="{35BD56FB-BCC2-4947-BF41-72AFA6FFE182}" type="presOf" srcId="{01D5E42E-4C6C-E84A-ADC7-0D671A219790}" destId="{2886CD99-80EB-0D4F-BE8C-414BF4581CF8}" srcOrd="0" destOrd="0" presId="urn:microsoft.com/office/officeart/2008/layout/RadialCluster"/>
    <dgm:cxn modelId="{C0BEDCD2-D3C8-D641-ACAD-101C8D5489E1}" type="presOf" srcId="{FCBDFA31-AA57-6942-ABF6-CA63C839E6E7}" destId="{D3ECAC03-3445-E442-9D96-71C2E6367881}" srcOrd="0" destOrd="0" presId="urn:microsoft.com/office/officeart/2008/layout/RadialCluster"/>
    <dgm:cxn modelId="{EE1879E5-70C8-4041-B14A-FD8417C16FF8}" srcId="{FCBDFA31-AA57-6942-ABF6-CA63C839E6E7}" destId="{B5475412-45BA-F24D-A664-509D4788E094}" srcOrd="0" destOrd="0" parTransId="{F188E78F-75B3-B045-A3D4-2715B7CF0208}" sibTransId="{F82F86BA-0D59-0C40-AFB5-6E7D83C4A827}"/>
    <dgm:cxn modelId="{4F7F1192-E868-5A46-8A3A-86C963E07B47}" type="presOf" srcId="{E490A3BB-C402-D848-9D26-B0F29933D350}" destId="{8E2B7BDF-1E78-A24A-89F9-04A07A10DA4C}" srcOrd="0" destOrd="0" presId="urn:microsoft.com/office/officeart/2008/layout/RadialCluster"/>
    <dgm:cxn modelId="{3F1B1681-26E4-6A4C-841A-45A57B525A5A}" srcId="{FCBDFA31-AA57-6942-ABF6-CA63C839E6E7}" destId="{01D5E42E-4C6C-E84A-ADC7-0D671A219790}" srcOrd="1" destOrd="0" parTransId="{6F3A5DB1-72BB-4548-B0DA-5BB33A177FE7}" sibTransId="{BF3E7B0B-DD8C-9B48-9DED-3A10C68641BC}"/>
    <dgm:cxn modelId="{59F84FAE-751C-D946-92C6-030EB6433124}" type="presOf" srcId="{072FF2FA-FF44-A646-991F-93B9B9B2C329}" destId="{B808F7B2-EAAE-3F43-B476-6BC861EB0A0C}" srcOrd="0" destOrd="0" presId="urn:microsoft.com/office/officeart/2008/layout/RadialCluster"/>
    <dgm:cxn modelId="{88BF3723-6357-E442-A2D1-A5EB7B93AB45}" type="presParOf" srcId="{B808F7B2-EAAE-3F43-B476-6BC861EB0A0C}" destId="{00E3204C-F48F-0746-B0B1-A71E637DA455}" srcOrd="0" destOrd="0" presId="urn:microsoft.com/office/officeart/2008/layout/RadialCluster"/>
    <dgm:cxn modelId="{75931E55-0C3B-F145-8F77-DB99CD29A924}" type="presParOf" srcId="{00E3204C-F48F-0746-B0B1-A71E637DA455}" destId="{D3ECAC03-3445-E442-9D96-71C2E6367881}" srcOrd="0" destOrd="0" presId="urn:microsoft.com/office/officeart/2008/layout/RadialCluster"/>
    <dgm:cxn modelId="{B6D6539A-7345-2B47-A6C1-0FE5EA4E95AE}" type="presParOf" srcId="{00E3204C-F48F-0746-B0B1-A71E637DA455}" destId="{0E9606D6-21E4-3E4C-8576-D9A389F6B818}" srcOrd="1" destOrd="0" presId="urn:microsoft.com/office/officeart/2008/layout/RadialCluster"/>
    <dgm:cxn modelId="{1E79BFCB-7AB5-E14F-B154-7CBBA1F364E0}" type="presParOf" srcId="{00E3204C-F48F-0746-B0B1-A71E637DA455}" destId="{6FE0CD6E-F4B0-F24C-8D4E-D84E476CFE97}" srcOrd="2" destOrd="0" presId="urn:microsoft.com/office/officeart/2008/layout/RadialCluster"/>
    <dgm:cxn modelId="{EA302E20-1AB6-0F43-8D8A-244F3C49C404}" type="presParOf" srcId="{00E3204C-F48F-0746-B0B1-A71E637DA455}" destId="{047FCB91-EA53-674A-8484-45036D9E93EF}" srcOrd="3" destOrd="0" presId="urn:microsoft.com/office/officeart/2008/layout/RadialCluster"/>
    <dgm:cxn modelId="{1D1B21DD-1C8C-CF43-82C0-BB5518C3B2E3}" type="presParOf" srcId="{00E3204C-F48F-0746-B0B1-A71E637DA455}" destId="{2886CD99-80EB-0D4F-BE8C-414BF4581CF8}" srcOrd="4" destOrd="0" presId="urn:microsoft.com/office/officeart/2008/layout/RadialCluster"/>
    <dgm:cxn modelId="{E8ECB6DF-10B1-534C-86E5-07D086D1EA56}" type="presParOf" srcId="{00E3204C-F48F-0746-B0B1-A71E637DA455}" destId="{E0182FD2-66C2-CC44-8B5F-C9A0E40964C7}" srcOrd="5" destOrd="0" presId="urn:microsoft.com/office/officeart/2008/layout/RadialCluster"/>
    <dgm:cxn modelId="{C85FE43B-DE95-4443-B8E0-BBAC04619B4D}" type="presParOf" srcId="{00E3204C-F48F-0746-B0B1-A71E637DA455}" destId="{8E2B7BDF-1E78-A24A-89F9-04A07A10DA4C}"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042BC-7391-2B45-BE45-8BD9D8121034}">
      <dsp:nvSpPr>
        <dsp:cNvPr id="0" name=""/>
        <dsp:cNvSpPr/>
      </dsp:nvSpPr>
      <dsp:spPr>
        <a:xfrm>
          <a:off x="2949081" y="3852"/>
          <a:ext cx="2331436" cy="2247570"/>
        </a:xfrm>
        <a:prstGeom prst="triangle">
          <a:avLst/>
        </a:prstGeom>
        <a:gradFill rotWithShape="0">
          <a:gsLst>
            <a:gs pos="0">
              <a:schemeClr val="accent2">
                <a:alpha val="90000"/>
                <a:hueOff val="0"/>
                <a:satOff val="0"/>
                <a:lumOff val="0"/>
                <a:alphaOff val="0"/>
                <a:tint val="100000"/>
                <a:shade val="100000"/>
                <a:satMod val="130000"/>
              </a:schemeClr>
            </a:gs>
            <a:gs pos="100000">
              <a:schemeClr val="accent2">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Horizon knowledge</a:t>
          </a:r>
          <a:endParaRPr lang="en-US" sz="1800" kern="1200" dirty="0">
            <a:solidFill>
              <a:schemeClr val="tx1"/>
            </a:solidFill>
          </a:endParaRPr>
        </a:p>
      </dsp:txBody>
      <dsp:txXfrm>
        <a:off x="3531940" y="1127637"/>
        <a:ext cx="1165718" cy="1123785"/>
      </dsp:txXfrm>
    </dsp:sp>
    <dsp:sp modelId="{CF338537-54D6-444B-A25B-13CC1EE55C28}">
      <dsp:nvSpPr>
        <dsp:cNvPr id="0" name=""/>
        <dsp:cNvSpPr/>
      </dsp:nvSpPr>
      <dsp:spPr>
        <a:xfrm>
          <a:off x="1851818" y="2259128"/>
          <a:ext cx="2262981" cy="2262981"/>
        </a:xfrm>
        <a:prstGeom prst="triangle">
          <a:avLst/>
        </a:prstGeom>
        <a:gradFill rotWithShape="0">
          <a:gsLst>
            <a:gs pos="0">
              <a:schemeClr val="accent2">
                <a:alpha val="90000"/>
                <a:hueOff val="0"/>
                <a:satOff val="0"/>
                <a:lumOff val="0"/>
                <a:alphaOff val="-13333"/>
                <a:tint val="100000"/>
                <a:shade val="100000"/>
                <a:satMod val="130000"/>
              </a:schemeClr>
            </a:gs>
            <a:gs pos="100000">
              <a:schemeClr val="accent2">
                <a:alpha val="90000"/>
                <a:hueOff val="0"/>
                <a:satOff val="0"/>
                <a:lumOff val="0"/>
                <a:alphaOff val="-13333"/>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rgbClr val="000000"/>
              </a:solidFill>
            </a:rPr>
            <a:t>Tasks of Teaching</a:t>
          </a:r>
          <a:endParaRPr lang="en-US" sz="2100" kern="1200" dirty="0">
            <a:solidFill>
              <a:srgbClr val="000000"/>
            </a:solidFill>
          </a:endParaRPr>
        </a:p>
      </dsp:txBody>
      <dsp:txXfrm>
        <a:off x="2417563" y="3390619"/>
        <a:ext cx="1131491" cy="1131490"/>
      </dsp:txXfrm>
    </dsp:sp>
    <dsp:sp modelId="{D457CEA9-7DBF-0A43-9AC9-FD28512B9ADD}">
      <dsp:nvSpPr>
        <dsp:cNvPr id="0" name=""/>
        <dsp:cNvSpPr/>
      </dsp:nvSpPr>
      <dsp:spPr>
        <a:xfrm rot="10800000">
          <a:off x="2983309" y="2259128"/>
          <a:ext cx="2262981" cy="2262981"/>
        </a:xfrm>
        <a:prstGeom prst="triangle">
          <a:avLst/>
        </a:prstGeom>
        <a:gradFill rotWithShape="0">
          <a:gsLst>
            <a:gs pos="0">
              <a:schemeClr val="accent2">
                <a:alpha val="90000"/>
                <a:hueOff val="0"/>
                <a:satOff val="0"/>
                <a:lumOff val="0"/>
                <a:alphaOff val="-26667"/>
                <a:tint val="100000"/>
                <a:shade val="100000"/>
                <a:satMod val="130000"/>
              </a:schemeClr>
            </a:gs>
            <a:gs pos="100000">
              <a:schemeClr val="accent2">
                <a:alpha val="90000"/>
                <a:hueOff val="0"/>
                <a:satOff val="0"/>
                <a:lumOff val="0"/>
                <a:alphaOff val="-26667"/>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b="1" kern="1200" dirty="0" smtClean="0">
              <a:solidFill>
                <a:srgbClr val="000000"/>
              </a:solidFill>
            </a:rPr>
            <a:t>CKT-E</a:t>
          </a:r>
          <a:endParaRPr lang="en-US" sz="2800" b="1" kern="1200" dirty="0">
            <a:solidFill>
              <a:srgbClr val="000000"/>
            </a:solidFill>
          </a:endParaRPr>
        </a:p>
      </dsp:txBody>
      <dsp:txXfrm rot="10800000">
        <a:off x="3549054" y="2259128"/>
        <a:ext cx="1131491" cy="1131490"/>
      </dsp:txXfrm>
    </dsp:sp>
    <dsp:sp modelId="{B8B65C84-1FA7-3F46-BBBE-C066158B59A9}">
      <dsp:nvSpPr>
        <dsp:cNvPr id="0" name=""/>
        <dsp:cNvSpPr/>
      </dsp:nvSpPr>
      <dsp:spPr>
        <a:xfrm>
          <a:off x="4114800" y="2259128"/>
          <a:ext cx="2262981" cy="2262981"/>
        </a:xfrm>
        <a:prstGeom prst="triangle">
          <a:avLst/>
        </a:prstGeom>
        <a:gradFill rotWithShape="0">
          <a:gsLst>
            <a:gs pos="0">
              <a:schemeClr val="accent2">
                <a:alpha val="90000"/>
                <a:hueOff val="0"/>
                <a:satOff val="0"/>
                <a:lumOff val="0"/>
                <a:alphaOff val="-40000"/>
                <a:tint val="100000"/>
                <a:shade val="100000"/>
                <a:satMod val="130000"/>
              </a:schemeClr>
            </a:gs>
            <a:gs pos="100000">
              <a:schemeClr val="accent2">
                <a:alpha val="90000"/>
                <a:hueOff val="0"/>
                <a:satOff val="0"/>
                <a:lumOff val="0"/>
                <a:alphaOff val="-4000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solidFill>
                <a:srgbClr val="000000"/>
              </a:solidFill>
            </a:rPr>
            <a:t>Student Energy targets</a:t>
          </a:r>
          <a:endParaRPr lang="en-US" sz="2100" kern="1200" dirty="0">
            <a:solidFill>
              <a:srgbClr val="000000"/>
            </a:solidFill>
          </a:endParaRPr>
        </a:p>
      </dsp:txBody>
      <dsp:txXfrm>
        <a:off x="4680545" y="3390619"/>
        <a:ext cx="1131491" cy="1131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C06FF-703B-4832-B524-0EBEBDFB8F0D}">
      <dsp:nvSpPr>
        <dsp:cNvPr id="0" name=""/>
        <dsp:cNvSpPr/>
      </dsp:nvSpPr>
      <dsp:spPr>
        <a:xfrm rot="5400000">
          <a:off x="1645581" y="1222693"/>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351AF5-BEA0-48D8-8BE1-8DC1E8DBA827}">
      <dsp:nvSpPr>
        <dsp:cNvPr id="0" name=""/>
        <dsp:cNvSpPr/>
      </dsp:nvSpPr>
      <dsp:spPr>
        <a:xfrm>
          <a:off x="280659" y="49599"/>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Initial Item Development</a:t>
          </a:r>
        </a:p>
      </dsp:txBody>
      <dsp:txXfrm>
        <a:off x="341075" y="110015"/>
        <a:ext cx="1646970" cy="1116572"/>
      </dsp:txXfrm>
    </dsp:sp>
    <dsp:sp modelId="{D55EEA50-7D8A-404E-ABC8-0EAD0A0CCCB7}">
      <dsp:nvSpPr>
        <dsp:cNvPr id="0" name=""/>
        <dsp:cNvSpPr/>
      </dsp:nvSpPr>
      <dsp:spPr>
        <a:xfrm>
          <a:off x="2123022" y="76200"/>
          <a:ext cx="5773769" cy="1239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Energy Learning Targets</a:t>
          </a:r>
        </a:p>
        <a:p>
          <a:pPr marL="171450" lvl="1" indent="-171450" algn="l" defTabSz="800100">
            <a:lnSpc>
              <a:spcPct val="90000"/>
            </a:lnSpc>
            <a:spcBef>
              <a:spcPct val="0"/>
            </a:spcBef>
            <a:spcAft>
              <a:spcPct val="15000"/>
            </a:spcAft>
            <a:buChar char="••"/>
          </a:pPr>
          <a:r>
            <a:rPr lang="en-US" sz="1800" kern="1200" dirty="0"/>
            <a:t>Tasks of Teaching </a:t>
          </a:r>
        </a:p>
        <a:p>
          <a:pPr marL="171450" lvl="1" indent="-171450" algn="l" defTabSz="800100">
            <a:lnSpc>
              <a:spcPct val="90000"/>
            </a:lnSpc>
            <a:spcBef>
              <a:spcPct val="0"/>
            </a:spcBef>
            <a:spcAft>
              <a:spcPct val="15000"/>
            </a:spcAft>
            <a:buChar char="••"/>
          </a:pPr>
          <a:r>
            <a:rPr lang="en-US" sz="1800" kern="1200" dirty="0"/>
            <a:t>Included both Selected and Constructed Response Items</a:t>
          </a:r>
        </a:p>
        <a:p>
          <a:pPr marL="171450" lvl="1" indent="-171450" algn="l" defTabSz="800100">
            <a:lnSpc>
              <a:spcPct val="90000"/>
            </a:lnSpc>
            <a:spcBef>
              <a:spcPct val="0"/>
            </a:spcBef>
            <a:spcAft>
              <a:spcPct val="15000"/>
            </a:spcAft>
            <a:buChar char="••"/>
          </a:pPr>
          <a:r>
            <a:rPr lang="en-US" sz="1800" kern="1200" dirty="0"/>
            <a:t>Reviewed by Teacher Experts</a:t>
          </a:r>
        </a:p>
      </dsp:txBody>
      <dsp:txXfrm>
        <a:off x="2123022" y="76200"/>
        <a:ext cx="5773769" cy="1239354"/>
      </dsp:txXfrm>
    </dsp:sp>
    <dsp:sp modelId="{3F15396E-3D49-40BA-B7F3-74C054241F8D}">
      <dsp:nvSpPr>
        <dsp:cNvPr id="0" name=""/>
        <dsp:cNvSpPr/>
      </dsp:nvSpPr>
      <dsp:spPr>
        <a:xfrm rot="5400000">
          <a:off x="4301803" y="2594298"/>
          <a:ext cx="1050131" cy="119553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69DD2-AE47-4E6D-BA96-0881E4C8C193}">
      <dsp:nvSpPr>
        <dsp:cNvPr id="0" name=""/>
        <dsp:cNvSpPr/>
      </dsp:nvSpPr>
      <dsp:spPr>
        <a:xfrm>
          <a:off x="2950432" y="1414097"/>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Pilot  Study</a:t>
          </a:r>
        </a:p>
      </dsp:txBody>
      <dsp:txXfrm>
        <a:off x="3010848" y="1474513"/>
        <a:ext cx="1646970" cy="1116572"/>
      </dsp:txXfrm>
    </dsp:sp>
    <dsp:sp modelId="{D3AD3581-5E9B-495F-8717-9BAA716C99F1}">
      <dsp:nvSpPr>
        <dsp:cNvPr id="0" name=""/>
        <dsp:cNvSpPr/>
      </dsp:nvSpPr>
      <dsp:spPr>
        <a:xfrm>
          <a:off x="4667705" y="1508919"/>
          <a:ext cx="4195058"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N = 220 high school physics teachers</a:t>
          </a:r>
        </a:p>
        <a:p>
          <a:pPr marL="171450" lvl="1" indent="-171450" algn="l" defTabSz="800100">
            <a:lnSpc>
              <a:spcPct val="90000"/>
            </a:lnSpc>
            <a:spcBef>
              <a:spcPct val="0"/>
            </a:spcBef>
            <a:spcAft>
              <a:spcPct val="15000"/>
            </a:spcAft>
            <a:buChar char="••"/>
          </a:pPr>
          <a:r>
            <a:rPr lang="en-US" sz="1800" kern="1200" dirty="0"/>
            <a:t>Web-based administration system</a:t>
          </a:r>
        </a:p>
        <a:p>
          <a:pPr marL="114300" lvl="1" indent="-114300" algn="l" defTabSz="577850">
            <a:lnSpc>
              <a:spcPct val="90000"/>
            </a:lnSpc>
            <a:spcBef>
              <a:spcPct val="0"/>
            </a:spcBef>
            <a:spcAft>
              <a:spcPct val="15000"/>
            </a:spcAft>
            <a:buChar char="••"/>
          </a:pPr>
          <a:endParaRPr lang="en-US" sz="1300" kern="1200" dirty="0"/>
        </a:p>
      </dsp:txBody>
      <dsp:txXfrm>
        <a:off x="4667705" y="1508919"/>
        <a:ext cx="4195058" cy="1000125"/>
      </dsp:txXfrm>
    </dsp:sp>
    <dsp:sp modelId="{30390A20-2BD4-46D6-BE80-A2B450AF4405}">
      <dsp:nvSpPr>
        <dsp:cNvPr id="0" name=""/>
        <dsp:cNvSpPr/>
      </dsp:nvSpPr>
      <dsp:spPr>
        <a:xfrm>
          <a:off x="5562597" y="2826595"/>
          <a:ext cx="1767802" cy="123740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a:t>Field Test</a:t>
          </a:r>
        </a:p>
      </dsp:txBody>
      <dsp:txXfrm>
        <a:off x="5623013" y="2887011"/>
        <a:ext cx="1646970" cy="1116572"/>
      </dsp:txXfrm>
    </dsp:sp>
    <dsp:sp modelId="{1D109EA5-DF53-437F-A1EC-BB362CEBB204}">
      <dsp:nvSpPr>
        <dsp:cNvPr id="0" name=""/>
        <dsp:cNvSpPr/>
      </dsp:nvSpPr>
      <dsp:spPr>
        <a:xfrm>
          <a:off x="7391401" y="2938848"/>
          <a:ext cx="1512534" cy="10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N = 362</a:t>
          </a:r>
        </a:p>
        <a:p>
          <a:pPr marL="171450" lvl="1" indent="-171450" algn="l" defTabSz="800100">
            <a:lnSpc>
              <a:spcPct val="90000"/>
            </a:lnSpc>
            <a:spcBef>
              <a:spcPct val="0"/>
            </a:spcBef>
            <a:spcAft>
              <a:spcPct val="15000"/>
            </a:spcAft>
            <a:buChar char="••"/>
          </a:pPr>
          <a:r>
            <a:rPr lang="en-US" sz="1800" kern="1200" dirty="0"/>
            <a:t>50 distinct questions</a:t>
          </a:r>
        </a:p>
      </dsp:txBody>
      <dsp:txXfrm>
        <a:off x="7391401" y="2938848"/>
        <a:ext cx="1512534" cy="1000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CAC03-3445-E442-9D96-71C2E6367881}">
      <dsp:nvSpPr>
        <dsp:cNvPr id="0" name=""/>
        <dsp:cNvSpPr/>
      </dsp:nvSpPr>
      <dsp:spPr>
        <a:xfrm>
          <a:off x="2177696" y="0"/>
          <a:ext cx="3556008" cy="1357788"/>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lang="en-US" sz="3400" kern="1200" dirty="0" smtClean="0">
              <a:solidFill>
                <a:srgbClr val="000000"/>
              </a:solidFill>
            </a:rPr>
            <a:t>Explanations of the result</a:t>
          </a:r>
          <a:endParaRPr lang="en-US" sz="3400" kern="1200" dirty="0">
            <a:solidFill>
              <a:srgbClr val="000000"/>
            </a:solidFill>
          </a:endParaRPr>
        </a:p>
      </dsp:txBody>
      <dsp:txXfrm>
        <a:off x="2243978" y="66282"/>
        <a:ext cx="3423444" cy="1225224"/>
      </dsp:txXfrm>
    </dsp:sp>
    <dsp:sp modelId="{0E9606D6-21E4-3E4C-8576-D9A389F6B818}">
      <dsp:nvSpPr>
        <dsp:cNvPr id="0" name=""/>
        <dsp:cNvSpPr/>
      </dsp:nvSpPr>
      <dsp:spPr>
        <a:xfrm rot="5514906">
          <a:off x="3654171" y="313569"/>
          <a:ext cx="627488" cy="0"/>
        </a:xfrm>
        <a:custGeom>
          <a:avLst/>
          <a:gdLst/>
          <a:ahLst/>
          <a:cxnLst/>
          <a:rect l="0" t="0" r="0" b="0"/>
          <a:pathLst>
            <a:path>
              <a:moveTo>
                <a:pt x="0" y="0"/>
              </a:moveTo>
              <a:lnTo>
                <a:pt x="627488" y="0"/>
              </a:lnTo>
            </a:path>
          </a:pathLst>
        </a:custGeom>
        <a:noFill/>
        <a:ln w="9525" cap="flat" cmpd="sng" algn="ctr">
          <a:solidFill>
            <a:srgbClr val="FFFFFF"/>
          </a:solidFill>
          <a:prstDash val="solid"/>
        </a:ln>
        <a:effectLst/>
      </dsp:spPr>
      <dsp:style>
        <a:lnRef idx="1">
          <a:scrgbClr r="0" g="0" b="0"/>
        </a:lnRef>
        <a:fillRef idx="0">
          <a:scrgbClr r="0" g="0" b="0"/>
        </a:fillRef>
        <a:effectRef idx="0">
          <a:scrgbClr r="0" g="0" b="0"/>
        </a:effectRef>
        <a:fontRef idx="minor"/>
      </dsp:style>
    </dsp:sp>
    <dsp:sp modelId="{6FE0CD6E-F4B0-F24C-8D4E-D84E476CFE97}">
      <dsp:nvSpPr>
        <dsp:cNvPr id="0" name=""/>
        <dsp:cNvSpPr/>
      </dsp:nvSpPr>
      <dsp:spPr>
        <a:xfrm>
          <a:off x="3517781" y="-282580"/>
          <a:ext cx="909718" cy="909718"/>
        </a:xfrm>
        <a:prstGeom prst="round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endParaRPr lang="en-US" sz="2300" kern="1200" dirty="0"/>
        </a:p>
      </dsp:txBody>
      <dsp:txXfrm>
        <a:off x="3562190" y="-238171"/>
        <a:ext cx="820900" cy="820900"/>
      </dsp:txXfrm>
    </dsp:sp>
    <dsp:sp modelId="{047FCB91-EA53-674A-8484-45036D9E93EF}">
      <dsp:nvSpPr>
        <dsp:cNvPr id="0" name=""/>
        <dsp:cNvSpPr/>
      </dsp:nvSpPr>
      <dsp:spPr>
        <a:xfrm rot="3000588">
          <a:off x="4416891" y="1589926"/>
          <a:ext cx="605981" cy="0"/>
        </a:xfrm>
        <a:custGeom>
          <a:avLst/>
          <a:gdLst/>
          <a:ahLst/>
          <a:cxnLst/>
          <a:rect l="0" t="0" r="0" b="0"/>
          <a:pathLst>
            <a:path>
              <a:moveTo>
                <a:pt x="0" y="0"/>
              </a:moveTo>
              <a:lnTo>
                <a:pt x="605981"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86CD99-80EB-0D4F-BE8C-414BF4581CF8}">
      <dsp:nvSpPr>
        <dsp:cNvPr id="0" name=""/>
        <dsp:cNvSpPr/>
      </dsp:nvSpPr>
      <dsp:spPr>
        <a:xfrm>
          <a:off x="4053200" y="1822064"/>
          <a:ext cx="4176399" cy="2925099"/>
        </a:xfrm>
        <a:prstGeom prst="roundRect">
          <a:avLst/>
        </a:prstGeom>
        <a:solidFill>
          <a:srgbClr val="C6D9F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0000"/>
              </a:solidFill>
            </a:rPr>
            <a:t>2. Systems subject-matter knowledge is a separate aspect of energy knowledge and teachers who know a great deal about energy, but lack an understanding of systems, cannot respond productively to student difficulties of this sort.</a:t>
          </a:r>
          <a:endParaRPr lang="en-US" sz="2400" kern="1200" dirty="0">
            <a:solidFill>
              <a:srgbClr val="000000"/>
            </a:solidFill>
          </a:endParaRPr>
        </a:p>
      </dsp:txBody>
      <dsp:txXfrm>
        <a:off x="4195992" y="1964856"/>
        <a:ext cx="3890815" cy="2639515"/>
      </dsp:txXfrm>
    </dsp:sp>
    <dsp:sp modelId="{E0182FD2-66C2-CC44-8B5F-C9A0E40964C7}">
      <dsp:nvSpPr>
        <dsp:cNvPr id="0" name=""/>
        <dsp:cNvSpPr/>
      </dsp:nvSpPr>
      <dsp:spPr>
        <a:xfrm rot="7594129">
          <a:off x="3018152" y="1576180"/>
          <a:ext cx="543844" cy="0"/>
        </a:xfrm>
        <a:custGeom>
          <a:avLst/>
          <a:gdLst/>
          <a:ahLst/>
          <a:cxnLst/>
          <a:rect l="0" t="0" r="0" b="0"/>
          <a:pathLst>
            <a:path>
              <a:moveTo>
                <a:pt x="0" y="0"/>
              </a:moveTo>
              <a:lnTo>
                <a:pt x="543844"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E2B7BDF-1E78-A24A-89F9-04A07A10DA4C}">
      <dsp:nvSpPr>
        <dsp:cNvPr id="0" name=""/>
        <dsp:cNvSpPr/>
      </dsp:nvSpPr>
      <dsp:spPr>
        <a:xfrm>
          <a:off x="206271" y="1794572"/>
          <a:ext cx="3607761" cy="3013970"/>
        </a:xfrm>
        <a:prstGeom prst="roundRect">
          <a:avLst/>
        </a:prstGeom>
        <a:solidFill>
          <a:srgbClr val="C6D9F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0000"/>
              </a:solidFill>
            </a:rPr>
            <a:t>1. Teachers who responded correctly to the </a:t>
          </a:r>
          <a:r>
            <a:rPr lang="en-US" sz="2400" i="1" kern="1200" dirty="0" smtClean="0">
              <a:solidFill>
                <a:srgbClr val="000000"/>
              </a:solidFill>
            </a:rPr>
            <a:t>Atwood’s, CKT-P, CR </a:t>
          </a:r>
          <a:r>
            <a:rPr lang="en-US" sz="2400" kern="1200" dirty="0" smtClean="0">
              <a:solidFill>
                <a:srgbClr val="000000"/>
              </a:solidFill>
            </a:rPr>
            <a:t>item just know physics better in general and thus do better on systems-based items.</a:t>
          </a:r>
          <a:endParaRPr lang="en-US" sz="2400" kern="1200" dirty="0">
            <a:solidFill>
              <a:srgbClr val="000000"/>
            </a:solidFill>
          </a:endParaRPr>
        </a:p>
      </dsp:txBody>
      <dsp:txXfrm>
        <a:off x="353401" y="1941702"/>
        <a:ext cx="3313501" cy="27197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CAC03-3445-E442-9D96-71C2E6367881}">
      <dsp:nvSpPr>
        <dsp:cNvPr id="0" name=""/>
        <dsp:cNvSpPr/>
      </dsp:nvSpPr>
      <dsp:spPr>
        <a:xfrm>
          <a:off x="2177696" y="0"/>
          <a:ext cx="3556008" cy="1357788"/>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6360" tIns="86360" rIns="86360" bIns="86360" numCol="1" spcCol="1270" anchor="ctr" anchorCtr="0">
          <a:noAutofit/>
        </a:bodyPr>
        <a:lstStyle/>
        <a:p>
          <a:pPr lvl="0" algn="ctr" defTabSz="1511300">
            <a:lnSpc>
              <a:spcPct val="90000"/>
            </a:lnSpc>
            <a:spcBef>
              <a:spcPct val="0"/>
            </a:spcBef>
            <a:spcAft>
              <a:spcPct val="35000"/>
            </a:spcAft>
          </a:pPr>
          <a:r>
            <a:rPr lang="en-US" sz="3400" kern="1200" dirty="0" smtClean="0">
              <a:solidFill>
                <a:srgbClr val="000000"/>
              </a:solidFill>
            </a:rPr>
            <a:t>Predictions </a:t>
          </a:r>
          <a:endParaRPr lang="en-US" sz="3400" kern="1200" dirty="0">
            <a:solidFill>
              <a:srgbClr val="000000"/>
            </a:solidFill>
          </a:endParaRPr>
        </a:p>
      </dsp:txBody>
      <dsp:txXfrm>
        <a:off x="2243978" y="66282"/>
        <a:ext cx="3423444" cy="1225224"/>
      </dsp:txXfrm>
    </dsp:sp>
    <dsp:sp modelId="{0E9606D6-21E4-3E4C-8576-D9A389F6B818}">
      <dsp:nvSpPr>
        <dsp:cNvPr id="0" name=""/>
        <dsp:cNvSpPr/>
      </dsp:nvSpPr>
      <dsp:spPr>
        <a:xfrm rot="5514906">
          <a:off x="3654171" y="313569"/>
          <a:ext cx="627488" cy="0"/>
        </a:xfrm>
        <a:custGeom>
          <a:avLst/>
          <a:gdLst/>
          <a:ahLst/>
          <a:cxnLst/>
          <a:rect l="0" t="0" r="0" b="0"/>
          <a:pathLst>
            <a:path>
              <a:moveTo>
                <a:pt x="0" y="0"/>
              </a:moveTo>
              <a:lnTo>
                <a:pt x="627488" y="0"/>
              </a:lnTo>
            </a:path>
          </a:pathLst>
        </a:custGeom>
        <a:noFill/>
        <a:ln w="9525" cap="flat" cmpd="sng" algn="ctr">
          <a:solidFill>
            <a:srgbClr val="FFFFFF"/>
          </a:solidFill>
          <a:prstDash val="solid"/>
        </a:ln>
        <a:effectLst/>
      </dsp:spPr>
      <dsp:style>
        <a:lnRef idx="1">
          <a:scrgbClr r="0" g="0" b="0"/>
        </a:lnRef>
        <a:fillRef idx="0">
          <a:scrgbClr r="0" g="0" b="0"/>
        </a:fillRef>
        <a:effectRef idx="0">
          <a:scrgbClr r="0" g="0" b="0"/>
        </a:effectRef>
        <a:fontRef idx="minor"/>
      </dsp:style>
    </dsp:sp>
    <dsp:sp modelId="{6FE0CD6E-F4B0-F24C-8D4E-D84E476CFE97}">
      <dsp:nvSpPr>
        <dsp:cNvPr id="0" name=""/>
        <dsp:cNvSpPr/>
      </dsp:nvSpPr>
      <dsp:spPr>
        <a:xfrm>
          <a:off x="3517781" y="-282580"/>
          <a:ext cx="909718" cy="909718"/>
        </a:xfrm>
        <a:prstGeom prst="round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endParaRPr lang="en-US" sz="2300" kern="1200" dirty="0"/>
        </a:p>
      </dsp:txBody>
      <dsp:txXfrm>
        <a:off x="3562190" y="-238171"/>
        <a:ext cx="820900" cy="820900"/>
      </dsp:txXfrm>
    </dsp:sp>
    <dsp:sp modelId="{047FCB91-EA53-674A-8484-45036D9E93EF}">
      <dsp:nvSpPr>
        <dsp:cNvPr id="0" name=""/>
        <dsp:cNvSpPr/>
      </dsp:nvSpPr>
      <dsp:spPr>
        <a:xfrm rot="3000588">
          <a:off x="4416891" y="1589926"/>
          <a:ext cx="605981" cy="0"/>
        </a:xfrm>
        <a:custGeom>
          <a:avLst/>
          <a:gdLst/>
          <a:ahLst/>
          <a:cxnLst/>
          <a:rect l="0" t="0" r="0" b="0"/>
          <a:pathLst>
            <a:path>
              <a:moveTo>
                <a:pt x="0" y="0"/>
              </a:moveTo>
              <a:lnTo>
                <a:pt x="605981"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886CD99-80EB-0D4F-BE8C-414BF4581CF8}">
      <dsp:nvSpPr>
        <dsp:cNvPr id="0" name=""/>
        <dsp:cNvSpPr/>
      </dsp:nvSpPr>
      <dsp:spPr>
        <a:xfrm>
          <a:off x="4053200" y="1822064"/>
          <a:ext cx="4176399" cy="2925099"/>
        </a:xfrm>
        <a:prstGeom prst="roundRect">
          <a:avLst/>
        </a:prstGeom>
        <a:solidFill>
          <a:srgbClr val="C6D9F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0000"/>
              </a:solidFill>
            </a:rPr>
            <a:t>If the second explanation were correct, then the performance of non-systems items high-performing teachers should have been significantly lower. </a:t>
          </a:r>
          <a:endParaRPr lang="en-US" sz="2400" kern="1200" dirty="0">
            <a:solidFill>
              <a:srgbClr val="000000"/>
            </a:solidFill>
          </a:endParaRPr>
        </a:p>
      </dsp:txBody>
      <dsp:txXfrm>
        <a:off x="4195992" y="1964856"/>
        <a:ext cx="3890815" cy="2639515"/>
      </dsp:txXfrm>
    </dsp:sp>
    <dsp:sp modelId="{E0182FD2-66C2-CC44-8B5F-C9A0E40964C7}">
      <dsp:nvSpPr>
        <dsp:cNvPr id="0" name=""/>
        <dsp:cNvSpPr/>
      </dsp:nvSpPr>
      <dsp:spPr>
        <a:xfrm rot="7594129">
          <a:off x="3018152" y="1576180"/>
          <a:ext cx="543844" cy="0"/>
        </a:xfrm>
        <a:custGeom>
          <a:avLst/>
          <a:gdLst/>
          <a:ahLst/>
          <a:cxnLst/>
          <a:rect l="0" t="0" r="0" b="0"/>
          <a:pathLst>
            <a:path>
              <a:moveTo>
                <a:pt x="0" y="0"/>
              </a:moveTo>
              <a:lnTo>
                <a:pt x="543844" y="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E2B7BDF-1E78-A24A-89F9-04A07A10DA4C}">
      <dsp:nvSpPr>
        <dsp:cNvPr id="0" name=""/>
        <dsp:cNvSpPr/>
      </dsp:nvSpPr>
      <dsp:spPr>
        <a:xfrm>
          <a:off x="206271" y="1794572"/>
          <a:ext cx="3607761" cy="3013970"/>
        </a:xfrm>
        <a:prstGeom prst="roundRect">
          <a:avLst/>
        </a:prstGeom>
        <a:solidFill>
          <a:srgbClr val="C6D9F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If the first explanation were correct, then non-systems high performing teachers would do as well or better on </a:t>
          </a:r>
          <a:r>
            <a:rPr lang="en-US" sz="2400" i="1" kern="1200" dirty="0" smtClean="0">
              <a:solidFill>
                <a:schemeClr val="tx1"/>
              </a:solidFill>
            </a:rPr>
            <a:t>Atwood’s, CKT-P, CR </a:t>
          </a:r>
          <a:r>
            <a:rPr lang="en-US" sz="2400" kern="1200" dirty="0" smtClean="0">
              <a:solidFill>
                <a:schemeClr val="tx1"/>
              </a:solidFill>
            </a:rPr>
            <a:t>as the teachers with a high score on the Trampoline item. </a:t>
          </a:r>
          <a:endParaRPr lang="en-US" sz="2400" kern="1200" dirty="0">
            <a:solidFill>
              <a:schemeClr val="tx1"/>
            </a:solidFill>
          </a:endParaRPr>
        </a:p>
      </dsp:txBody>
      <dsp:txXfrm>
        <a:off x="353401" y="1941702"/>
        <a:ext cx="3313501" cy="2719710"/>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F9E2EA-91AB-8C41-BD76-EC05D11A50A4}" type="datetimeFigureOut">
              <a:rPr lang="en-US" smtClean="0"/>
              <a:t>4/12/19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71DEAE-07FF-3944-9EE3-7C9B33E82CBC}" type="slidenum">
              <a:rPr lang="en-US" smtClean="0"/>
              <a:t>‹#›</a:t>
            </a:fld>
            <a:endParaRPr lang="en-US"/>
          </a:p>
        </p:txBody>
      </p:sp>
    </p:spTree>
    <p:extLst>
      <p:ext uri="{BB962C8B-B14F-4D97-AF65-F5344CB8AC3E}">
        <p14:creationId xmlns:p14="http://schemas.microsoft.com/office/powerpoint/2010/main" val="40432959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Common</a:t>
            </a:r>
            <a:r>
              <a:rPr lang="en-US" i="1" baseline="0" dirty="0" smtClean="0"/>
              <a:t> content knowledge</a:t>
            </a:r>
            <a:r>
              <a:rPr lang="en-US" baseline="0" dirty="0" smtClean="0"/>
              <a:t>: </a:t>
            </a:r>
            <a:r>
              <a:rPr lang="en-US" dirty="0" smtClean="0"/>
              <a:t>Energy is a conserved quantity, can be constant in an isolated system but change in an non-isolated system, however we can always find a system in which energy is constant, </a:t>
            </a:r>
            <a:r>
              <a:rPr lang="en-US" i="1" dirty="0" smtClean="0"/>
              <a:t>Horizon content knowledge</a:t>
            </a:r>
            <a:r>
              <a:rPr lang="en-US" dirty="0" smtClean="0"/>
              <a:t> – energy conservation is the consequence</a:t>
            </a:r>
            <a:r>
              <a:rPr lang="en-US" baseline="0" dirty="0" smtClean="0"/>
              <a:t> of the homogeneity of time; </a:t>
            </a:r>
            <a:r>
              <a:rPr lang="en-US" i="1" baseline="0" dirty="0" smtClean="0"/>
              <a:t>special content knowledge</a:t>
            </a:r>
            <a:r>
              <a:rPr lang="en-US" baseline="0" dirty="0" smtClean="0"/>
              <a:t>: when it is useful to choose a system in which energy is constant and when it is useful to choose a system on which the environment does work;</a:t>
            </a:r>
            <a:r>
              <a:rPr lang="en-US" i="1" baseline="0" dirty="0" smtClean="0"/>
              <a:t> knowledge of students</a:t>
            </a:r>
            <a:r>
              <a:rPr lang="en-US" baseline="0" dirty="0" smtClean="0"/>
              <a:t>: for the students it is difficult to choose a system and be consistent with it (double counting), to decide on initial and final states and realize that mechanical energy is converted to internal and the latter is imperceptible; </a:t>
            </a:r>
            <a:r>
              <a:rPr lang="en-US" i="1" baseline="0" dirty="0" smtClean="0"/>
              <a:t>knowledge of content and teaching</a:t>
            </a:r>
            <a:r>
              <a:rPr lang="en-US" baseline="0" dirty="0" smtClean="0"/>
              <a:t>: there are ways of experimentally detecting and measuring conversion of mechanical energy to internal; energy bar charts are an effective tool to help students write mathematical models of energy conservation; </a:t>
            </a:r>
            <a:r>
              <a:rPr lang="en-US" i="1" baseline="0" dirty="0" smtClean="0"/>
              <a:t>Knowledge of content and curriculum:</a:t>
            </a:r>
            <a:r>
              <a:rPr lang="en-US" baseline="0" dirty="0" smtClean="0"/>
              <a:t>  system is a cross cutting concept in the NGSS, a consistent approach to energy should be used in all physics topics</a:t>
            </a:r>
            <a:endParaRPr lang="en-US" dirty="0"/>
          </a:p>
        </p:txBody>
      </p:sp>
      <p:sp>
        <p:nvSpPr>
          <p:cNvPr id="4" name="Slide Number Placeholder 3"/>
          <p:cNvSpPr>
            <a:spLocks noGrp="1"/>
          </p:cNvSpPr>
          <p:nvPr>
            <p:ph type="sldNum" sz="quarter" idx="10"/>
          </p:nvPr>
        </p:nvSpPr>
        <p:spPr/>
        <p:txBody>
          <a:bodyPr/>
          <a:lstStyle/>
          <a:p>
            <a:fld id="{C58CFFF9-E87B-014D-8102-3129AC9C50D4}" type="slidenum">
              <a:rPr lang="en-US" smtClean="0"/>
              <a:t>5</a:t>
            </a:fld>
            <a:endParaRPr lang="en-US" dirty="0"/>
          </a:p>
        </p:txBody>
      </p:sp>
    </p:spTree>
    <p:extLst>
      <p:ext uri="{BB962C8B-B14F-4D97-AF65-F5344CB8AC3E}">
        <p14:creationId xmlns:p14="http://schemas.microsoft.com/office/powerpoint/2010/main" val="26983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871669-555D-459E-AA83-40BD3E9EEE8B}" type="slidenum">
              <a:rPr lang="en-US" smtClean="0"/>
              <a:t>28</a:t>
            </a:fld>
            <a:endParaRPr lang="en-US"/>
          </a:p>
        </p:txBody>
      </p:sp>
    </p:spTree>
    <p:extLst>
      <p:ext uri="{BB962C8B-B14F-4D97-AF65-F5344CB8AC3E}">
        <p14:creationId xmlns:p14="http://schemas.microsoft.com/office/powerpoint/2010/main" val="667326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871669-555D-459E-AA83-40BD3E9EEE8B}" type="slidenum">
              <a:rPr lang="en-US" smtClean="0"/>
              <a:t>32</a:t>
            </a:fld>
            <a:endParaRPr lang="en-US"/>
          </a:p>
        </p:txBody>
      </p:sp>
    </p:spTree>
    <p:extLst>
      <p:ext uri="{BB962C8B-B14F-4D97-AF65-F5344CB8AC3E}">
        <p14:creationId xmlns:p14="http://schemas.microsoft.com/office/powerpoint/2010/main" val="667326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Despite our language, a single</a:t>
            </a:r>
            <a:r>
              <a:rPr lang="en-US" baseline="0" dirty="0" smtClean="0"/>
              <a:t> object does not posses GPE – a system does;</a:t>
            </a:r>
          </a:p>
          <a:p>
            <a:pPr marL="228600" indent="-228600">
              <a:buAutoNum type="arabicParenR"/>
            </a:pPr>
            <a:r>
              <a:rPr lang="en-US" baseline="0" dirty="0" smtClean="0"/>
              <a:t>Imagine an motor and a cable  elevator lifting an elevator cabin – do we include the motor in the system or let is do work? You are pulling and object across a floor at constant speed </a:t>
            </a:r>
            <a:endParaRPr lang="en-US" dirty="0"/>
          </a:p>
        </p:txBody>
      </p:sp>
      <p:sp>
        <p:nvSpPr>
          <p:cNvPr id="4" name="Slide Number Placeholder 3"/>
          <p:cNvSpPr>
            <a:spLocks noGrp="1"/>
          </p:cNvSpPr>
          <p:nvPr>
            <p:ph type="sldNum" sz="quarter" idx="10"/>
          </p:nvPr>
        </p:nvSpPr>
        <p:spPr/>
        <p:txBody>
          <a:bodyPr/>
          <a:lstStyle/>
          <a:p>
            <a:fld id="{C58CFFF9-E87B-014D-8102-3129AC9C50D4}" type="slidenum">
              <a:rPr lang="en-US" smtClean="0"/>
              <a:t>11</a:t>
            </a:fld>
            <a:endParaRPr lang="en-US" dirty="0"/>
          </a:p>
        </p:txBody>
      </p:sp>
    </p:spTree>
    <p:extLst>
      <p:ext uri="{BB962C8B-B14F-4D97-AF65-F5344CB8AC3E}">
        <p14:creationId xmlns:p14="http://schemas.microsoft.com/office/powerpoint/2010/main" val="199843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Despite our language, a single</a:t>
            </a:r>
            <a:r>
              <a:rPr lang="en-US" baseline="0" dirty="0" smtClean="0"/>
              <a:t> object does not posses GPE – a system does;</a:t>
            </a:r>
          </a:p>
          <a:p>
            <a:pPr marL="228600" indent="-228600">
              <a:buAutoNum type="arabicParenR"/>
            </a:pPr>
            <a:r>
              <a:rPr lang="en-US" baseline="0" dirty="0" smtClean="0"/>
              <a:t>Imagine an motor and a cable  elevator lifting an elevator cabin – do we include the motor in the system or let is do work? You are pulling and object across a floor at constant speed </a:t>
            </a:r>
            <a:endParaRPr lang="en-US" dirty="0"/>
          </a:p>
        </p:txBody>
      </p:sp>
      <p:sp>
        <p:nvSpPr>
          <p:cNvPr id="4" name="Slide Number Placeholder 3"/>
          <p:cNvSpPr>
            <a:spLocks noGrp="1"/>
          </p:cNvSpPr>
          <p:nvPr>
            <p:ph type="sldNum" sz="quarter" idx="10"/>
          </p:nvPr>
        </p:nvSpPr>
        <p:spPr/>
        <p:txBody>
          <a:bodyPr/>
          <a:lstStyle/>
          <a:p>
            <a:fld id="{C58CFFF9-E87B-014D-8102-3129AC9C50D4}" type="slidenum">
              <a:rPr lang="en-US" smtClean="0"/>
              <a:t>13</a:t>
            </a:fld>
            <a:endParaRPr lang="en-US" dirty="0"/>
          </a:p>
        </p:txBody>
      </p:sp>
    </p:spTree>
    <p:extLst>
      <p:ext uri="{BB962C8B-B14F-4D97-AF65-F5344CB8AC3E}">
        <p14:creationId xmlns:p14="http://schemas.microsoft.com/office/powerpoint/2010/main" val="1998435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Static CKT-E adopts</a:t>
            </a:r>
            <a:r>
              <a:rPr lang="en-US" baseline="0"/>
              <a:t> the theoretical perspective of knowledge as a possession of the teacher</a:t>
            </a:r>
          </a:p>
          <a:p>
            <a:r>
              <a:rPr lang="en-US" baseline="0"/>
              <a:t>Enacted CKT-E adopts the theoretical perspective of knowledge as manifested through a teacher’s words, actions and decisions.</a:t>
            </a:r>
          </a:p>
          <a:p>
            <a:r>
              <a:rPr lang="en-US" baseline="0"/>
              <a:t>We believe that these are complimentary perspectives which are both useful.</a:t>
            </a:r>
            <a:endParaRPr lang="en-US"/>
          </a:p>
        </p:txBody>
      </p:sp>
      <p:sp>
        <p:nvSpPr>
          <p:cNvPr id="4" name="Slide Number Placeholder 3"/>
          <p:cNvSpPr>
            <a:spLocks noGrp="1"/>
          </p:cNvSpPr>
          <p:nvPr>
            <p:ph type="sldNum" sz="quarter" idx="10"/>
          </p:nvPr>
        </p:nvSpPr>
        <p:spPr/>
        <p:txBody>
          <a:bodyPr/>
          <a:lstStyle/>
          <a:p>
            <a:fld id="{C6871669-555D-459E-AA83-40BD3E9EEE8B}" type="slidenum">
              <a:rPr lang="en-US" smtClean="0"/>
              <a:t>14</a:t>
            </a:fld>
            <a:endParaRPr lang="en-US"/>
          </a:p>
        </p:txBody>
      </p:sp>
    </p:spTree>
    <p:extLst>
      <p:ext uri="{BB962C8B-B14F-4D97-AF65-F5344CB8AC3E}">
        <p14:creationId xmlns:p14="http://schemas.microsoft.com/office/powerpoint/2010/main" val="427545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broad</a:t>
            </a:r>
            <a:r>
              <a:rPr lang="en-US" baseline="0" dirty="0"/>
              <a:t> sub-category of our CKT-E items which were particularly challenging for teachers was understanding of systems reasoning. This may, in part, result from two distinctly different approaches to systems reasoning in biology and physics. </a:t>
            </a:r>
            <a:endParaRPr lang="en-US" dirty="0"/>
          </a:p>
        </p:txBody>
      </p:sp>
      <p:sp>
        <p:nvSpPr>
          <p:cNvPr id="4" name="Slide Number Placeholder 3"/>
          <p:cNvSpPr>
            <a:spLocks noGrp="1"/>
          </p:cNvSpPr>
          <p:nvPr>
            <p:ph type="sldNum" sz="quarter" idx="10"/>
          </p:nvPr>
        </p:nvSpPr>
        <p:spPr/>
        <p:txBody>
          <a:bodyPr/>
          <a:lstStyle/>
          <a:p>
            <a:fld id="{C6871669-555D-459E-AA83-40BD3E9EEE8B}" type="slidenum">
              <a:rPr lang="en-US" smtClean="0"/>
              <a:t>19</a:t>
            </a:fld>
            <a:endParaRPr lang="en-US"/>
          </a:p>
        </p:txBody>
      </p:sp>
    </p:spTree>
    <p:extLst>
      <p:ext uri="{BB962C8B-B14F-4D97-AF65-F5344CB8AC3E}">
        <p14:creationId xmlns:p14="http://schemas.microsoft.com/office/powerpoint/2010/main" val="1626157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result of teacher comments on our pilot assessment we added a brief explanation of physics systems reasoning on each of the systems related questions for our field test. This is an example of an item which challenges a teacher to adopt a physics approach to systems reasoning.</a:t>
            </a:r>
            <a:endParaRPr lang="en-US" dirty="0"/>
          </a:p>
        </p:txBody>
      </p:sp>
      <p:sp>
        <p:nvSpPr>
          <p:cNvPr id="4" name="Slide Number Placeholder 3"/>
          <p:cNvSpPr>
            <a:spLocks noGrp="1"/>
          </p:cNvSpPr>
          <p:nvPr>
            <p:ph type="sldNum" sz="quarter" idx="10"/>
          </p:nvPr>
        </p:nvSpPr>
        <p:spPr/>
        <p:txBody>
          <a:bodyPr/>
          <a:lstStyle/>
          <a:p>
            <a:fld id="{C6871669-555D-459E-AA83-40BD3E9EEE8B}" type="slidenum">
              <a:rPr lang="en-US" smtClean="0"/>
              <a:t>23</a:t>
            </a:fld>
            <a:endParaRPr lang="en-US"/>
          </a:p>
        </p:txBody>
      </p:sp>
    </p:spTree>
    <p:extLst>
      <p:ext uri="{BB962C8B-B14F-4D97-AF65-F5344CB8AC3E}">
        <p14:creationId xmlns:p14="http://schemas.microsoft.com/office/powerpoint/2010/main" val="177208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on</a:t>
            </a:r>
            <a:r>
              <a:rPr lang="en-US" baseline="0" dirty="0"/>
              <a:t> the uphill cycling item teachers were awarded 0, 1 or 2 points depending on whether they got 3 or 4 correct answers out of 4. </a:t>
            </a:r>
            <a:endParaRPr lang="en-US" dirty="0"/>
          </a:p>
        </p:txBody>
      </p:sp>
      <p:sp>
        <p:nvSpPr>
          <p:cNvPr id="4" name="Slide Number Placeholder 3"/>
          <p:cNvSpPr>
            <a:spLocks noGrp="1"/>
          </p:cNvSpPr>
          <p:nvPr>
            <p:ph type="sldNum" sz="quarter" idx="10"/>
          </p:nvPr>
        </p:nvSpPr>
        <p:spPr/>
        <p:txBody>
          <a:bodyPr/>
          <a:lstStyle/>
          <a:p>
            <a:fld id="{C6871669-555D-459E-AA83-40BD3E9EEE8B}" type="slidenum">
              <a:rPr lang="en-US" smtClean="0"/>
              <a:t>24</a:t>
            </a:fld>
            <a:endParaRPr lang="en-US"/>
          </a:p>
        </p:txBody>
      </p:sp>
    </p:spTree>
    <p:extLst>
      <p:ext uri="{BB962C8B-B14F-4D97-AF65-F5344CB8AC3E}">
        <p14:creationId xmlns:p14="http://schemas.microsoft.com/office/powerpoint/2010/main" val="3716900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871669-555D-459E-AA83-40BD3E9EEE8B}" type="slidenum">
              <a:rPr lang="en-US" smtClean="0"/>
              <a:t>25</a:t>
            </a:fld>
            <a:endParaRPr lang="en-US"/>
          </a:p>
        </p:txBody>
      </p:sp>
    </p:spTree>
    <p:extLst>
      <p:ext uri="{BB962C8B-B14F-4D97-AF65-F5344CB8AC3E}">
        <p14:creationId xmlns:p14="http://schemas.microsoft.com/office/powerpoint/2010/main" val="65357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871669-555D-459E-AA83-40BD3E9EEE8B}" type="slidenum">
              <a:rPr lang="en-US" smtClean="0"/>
              <a:t>27</a:t>
            </a:fld>
            <a:endParaRPr lang="en-US"/>
          </a:p>
        </p:txBody>
      </p:sp>
    </p:spTree>
    <p:extLst>
      <p:ext uri="{BB962C8B-B14F-4D97-AF65-F5344CB8AC3E}">
        <p14:creationId xmlns:p14="http://schemas.microsoft.com/office/powerpoint/2010/main" val="65357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33659-2675-BD43-BD51-57E2C1EDBA9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381203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33659-2675-BD43-BD51-57E2C1EDBA9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45357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33659-2675-BD43-BD51-57E2C1EDBA9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106953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33659-2675-BD43-BD51-57E2C1EDBA9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177818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33659-2675-BD43-BD51-57E2C1EDBA96}" type="datetimeFigureOut">
              <a:rPr lang="en-US" smtClean="0"/>
              <a:t>4/12/19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319170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33659-2675-BD43-BD51-57E2C1EDBA96}"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26994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33659-2675-BD43-BD51-57E2C1EDBA96}" type="datetimeFigureOut">
              <a:rPr lang="en-US" smtClean="0"/>
              <a:t>4/12/19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199717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333659-2675-BD43-BD51-57E2C1EDBA96}" type="datetimeFigureOut">
              <a:rPr lang="en-US" smtClean="0"/>
              <a:t>4/12/19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47079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33659-2675-BD43-BD51-57E2C1EDBA96}" type="datetimeFigureOut">
              <a:rPr lang="en-US" smtClean="0"/>
              <a:t>4/12/19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365485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33659-2675-BD43-BD51-57E2C1EDBA96}"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284128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33659-2675-BD43-BD51-57E2C1EDBA96}" type="datetimeFigureOut">
              <a:rPr lang="en-US" smtClean="0"/>
              <a:t>4/12/19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86C02-539F-2943-A485-10D994E8E9A0}" type="slidenum">
              <a:rPr lang="en-US" smtClean="0"/>
              <a:t>‹#›</a:t>
            </a:fld>
            <a:endParaRPr lang="en-US"/>
          </a:p>
        </p:txBody>
      </p:sp>
    </p:spTree>
    <p:extLst>
      <p:ext uri="{BB962C8B-B14F-4D97-AF65-F5344CB8AC3E}">
        <p14:creationId xmlns:p14="http://schemas.microsoft.com/office/powerpoint/2010/main" val="15489605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33659-2675-BD43-BD51-57E2C1EDBA96}" type="datetimeFigureOut">
              <a:rPr lang="en-US" smtClean="0"/>
              <a:t>4/12/19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86C02-539F-2943-A485-10D994E8E9A0}" type="slidenum">
              <a:rPr lang="en-US" smtClean="0"/>
              <a:t>‹#›</a:t>
            </a:fld>
            <a:endParaRPr lang="en-US"/>
          </a:p>
        </p:txBody>
      </p:sp>
    </p:spTree>
    <p:extLst>
      <p:ext uri="{BB962C8B-B14F-4D97-AF65-F5344CB8AC3E}">
        <p14:creationId xmlns:p14="http://schemas.microsoft.com/office/powerpoint/2010/main" val="1458161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gif"/><Relationship Id="rId7" Type="http://schemas.openxmlformats.org/officeDocument/2006/relationships/image" Target="../media/image11.jpeg"/><Relationship Id="rId8" Type="http://schemas.openxmlformats.org/officeDocument/2006/relationships/image" Target="../media/image12.png"/><Relationship Id="rId9" Type="http://schemas.openxmlformats.org/officeDocument/2006/relationships/image" Target="../media/image13.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ugenia.etkina@gse.rutgers.edu"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0543"/>
            <a:ext cx="7772400" cy="1470025"/>
          </a:xfrm>
        </p:spPr>
        <p:txBody>
          <a:bodyPr>
            <a:normAutofit/>
          </a:bodyPr>
          <a:lstStyle/>
          <a:p>
            <a:r>
              <a:rPr lang="en-US" dirty="0" smtClean="0"/>
              <a:t>Understanding systems: Is it important for energy reasoning?</a:t>
            </a:r>
            <a:endParaRPr lang="en-US" dirty="0"/>
          </a:p>
        </p:txBody>
      </p:sp>
      <p:sp>
        <p:nvSpPr>
          <p:cNvPr id="3" name="Subtitle 2"/>
          <p:cNvSpPr>
            <a:spLocks noGrp="1"/>
          </p:cNvSpPr>
          <p:nvPr>
            <p:ph type="subTitle" idx="1"/>
          </p:nvPr>
        </p:nvSpPr>
        <p:spPr>
          <a:xfrm>
            <a:off x="1371600" y="2556435"/>
            <a:ext cx="6400800" cy="1752600"/>
          </a:xfrm>
        </p:spPr>
        <p:txBody>
          <a:bodyPr>
            <a:noAutofit/>
          </a:bodyPr>
          <a:lstStyle/>
          <a:p>
            <a:r>
              <a:rPr lang="en-US" sz="2400" dirty="0" smtClean="0">
                <a:solidFill>
                  <a:schemeClr val="tx1"/>
                </a:solidFill>
              </a:rPr>
              <a:t>Eugenia </a:t>
            </a:r>
            <a:r>
              <a:rPr lang="en-US" sz="2400" dirty="0" err="1" smtClean="0">
                <a:solidFill>
                  <a:schemeClr val="tx1"/>
                </a:solidFill>
              </a:rPr>
              <a:t>Etkina</a:t>
            </a:r>
            <a:r>
              <a:rPr lang="en-US" sz="2400" dirty="0" smtClean="0">
                <a:solidFill>
                  <a:schemeClr val="tx1"/>
                </a:solidFill>
              </a:rPr>
              <a:t>, Lane Seeley and </a:t>
            </a:r>
            <a:r>
              <a:rPr lang="en-US" sz="2400" dirty="0" err="1" smtClean="0">
                <a:solidFill>
                  <a:schemeClr val="tx1"/>
                </a:solidFill>
              </a:rPr>
              <a:t>Stamatis</a:t>
            </a:r>
            <a:r>
              <a:rPr lang="en-US" sz="2400" dirty="0" smtClean="0">
                <a:solidFill>
                  <a:schemeClr val="tx1"/>
                </a:solidFill>
              </a:rPr>
              <a:t> </a:t>
            </a:r>
            <a:r>
              <a:rPr lang="en-US" sz="2400" dirty="0" err="1" smtClean="0">
                <a:solidFill>
                  <a:schemeClr val="tx1"/>
                </a:solidFill>
              </a:rPr>
              <a:t>Vokos</a:t>
            </a:r>
            <a:endParaRPr lang="en-US" sz="2400" dirty="0" smtClean="0">
              <a:solidFill>
                <a:schemeClr val="tx1"/>
              </a:solidFill>
            </a:endParaRPr>
          </a:p>
          <a:p>
            <a:endParaRPr lang="en-US" sz="2400" dirty="0" smtClean="0">
              <a:solidFill>
                <a:schemeClr val="tx1"/>
              </a:solidFill>
            </a:endParaRPr>
          </a:p>
          <a:p>
            <a:r>
              <a:rPr lang="en-US" sz="2400" dirty="0" smtClean="0">
                <a:solidFill>
                  <a:schemeClr val="tx1"/>
                </a:solidFill>
              </a:rPr>
              <a:t>Rutgers University, Seattle Pacific University, and </a:t>
            </a:r>
            <a:r>
              <a:rPr lang="en-US" sz="2400" dirty="0" err="1" smtClean="0">
                <a:solidFill>
                  <a:schemeClr val="tx1"/>
                </a:solidFill>
              </a:rPr>
              <a:t>CalPoly</a:t>
            </a:r>
            <a:r>
              <a:rPr lang="en-US" sz="2400" dirty="0" smtClean="0">
                <a:solidFill>
                  <a:schemeClr val="tx1"/>
                </a:solidFill>
              </a:rPr>
              <a:t> University</a:t>
            </a:r>
          </a:p>
          <a:p>
            <a:r>
              <a:rPr lang="en-US" sz="2400" dirty="0" smtClean="0">
                <a:solidFill>
                  <a:schemeClr val="tx1"/>
                </a:solidFill>
              </a:rPr>
              <a:t>APS Denver 2019</a:t>
            </a:r>
          </a:p>
        </p:txBody>
      </p:sp>
    </p:spTree>
    <p:extLst>
      <p:ext uri="{BB962C8B-B14F-4D97-AF65-F5344CB8AC3E}">
        <p14:creationId xmlns:p14="http://schemas.microsoft.com/office/powerpoint/2010/main" val="32101734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Student learning energy targets (ETs)</a:t>
            </a:r>
            <a:endParaRPr lang="en-US" sz="3200" dirty="0"/>
          </a:p>
        </p:txBody>
      </p:sp>
      <p:sp>
        <p:nvSpPr>
          <p:cNvPr id="3" name="Content Placeholder 2"/>
          <p:cNvSpPr>
            <a:spLocks noGrp="1"/>
          </p:cNvSpPr>
          <p:nvPr>
            <p:ph idx="1"/>
          </p:nvPr>
        </p:nvSpPr>
        <p:spPr/>
        <p:txBody>
          <a:bodyPr>
            <a:normAutofit fontScale="92500"/>
          </a:bodyPr>
          <a:lstStyle/>
          <a:p>
            <a:pPr marL="514350" indent="-514350">
              <a:buAutoNum type="alphaUcParenR"/>
            </a:pPr>
            <a:r>
              <a:rPr lang="en-US" dirty="0" smtClean="0"/>
              <a:t>connection </a:t>
            </a:r>
            <a:r>
              <a:rPr lang="en-US" dirty="0"/>
              <a:t>of energy to everyday experiences; </a:t>
            </a:r>
          </a:p>
          <a:p>
            <a:pPr marL="514350" indent="-514350">
              <a:buAutoNum type="alphaUcParenR"/>
            </a:pPr>
            <a:r>
              <a:rPr lang="en-US" dirty="0" smtClean="0"/>
              <a:t>choice </a:t>
            </a:r>
            <a:r>
              <a:rPr lang="en-US" dirty="0"/>
              <a:t>of system; </a:t>
            </a:r>
            <a:endParaRPr lang="en-US" dirty="0" smtClean="0"/>
          </a:p>
          <a:p>
            <a:pPr marL="0" indent="0">
              <a:buNone/>
            </a:pPr>
            <a:r>
              <a:rPr lang="en-US" dirty="0" smtClean="0"/>
              <a:t>C) identification </a:t>
            </a:r>
            <a:r>
              <a:rPr lang="en-US" dirty="0"/>
              <a:t>of and differentiation between energy and other physics concepts; </a:t>
            </a:r>
            <a:endParaRPr lang="en-US" dirty="0" smtClean="0"/>
          </a:p>
          <a:p>
            <a:pPr marL="0" indent="0">
              <a:buNone/>
            </a:pPr>
            <a:r>
              <a:rPr lang="en-US" dirty="0"/>
              <a:t>D</a:t>
            </a:r>
            <a:r>
              <a:rPr lang="en-US" dirty="0" smtClean="0"/>
              <a:t>) </a:t>
            </a:r>
            <a:r>
              <a:rPr lang="en-US" dirty="0"/>
              <a:t>transfer of energy; </a:t>
            </a:r>
            <a:endParaRPr lang="en-US" dirty="0" smtClean="0"/>
          </a:p>
          <a:p>
            <a:pPr marL="0" indent="0">
              <a:buNone/>
            </a:pPr>
            <a:r>
              <a:rPr lang="en-US" dirty="0"/>
              <a:t>E</a:t>
            </a:r>
            <a:r>
              <a:rPr lang="en-US" dirty="0" smtClean="0"/>
              <a:t>) </a:t>
            </a:r>
            <a:r>
              <a:rPr lang="en-US" dirty="0"/>
              <a:t>use of mathematics; </a:t>
            </a:r>
            <a:endParaRPr lang="en-US" dirty="0" smtClean="0"/>
          </a:p>
          <a:p>
            <a:pPr marL="0" indent="0">
              <a:buNone/>
            </a:pPr>
            <a:r>
              <a:rPr lang="en-US" dirty="0"/>
              <a:t>F</a:t>
            </a:r>
            <a:r>
              <a:rPr lang="en-US" dirty="0" smtClean="0"/>
              <a:t>) </a:t>
            </a:r>
            <a:r>
              <a:rPr lang="en-US" dirty="0"/>
              <a:t>use of representations; and </a:t>
            </a:r>
            <a:endParaRPr lang="en-US" dirty="0" smtClean="0"/>
          </a:p>
          <a:p>
            <a:pPr marL="0" indent="0">
              <a:buNone/>
            </a:pPr>
            <a:r>
              <a:rPr lang="en-US" dirty="0"/>
              <a:t>G</a:t>
            </a:r>
            <a:r>
              <a:rPr lang="en-US" dirty="0" smtClean="0"/>
              <a:t>) </a:t>
            </a:r>
            <a:r>
              <a:rPr lang="en-US" dirty="0"/>
              <a:t>use of </a:t>
            </a:r>
            <a:r>
              <a:rPr lang="en-US" dirty="0" smtClean="0"/>
              <a:t>other science practices.</a:t>
            </a:r>
            <a:r>
              <a:rPr lang="en-US" dirty="0" smtClean="0">
                <a:effectLst/>
              </a:rPr>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507" y="3863181"/>
            <a:ext cx="3169566" cy="2370471"/>
          </a:xfrm>
          <a:prstGeom prst="rect">
            <a:avLst/>
          </a:prstGeom>
        </p:spPr>
      </p:pic>
    </p:spTree>
    <p:extLst>
      <p:ext uri="{BB962C8B-B14F-4D97-AF65-F5344CB8AC3E}">
        <p14:creationId xmlns:p14="http://schemas.microsoft.com/office/powerpoint/2010/main" val="40673106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6293"/>
            <a:ext cx="8229600" cy="1143000"/>
          </a:xfrm>
        </p:spPr>
        <p:txBody>
          <a:bodyPr>
            <a:normAutofit/>
          </a:bodyPr>
          <a:lstStyle/>
          <a:p>
            <a:pPr lvl="0"/>
            <a:r>
              <a:rPr lang="en-US" sz="3200" dirty="0"/>
              <a:t>B. Choice of system</a:t>
            </a:r>
            <a:r>
              <a:rPr lang="en-US" sz="3200" b="1" dirty="0"/>
              <a:t/>
            </a:r>
            <a:br>
              <a:rPr lang="en-US" sz="3200" b="1" dirty="0"/>
            </a:br>
            <a:endParaRPr lang="en-US" sz="32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a:t>
            </a:r>
            <a:r>
              <a:rPr lang="en-US" dirty="0"/>
              <a:t>student: </a:t>
            </a:r>
          </a:p>
          <a:p>
            <a:pPr marL="0" lvl="0" indent="0">
              <a:buNone/>
            </a:pPr>
            <a:r>
              <a:rPr lang="en-US" dirty="0" smtClean="0"/>
              <a:t>1) recognizes </a:t>
            </a:r>
            <a:r>
              <a:rPr lang="en-US" dirty="0"/>
              <a:t>that the energy accounting in a phenomenon depends on the choice of system</a:t>
            </a:r>
          </a:p>
          <a:p>
            <a:pPr marL="0" lvl="0" indent="0">
              <a:buNone/>
            </a:pPr>
            <a:r>
              <a:rPr lang="en-US" dirty="0" smtClean="0"/>
              <a:t>2) explains </a:t>
            </a:r>
            <a:r>
              <a:rPr lang="en-US" dirty="0"/>
              <a:t>the relative advantage of a given system choice (i.e., relative ease of analysis)</a:t>
            </a:r>
          </a:p>
          <a:p>
            <a:pPr marL="0" lvl="0" indent="0">
              <a:buNone/>
            </a:pPr>
            <a:r>
              <a:rPr lang="en-US" dirty="0" smtClean="0"/>
              <a:t>3) recognizes </a:t>
            </a:r>
            <a:r>
              <a:rPr lang="en-US" dirty="0"/>
              <a:t>that the choice of system determines whether springs or Earth do work (i.e., if the spring or Earth are in the system they do not do any work on the system, but the system can possess elastic or gravitational potential energy) </a:t>
            </a:r>
          </a:p>
          <a:p>
            <a:pPr marL="0" lvl="0" indent="0">
              <a:buNone/>
            </a:pPr>
            <a:r>
              <a:rPr lang="en-US" dirty="0" smtClean="0"/>
              <a:t>4) identifies </a:t>
            </a:r>
            <a:r>
              <a:rPr lang="en-US" dirty="0"/>
              <a:t>and differentiates between forms of energy and other physics concepts</a:t>
            </a:r>
          </a:p>
          <a:p>
            <a:endParaRPr lang="en-US" dirty="0"/>
          </a:p>
        </p:txBody>
      </p:sp>
    </p:spTree>
    <p:extLst>
      <p:ext uri="{BB962C8B-B14F-4D97-AF65-F5344CB8AC3E}">
        <p14:creationId xmlns:p14="http://schemas.microsoft.com/office/powerpoint/2010/main" val="4225844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Conserved or constant?</a:t>
            </a:r>
            <a:endParaRPr lang="en-US" sz="3200" dirty="0"/>
          </a:p>
        </p:txBody>
      </p:sp>
      <p:sp>
        <p:nvSpPr>
          <p:cNvPr id="3" name="Content Placeholder 2"/>
          <p:cNvSpPr>
            <a:spLocks noGrp="1"/>
          </p:cNvSpPr>
          <p:nvPr>
            <p:ph idx="1"/>
          </p:nvPr>
        </p:nvSpPr>
        <p:spPr/>
        <p:txBody>
          <a:bodyPr/>
          <a:lstStyle/>
          <a:p>
            <a:pPr marL="0" indent="0">
              <a:buNone/>
            </a:pPr>
            <a:r>
              <a:rPr lang="en-US" dirty="0" smtClean="0"/>
              <a:t>I want to stop here and discuss our language:</a:t>
            </a:r>
          </a:p>
          <a:p>
            <a:pPr marL="0" indent="0">
              <a:buNone/>
            </a:pPr>
            <a:endParaRPr lang="en-US" dirty="0"/>
          </a:p>
          <a:p>
            <a:pPr marL="0" indent="0">
              <a:buNone/>
            </a:pPr>
            <a:r>
              <a:rPr lang="en-US" dirty="0" smtClean="0"/>
              <a:t>Conserved </a:t>
            </a:r>
            <a:r>
              <a:rPr lang="en-US" dirty="0" err="1" smtClean="0"/>
              <a:t>vs</a:t>
            </a:r>
            <a:r>
              <a:rPr lang="en-US" dirty="0" smtClean="0"/>
              <a:t> constant</a:t>
            </a:r>
            <a:endParaRPr lang="en-US" dirty="0"/>
          </a:p>
        </p:txBody>
      </p:sp>
      <p:pic>
        <p:nvPicPr>
          <p:cNvPr id="4" name="Picture 3" descr="downloa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03601"/>
            <a:ext cx="3327400" cy="2438400"/>
          </a:xfrm>
          <a:prstGeom prst="rect">
            <a:avLst/>
          </a:prstGeom>
        </p:spPr>
      </p:pic>
      <p:sp>
        <p:nvSpPr>
          <p:cNvPr id="5" name="Oval 4"/>
          <p:cNvSpPr/>
          <p:nvPr/>
        </p:nvSpPr>
        <p:spPr>
          <a:xfrm>
            <a:off x="1947333" y="4080933"/>
            <a:ext cx="1291167" cy="1270000"/>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downloa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52801"/>
            <a:ext cx="3327400" cy="2438400"/>
          </a:xfrm>
          <a:prstGeom prst="rect">
            <a:avLst/>
          </a:prstGeom>
        </p:spPr>
      </p:pic>
      <p:sp>
        <p:nvSpPr>
          <p:cNvPr id="7" name="Oval 6"/>
          <p:cNvSpPr/>
          <p:nvPr/>
        </p:nvSpPr>
        <p:spPr>
          <a:xfrm>
            <a:off x="5088467" y="4013201"/>
            <a:ext cx="2658533" cy="1778000"/>
          </a:xfrm>
          <a:prstGeom prst="ellipse">
            <a:avLst/>
          </a:prstGeom>
          <a:noFill/>
          <a:ln w="5715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3214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6293"/>
            <a:ext cx="8229600" cy="1143000"/>
          </a:xfrm>
        </p:spPr>
        <p:txBody>
          <a:bodyPr>
            <a:normAutofit/>
          </a:bodyPr>
          <a:lstStyle/>
          <a:p>
            <a:pPr lvl="0"/>
            <a:r>
              <a:rPr lang="en-US" sz="3200" dirty="0"/>
              <a:t>B. Choice of system</a:t>
            </a:r>
            <a:r>
              <a:rPr lang="en-US" sz="3200" b="1" dirty="0"/>
              <a:t/>
            </a:r>
            <a:br>
              <a:rPr lang="en-US" sz="3200" b="1" dirty="0"/>
            </a:br>
            <a:endParaRPr lang="en-US" sz="32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a:t>
            </a:r>
            <a:r>
              <a:rPr lang="en-US" dirty="0"/>
              <a:t>student: </a:t>
            </a:r>
          </a:p>
          <a:p>
            <a:pPr marL="0" lvl="0" indent="0">
              <a:buNone/>
            </a:pPr>
            <a:r>
              <a:rPr lang="en-US" dirty="0" smtClean="0">
                <a:solidFill>
                  <a:srgbClr val="FF0000"/>
                </a:solidFill>
              </a:rPr>
              <a:t>1) recognizes </a:t>
            </a:r>
            <a:r>
              <a:rPr lang="en-US" dirty="0">
                <a:solidFill>
                  <a:srgbClr val="FF0000"/>
                </a:solidFill>
              </a:rPr>
              <a:t>that the energy accounting in a phenomenon depends on the choice of system</a:t>
            </a:r>
          </a:p>
          <a:p>
            <a:pPr marL="0" lvl="0" indent="0">
              <a:buNone/>
            </a:pPr>
            <a:r>
              <a:rPr lang="en-US" dirty="0" smtClean="0">
                <a:solidFill>
                  <a:srgbClr val="FF0000"/>
                </a:solidFill>
              </a:rPr>
              <a:t>2) explains </a:t>
            </a:r>
            <a:r>
              <a:rPr lang="en-US" dirty="0">
                <a:solidFill>
                  <a:srgbClr val="FF0000"/>
                </a:solidFill>
              </a:rPr>
              <a:t>the relative advantage of a given system choice (i.e., relative ease of analysis)</a:t>
            </a:r>
          </a:p>
          <a:p>
            <a:pPr marL="0" lvl="0" indent="0">
              <a:buNone/>
            </a:pPr>
            <a:r>
              <a:rPr lang="en-US" dirty="0" smtClean="0"/>
              <a:t>3) recognizes </a:t>
            </a:r>
            <a:r>
              <a:rPr lang="en-US" dirty="0"/>
              <a:t>that the choice of system determines whether springs or Earth do work (i.e., if the spring or Earth are in the system they do not do any work on the system, but the system can possess elastic or gravitational potential energy) </a:t>
            </a:r>
          </a:p>
          <a:p>
            <a:pPr marL="0" lvl="0" indent="0">
              <a:buNone/>
            </a:pPr>
            <a:r>
              <a:rPr lang="en-US" dirty="0" smtClean="0"/>
              <a:t>4) identifies </a:t>
            </a:r>
            <a:r>
              <a:rPr lang="en-US" dirty="0"/>
              <a:t>and differentiates between forms of energy and other physics concepts</a:t>
            </a:r>
          </a:p>
          <a:p>
            <a:endParaRPr lang="en-US" dirty="0"/>
          </a:p>
        </p:txBody>
      </p:sp>
    </p:spTree>
    <p:extLst>
      <p:ext uri="{BB962C8B-B14F-4D97-AF65-F5344CB8AC3E}">
        <p14:creationId xmlns:p14="http://schemas.microsoft.com/office/powerpoint/2010/main" val="197184986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76200" y="33337"/>
            <a:ext cx="8991600" cy="762000"/>
          </a:xfrm>
        </p:spPr>
        <p:txBody>
          <a:bodyPr>
            <a:normAutofit/>
          </a:bodyPr>
          <a:lstStyle/>
          <a:p>
            <a:r>
              <a:rPr lang="en-US" sz="3200" dirty="0"/>
              <a:t>Development of the CKT-E Assessment</a:t>
            </a:r>
          </a:p>
        </p:txBody>
      </p:sp>
      <p:sp>
        <p:nvSpPr>
          <p:cNvPr id="4" name="Slide Number Placeholder 3"/>
          <p:cNvSpPr>
            <a:spLocks noGrp="1"/>
          </p:cNvSpPr>
          <p:nvPr>
            <p:ph type="sldNum" sz="quarter" idx="12"/>
          </p:nvPr>
        </p:nvSpPr>
        <p:spPr/>
        <p:txBody>
          <a:bodyPr/>
          <a:lstStyle/>
          <a:p>
            <a:fld id="{C5A2E6C7-F00D-4BA3-A9F4-707BBA513748}" type="slidenum">
              <a:rPr lang="en-US" smtClean="0">
                <a:solidFill>
                  <a:prstClr val="black">
                    <a:tint val="75000"/>
                  </a:prstClr>
                </a:solidFill>
              </a:rPr>
              <a:pPr/>
              <a:t>14</a:t>
            </a:fld>
            <a:endParaRPr lang="en-US">
              <a:solidFill>
                <a:prstClr val="black">
                  <a:tint val="75000"/>
                </a:prstClr>
              </a:solidFill>
            </a:endParaRPr>
          </a:p>
        </p:txBody>
      </p:sp>
      <p:sp>
        <p:nvSpPr>
          <p:cNvPr id="5" name="AutoShape 2" descr="data:image/jpeg;base64,/9j/4AAQSkZJRgABAQAAAQABAAD/2wCEAAkGBxQTEhUUEhQWFhQXFxgXGBcYFxwcIBgcGBgaIRgZGBcfHSggHBslHBsZITEhJSsrLi8uHh81ODMsNygtLisBCgoKDg0OGxAQGy0lICQxLS03LSwwLCwsLCwsLCwsLCwsLCwvLCwuLCwsLCwsLCwsLCwsLCwsLCwsLCwsLCwsLP/AABEIAKYAwQMBIgACEQEDEQH/xAAcAAABBAMBAAAAAAAAAAAAAAAABAUGBwECAwj/xABaEAACAQMBAwcGBA8MBwkBAAABAgMABBESBSExBgcTIkFRcRQyYYGRsSOSocEVM0JSYnJzg5OUssLR0tMWFyQlNERTVIKiw+EIQ2NkdITjNVV1hbO0xPDxRf/EABsBAQADAQEBAQAAAAAAAAAAAAABAgQDBQYH/8QAMxEAAgEDAAgDBgYDAAAAAAAAAAECAwQRBRITITFBUaEVcdEUIjJhkcEzQmKS4fAGNFL/2gAMAwEAAhEDEQA/ALxooooArFZrGaADTFtjlfZWx0zXMat9YG1N4aRk5qteePlZ0jLZ27SEI7+UhQy7wq6E1bgVOok47hVYiYIOqETxYD5BUZN9tY7WOvOWF5F1bQ54Ldci3t5pj2FsRKT6ScsPi1H7vncvGz0cEEXiXkI9fVHyVXduksv0sF/RHE7+6l0XJy9fhDPj7RU8PPqcSfI3K2safxNvzaX3H665wtpP/OQn3OJB+Vmm645TXz+de3HqfT+QFrnByKvW4wuPt5lH5JNKoubq8bzhEo+yldvcKsqU3yLbfR8OEF3f2G2TaNwfOubkj7K4lPvaksj6vOkdvtpWPvNSROa6Y+dLb/Fkb56xfc3awJ0k91bxoMDUYTjJ4Dz6nYVOhPiFmuFOP0foRYwx9uk+LZ+etDBB3R+0fpqa2fNuJEV47uIow1KRbbiD2/Ta02jyEjt1Vpr6NAx0gm1G844D4XJ3CpVCp0Hilt/xH9pEI1jHmtp8HI9zUsh2tKowl1Oo+xuZB8gepVBzc61Dx3qMrDKsLYEEegiWtzzZP/W0/Fv+rTYVOhD0jaPjCP7Rht+Vt4nmX03rkV/lcGnK25x9or/OUf7eNG9xFd35sJOy4hPjAR+eaTyc183ZLbHxRxTYVOhxlc2MvyLuh1tudm+XzoreT1Oh+QkCnvZvPGhOLq1eMfXxuJVHpYYVgPDNQv8Aetn+vtfiyforD82NxjdJb+AMgzTY1OhnqSsmvdWH5v7o9BWV0kqLJGwZHUMrDgykZBB8KUVA+ZiKVdmx9K6suuQRqM5jVXZShJ44YH1Gp5XM84KKKKAKKKKAKKKKAK1NbVigKf2lyYtfojesYzIiJG7B3Zg0spdmO84HVCjHAbqetjWUIQGOGJOzqoN3rIzSWymLi8mXjLdS4z2iMrEAp9PRkj7anuFcKBjG7hXqUIRVNPG8q5Nvibk0U17a2sYSkcadLPKSI4844cXdvqY1yMn1cTSWDkzNJvu7yYseMdv8Ci+sddvHIqlW4hTeC9OjKe9D8PGioltHZ9zs4GeCaW5t160sEx1uqjznil47hv0nu7akuz7xJo0ljbUjqGU+g+4+irUq0ai3FZ05QeGcduXhhtppQcGOKRxkZGVQkZHbvxuqk+U3LG4lcRzPrSN0b4MKmTjOeB3gncfRwq95oldSrgMrAggjIIPEEU13NhaW0TymCIIiknEak4HdupVg3wZUqXk9y0lEXRPcvEkaYj0LGBhV3A6gTkkY3Z41bFja+U2UAnZmcxxuZFJVg+AdaMMaWB7RSHZ21J5SxhsoRDu0uZgofd9SBCcgd/DPAmpMue3/AO+BqKcd2GGNGy9l+TNK5uHaN8uwl09VsdZw4xhSBvBHHfmm5uV5aR1gtmdU/wBY7GNX+5nQcj07qaNu7YeaaeJkbyaElCARiU6RubG98k40bgO3J3DhFHeDKeTojCRURGcLqUYyYiT8IQN5IGAM8cYrz7i7nFuFFcDTSoxazMkg5XoPpkE6cAvVD6mP1I0sfacCjZXK6OWVYZIpIJWLBBJpw2jecMDjOOz30guNgXwR3LwIUDEKqSSax6sEEdwBye7OKYLuUyRPE7RM5VjFIudLMgz5rdaORGAyp343jtrnG+uI4c0sHSVtT4JstHNJbldLKw3EsA3gd2/w3U1Wby3lnBJFcGEyRKWZYlY6sANjJ3DIP6aLHZ9wjNrYdH0e8CV5NcgIIdQ4zEMAgplgcjur2Iz3rduZh5j/AM22EF5AOEV27DwnVZQPVrxUzqA8jpsbUulzuktreUenSXVj7NFT6vMqLEmjogoooqgCiiigCiiigCkO274QW80x4RxvJ8RSfmpdUQ51JT9D5Ix507xW4++yKvuNEBg5P2BWzto23nQhbPaSNRPiSeNPfzUmQDpCBwVQPDux4jHsFR/l0oPk/SBOiLurGQExq7RN0TSjgUD444GSD2V6s5bOn5FEss4WvJi42hI99HeNapIvRQ6EDFokJw5bUNIZixwOzj3VvYbant2bZ8jrcXwlWOJz1QyOmvpJO0aFDEjicAZ30h5PJtGLZvS21yoTRLIlv0HSaQNRWOFy+SDjdnPHdTbsKzjJhmgvun2kZOnIOWQMUw6yIvmLo6pcnwxwry5yjLezrThXg3h+RNIeRFzEplXaNxJc4yRJpMLn60w4yqnvDemoZzS8oA7z22nQmppYkLeZqPXiXhkA7x66m8t5tG4QwvFFaKRpeZJjIxU+d0K6BpYjPWJOO41EdsbAtIEmltowpDRLFJqJZp1kUBIBwAXrK2M5OodlWhUjGScStOlWcW6hYdFaBx2kZ7d4rlLexr50iDxdR8ma9XWXM5jdt+G6doxblRHhtZL6SCcaT5pLIOsSq6Sdw1AZpZs2xMUehpZJW7XcjJPowAAPRj2nfWn0bg3gSA4yTpDHhxO4U2cr70mzYxMy6nhQvhlIWSRVbSSAd4OMjsNcm4rLJSyRXkxb9WCBi2p7lhh8ZAimZ5M447oyc9pNTe22RHc3V7I6uRD0SssZxJM3Qq4GvOoJpKgIpUElyc5pu5GcnFR/KjG0DlXj8nOdKNrw8iajkLIEU+s7zmnba9v0LSXSXMltqVEl0BWD7wqHSwIDgsFDDsxkHFeLBKLfzPRlGTprAn2VsGN7y5ikeeW2hkijjhLOyo8sAd+lYHLKM7tRIUnHYKj/ACmtxDc+TKS8cd0pUt1mQTWzkx6uJAzuzvCkd1SSKzktpj5FcJHJOC8iTIZOkKEAzAgqdfWUHfg7twxTVys2HKLXMTdJcG5WeWVwBnIZXdgOCKhAAB3KBx41eTTWEc40pp5Zjk0jy7KRYnMciq6xsOwwyuqZHaDpAI7cml3JfbBnQrIUZ1VSzL9mD1WXJ0SKwZWXJ3jPAimzkLmJvJ0kkkgFvFMhkADKZXk7BwVgNYB3jO+pbFEqklVVSTk4AGT3kjia9WjvimjHPcxq2K2jatocefbXEBPpRo2/MJqy6rG4l0XVhIOy8eI+EscoPygVZorLcrFRkx4GaKKK4EhRRRQBRRRQBUH5wn13Oz4O+WSc+EMeB/fkQ+qpxVebalEm2G7re0UZ7mmkYn2qg9ldKSzNEMUwp1nbiScbhwA7PHOajHKjlHIsxtrcrqEXSuQvSuwLFdEUecFhgk54DsNcOWu1LYm2U3KBOmxMiXGk6HVgS2hg2kNpJ9dZstt7KtRpgeId/RKXJ8WAOeztrTcV38KEY54GOTe3vJG8nmeV4hBG8Wq3YSAktmIqg34UKeG7OK35P8rpDd9FNYNbxzSMsc/Rsms7ymsMo3tj2kbq6fu/tezpvwTDPtqN8suWCzwFII5hKHSRJCFGlkYEEdbORjurBhGyMa+FiL+hYnKrlDHZQNK5GrBEaZ3yPjqqO3GeJ7BVR7NnKmJ1JN3GzyhS5ZWYgtIgQnCkhjvXgTxODUYvoLq4fpJpC797NnHh3DwostnTRusiuAynIPHx9uT7TVqbUBc2V3Xxqxax/d5dEFtDdwxzwIoWQL2DKnOkg4H1OXJ9IFLkterJpXAIdkCjhoYCPA/sA+s99Vzyc5VXNpE0apC4aRpOsX3a8ZAwQMZyfWadf3w7r+ht/bJ+tWyNWnjeStGXePw32J7FYnpGJ83UzD7ISKNanwYA57jTPtBTemS0iOi2TCTyKMljuPQxE5Axu1NvxwHoi8vOBeEELHbqSMA4k3enzqQ7I5W3VvCsMaW+FB6zLISxJJZm6/nEkmsOka1Z0dS1+J83yLw0Xc596D7E62RK1pdSRT3bPCbdZEMxVdOhir78AYAKHPGpKWjmiySkkTrnsZWX5QR4VRYvJNRaRIJHLxSanDscxnJAJbcrHJIG7fgYG6uN5tG9YsI7gwxs7OI4iUVS7EkLjfjJPbXCjSnGCU3l82ao2l1FY2b7F1bA2VbR/DW8ZXWoAZteQoPmqr70XPYABSLlZtRjptLV4zdSsAwPW6KMDU7yJ2DGBv46t1UvBPfIwZbyUEHO+Rz7QTg+unKTaMjKpZB0ypLmYSsrtLK4bpXKr1guMBD1cY7qvOD1XqvfyIdtc4wqbRYU1lJZE3rymVmYeVjGE0HCq0afUiLd2nK6s+iXA5G7t7aqiPlzcPDJDcwxTa1ZSQ5j6rDGCNBBx30s2Ny9khgjie2LtGipqEo62kYBOVzndU6IqXFOEo3Tzv3PqjFUsq7eYwf0JZyoQrGj8NN5auD4yorflGrSqgds8vhNEEa2kT4SFy2tWCiOZHJON+Or3VduxduW90uu2mjlXt0MCQe5l4qfGtlxNTnlGaVKdPdNNeY5UVgVmuBUKKKKAxWkkgAJJAA3kncAO8nurZjurz9y75bybR+Di6loDuU5zNv3NJv83uT29wHe3t515asETblNzsxRlo7FBcON3Sk4iB9DDfJ/Z3emqe2tB5TcSXE/WkkbU2Ny59A4ges1tawySnTAk0xA4QwlsAfag7q0kiYMUcyRuOKSLpYf2WUGq5PetLWzg9V+9LzRwawiX6jw9JpTBEVHzZ3AfP41IuRHJgX9w0byGJY4tbMoBJy2MDVuXvJxUptNhbEAOmW6u/uYlf2GGNVNC9S+traq46m9dMFcYrRpAOJA8SBVtJs/Z6YEWyZZQfqpNGR4iWTUPZS9b50x0Oy7ZV72lVSPiwt76k5z0+vyw+rKXDjsOfDf7q2UE8Fc+CMfcKtV+Xkufg7nZEQ+tMhcj1iRPdWTyxnYb9qWI+5Rqfyp2ocHp6tyiu5WCWMx823uD4QSn82ug2Rdf1S7/Fpv1Ksg8qnO47UZvuVsnyYjauRv5mORd7Wcf7O1JHyWlCnjtx0Xf1K++g11/U7v8Vm/UrB2Nddtnd/is36lWO/TniNrv25IZfkAGPZWs9jK4/k21GPd08ie+ZRQeO3PRd/Urltk3I42l0P+WlH5lczYT/1e4/AS/qVZSbDlx1bLaG/vvSPfdV1i2PdL5ltfjxvgfypzQnx246Lv6lWNbyDjFMPGGT9WtNLfWSfg3/VqxBtsJJLDNJtGGWIgOgdpcBlDK2pA4wQw499ZO2wTu2htNfGM4+W3NB47X6Lv6lbOM7ir/Ef9Fa9IVIBD4Pm5Rhw4gEgZq0rXak8hKW+1pjIQSqyQoc439saVw5wbo3eybC7f6YJAsmBuDsjpKMdmJExTBanperUqxWEsvG7JW4k7lb2f51tbTtG4ePXG44OjBT7QeHjkVvbwNJIEQgHBZnPmxooy8j/Yge04HbU62VyFaaJJI7KN4WBOq5uJkmlH1LKsZCQht+AQxxjPGoN9/f0qT2cvefTC9Bs2Rzl7QgI1MLhO1ZVw2PRInA+INXHyR5Rx39us8YK7yro3FGHFT+mqP5SbCW3UTQ9KIuk6KWGbBktZcZVHYedGw819+ervORU15irr+WRdzxS/HUr/AIdSePdUreVFVqOVvw0WxRRRUnlkZ5xtoGDZty4OGMZRfGTqj31QOyLaNpUjlz0KqzyhfOdEG6NMbyzsVXdv3nFXNz1t/FpH100I9jg/NVM2F0sUwdyyoUZDIo1GJiQySafqgrKMjuzUHrWamrWrOHHcvUvDZPJZXVfKZJBIoBEVvM8MUAzuijWMrq04wWbOTk7gcCE86uzXiXRJIZ8RvPbyuB0sXRvGJYndQNcbCRcZGd1SfZfLKN0zJHN0p0n+DRvMkzA+dDIoI0kk9VsFe2oPzh8oTM7xsAJXCK0YYMLeFG1FZGXqmeR8alGQqqBmrSS5Hm0IylUSjxzyFnNTL0f0Rm/orVT7BI35tLVgeOwtYoxdHEaZNu0St5g84yDTg57O6mjkO2LDbZ/3VR7YpxUguiAIx0d22Ik3wFgp3cCQQNX+VQaNINu5nnqIBYyyDBtrvxkvtOfwbn3Vx+gc65It07fpm0Llxj0rpxXWW11H+RXzfbXWB6wbgD5Ky+w4X3SbOwOBZ5UbAPE7nJ3UMZOubjZ8f0LszoQkwIclRxIzvOPTTDb8or9bUXTLYaPKDD0CxSB2K3Bi0pJ0mNZIJHV9VSfm4P8AFdl/w8f5IrXZHJGG3kaV3aQiSSWMPjTB0hLOUXhqJJy53792BQDRyZ5aT3d80KxwiBOmVwGYyR9HIUjZ2OF65VsKoOAMluynj91ii3iuHULE0zQytq3RFZHj1HdvTpFAycYzmuOwLKxkZZLOVXNvJMS0cgb6eWd0c9sZZtY9KjB3GnI7NtZrV7caXgl6RSFcHJdmL4YHztRY7t4I9FAN45TSGya6Ea4M6pEMnrxvcJEshP2QYsMbsaabeU3LVoWvI9HRpGhjiuSRp6folfo2B4HDqRniQRxxUitba1jtFjDL5NbgLqZsBfJmG9mOB1WTeTu3Vk7PtJIn1COSK5cSNqYOkjEKARkkHci4xu3UAwcp9sShzGsssUMVvHPM8EQklk6RyqrFkMFA0szNpO4jhvqRcl51ktYpEllmR11rJKAHZWJI1YVRuG7hwxx41y2tsG1uXVZRl4181ZGU6GPmuqMNUZK+a2QcGniKMKAFAAAAAHAAcAB3UBWO21uF2pdC2aAB0t5HEocnVoKAjSwwMIBvoL3/AGtZjxWb9pSLlVZiXa9xm1S40wW4yzBdGekO7IOc7q4vsNTx2ZbnxdT+ZQDtZXdxrUSvasvchfVw7AzHO+mjaMONg3Q49HfPp9H8MXh8Y+2lOy7F0kUiwtYVB3ukgLLuPBeiHvFa35zsTaWey+k+S5jodKP4kfNET5HhHdIXGRc3kUUme2OGPpRH/akK579IFXra3p04KtnOMYO7O8Z3bvmrzYrshJVVdWKlo3zhiudJDKQyMMnDKQRmpVb8sECBWO1F3Y0JdxFPASMgkx6Tvomj0L6xuFXk9VvL5byVc580eq43KP4vZZjx67Sx+SIfstesqe7VTZzFti7ux3wwn2O/6ahe1dqNOAmhYoFfpFiDM5Z8Y6SeVutLJjdngB4VNOY9f4ZdnuhiHtd/0VBadpUo2cpVFjLW76lz0UUVJ5JX3PYv8Xr/AMRF7zVL1d3POv8AFch+tkhbwAkXPyZqkSKjB9PoBpwnH5mkUeknQWTV52hmXV46SM0QxKowoAFbUUPbhb04S1oxSfkSjko+Nn7aH+7Rn5Jf01I9o2xJQi2uZMxplobkRr5vDQZl3+qoxyP3222F77DV8USVLb3Z/TrC3RO/wSb0uHixu4aVYZ78mpPib/8A2Z+Y2psksd9ncj7pft+bM3uouNgZH/Z9s5/2lwzH2tE3vrq2wCOFq7fb30xHrGT7q5HYkhP8htR6TdSH/CoYyfc1M2rZVp9jHoPoKMVI9RFPXKayWe0nidnVHidWKb2ClTnSMHJx2dvCq55FX99Y2q2/k1sQjykFrpl3NIzcBE27rbt+cYzinOblle78jZ8Xpad3x6sJ76AQW873FjOqRmVY5beGSaCExvc2qlWdUjwDrVWZSq+nHHFO18rt5D9D7drYC5kPw1uyoo8nlBd4gVYDfgEletjs4t45dSjz9obMB+xU/Pc1xm5Xu28bUiHoit0Yeo9egFENpdJBGs0MkyjaE8lwqR46RRraIqjH6WZOj7SO+uG0eTVw0EStZa1ea6mECyqotmnUrFqYEABdTOSmSGO7OAaTS8oC/HaN8fuUGAfZbVzO0lbcX2tL/YnHyqqUBK4YLy3vNS25uA9nbwtMJERQ8TzF9Wo6jkODuBqY9OuN5A9Yqo0CdlrfsPs5Jfz5qSPs6Jm3bIZj3yGD86QmgDbbLNtq9xHPKFjt1zBNoA+DG5iHUHzt289tbXNhj+aXx8L3HyeU1vBslk+lbNgjzxzOFJ+IjCsy7Dkk+mWNpj03EjfJ0QzQGNiWQ6dW8luY9OTqlu9YBA3DoxM2r2Gs7R/7E2n/AOIH/wB1DXbZWwOimRltbKPB85NRcd+kkcaT7XbGwJ2/p79yPT/C/wDpmh0pfHHzRX1FBrFQfohkVZHMSvw98ezRbr/6pPvFVuKtPmHj6l4/+2RPixg/nUPE07LFul8/sWtRRRUnyRHOcGz6bZt2n+xc/FGr5q87QtqUHvAPtq2JdlXe1HuHa6UWyTzwC2YOqYifTqYxSI7ZwTvbt9Vawcz8f1ZgA+wF1+ddmh6Ojr/2RyeM5KsxWM1c1hzUWyecVcemJT8rljWb/mntXfUjdHuHVEFuRu+9VB6b/wAg6Q7/AMED5utDy3cBYA3FlLEu/if/AManrV09nassbyZjQ4W4MJHUAyxVhnhjGak8HNZaDzyG8La0X/ANay80tke1h4Q2v7CpPCua6r1XUxjJD22UePkxH2+0pfcGIrU2oHnwWKjve9c+vfHv9tS+PmktFOQ7Z+4237CsjmltRvEjA/cbb9jQ4EC2hZW8atKF2X1FLEHVMTjf1RrGT6BSqCy2myhrbZ1uykAgm2EQweB69wD8lSbbXNjD0TdLdhI8YLNbW2VyQBhwgKnJABG+uHL7b13b3UdrbXBijS1jckIjM5LyJvLA4wIxwxxPoxSc1CLk+BaMXJ4Qit9jbdP812cnjn5nNKl2Ht/s+hy+Bk/RUbbbV6fOv7n1Mi+5K5ybQuG867uT99PzYrI9I0V1NPsdQlX0A2+eMll6tXzoa4tyY5QEfyizHgv/AE6iUmtjkz3H4xKPz606E/0tx+MTfr1XxKj8/oPY6hKm5I8oP65bDwAH+FTPf3M1pP0G0ryWN+jWRTBNEQwLEYOqJdJ3d5yM91NFxbnQ2JZ84OPh5T2dxerNs8XNlsp3llSSVEj1osbZboWJ1iRGyMoeHAnxrTQuIVk3E41aMqeNYiEG17Jv5zO/297FH2eiVa4z3+zl3sXf/wAwD/J5VVnDkae28mP3q1/YUHkQv9bufULce6Cu5yK22Tt3Zo1yxokUsYbQzOrMxKncpDMfR665cqNtW52NY20UgaQSRySqucqxV2k1DGQOkY1akfI6Mfzi6P3xR7kFdv3LR/01z+GahaEtWSl0PORnX059Ct+iu0VvI/mQzv8AawyH82vQbckYz/r7rw6Y/ozXReSUGMF7k+N3OPdIKHtPT1d8Eu/qUEuxrs8LK7P/AC8n6tTzm8279DIGS+tbmBZJWfpmjyo1YCq4XLKcd4qwk5I2o+pkP21xM3vkNNfKnYdnaWlzcpbR9IkMhD6QW3qRuc7+2hgutIVblJTxu6Cv98TZn9dg+P8A5UVUH70Tdx9pooYiXWLaX2rs5pY4pmufKoemI0SpKQxQgEEqSpDAb8PUzXaF90YxHZtJgZ/hDhc434+CJx6Kc9pbAtrg5uLeGU8MvGre8VW3PHyRtobES2lvFBKs0YDxKEOHOnGVxuyaAsJL+5P82jz2/DjHpxhM48a6rPdYJ6GIHsHTE59fR7q8nRrdEAiaTfoP0xv9YcL294rtFJeELi5l62jHwr/6wkDt9FThlNpHqeqvKLv+gi/DH9nXGW8vQcLaxnd53lGB4H4POfAV5Xa9vgAfKJwCAd0z8CcfXd9SDmzmmutpw29xPcPGS+tenlXzUY8VYEbwO2mCyknwPRUdzenjbwD7+x/wqUSPdfUpCR6XYfmU0fuBs/8Aefxy5/a1g839n/vP45c/tagkdOU+zzcW7RKQCWiOTwwkqMfkU1VnOixG1hncGs00nsOmWXO/0avlqcXXNvZMrACcEg4PlVwcHG44MnfTKbKeaK3TaGx3uZYE0dIs8GG3AEgGVTg4BwRxrnVp7SDj1L056klIgWaKmp5Pw/8AcFx6rmIe64rVuTkJ/wD4Nz+Nxj/5FeZ4Z+rsbfbvkQyg1LhyZjA6uwJz9tep89waByfbgvJ2PHfJdwn29dqeF/q7D275ELuZ1CMSwGAeJFWHYWNxFszZYhiLyxKZdO7qkwSAbiRkhpQcZ36TWLTYtwhDJsLZ6EbwenTIPiIjTh+5We+uBNtJVjSJdMENvPJ1S3nyNKugliOqAN2CeNbra2VBNZzkzV621fAlNvfSEzBreQdGcISU+G6oOV6+7fkdbHDjWlptKVvPtJYx9k8J/JkNN8fIa1G7VdEf8Zc/NKKByDsu1JW+3ubhvypTWk4Cu623IuNNpK33y3GPbNSS65Syp/M3Pp8oth+VLVcc+vJy2tbKJ7eJY3aYKSC2SNDbiSTuql7bZjuFYYw2rGT9aMmpSyQ5JcT1W/LBQOusUZ7pLuAe5jSK95xLdVys9kTnfm8UgDt8xWOfVXmpNindluPRdn9J+ij6D7idXBXbh9Y2ke2mqym1h1PQf75kLSBY7mF+1o4be5mYj7FgFHdvxXbb+1H2lGLSGzuljkePpJpouiRY1kVnHWOW1KCuB31DP9HjZui6vWO8xokYP2zsT+QKvXFQXTzvOfQL3UV1ooSFRfnMsTLsy5CjLInSr4xEOPdUornPGGUqwyrAgg9oIwRQM8miTCgjhhgPvcgZf7rVtMdPDgMD8FN+gittpbMNrPcWj5+CkAUntRsqG+IyH1Unc6ur2uCQPto94+NH8tdUzBKGGd70bsD6lZP7soIqQczNvq22x+sWZvacfPUckbU0npjkI9aIw+XVVg/6PVlruby4I3BUQH0uST8gqszrbpriXoKzWBWaoagNYxWaKAxis0UUBjFGKzRQGMUYrNFAFFFFAVR/pFpmwhPdcL8qP+iqYsGxBH6Fnb5MfPV+c+9n0myJWxkxSRSf39J+RzVDWq/BIO3o0UffZcn+6KvAz3GMLP8AeQvUdbHdJEvxIiTSRWyvoKxD8JMSfkFd3k36vTO49XUWuExCLgbwHCjwhjx+VXRmSKz27Fv8wMWYr2XHn3GAe8Kv+dWxUC5k9nmLZMJbjIzy8OxmIXPqGfXU9rgeklhYCiiihIVg0UUBD+W/N7a7ROuTVHMBpEse4lfrWHBh48KgsnMfL0gZb8YU5GYd/HO/DYO/0ViimSGkxfacyaZBkvJTjGQiIu4DGAezcSKsPkxyatrCIxWsehSdTZYsWbAGSxJPAeFFFCcJDyKzRRQBRRRQBRRRQBRRRQBRRRQBRRRQCTa2z0uIZIZRmORCjD0MMGqmvuZmQaRBdrpXBHSRZPVGFBKkAgA91FFCHFPiRy85sr+IhektWGnQDqkBIDamyOjO84xuNOWx+Z+eUp5TPGka5JEOpmbU2SdTKoU9nA7qKKnLKakU1uLs2bZpDFHFGMJGioo7lQAD5BSmiioOgUUUU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Diagram 2"/>
          <p:cNvGraphicFramePr/>
          <p:nvPr>
            <p:extLst>
              <p:ext uri="{D42A27DB-BD31-4B8C-83A1-F6EECF244321}">
                <p14:modId xmlns:p14="http://schemas.microsoft.com/office/powerpoint/2010/main" val="31411633"/>
              </p:ext>
            </p:extLst>
          </p:nvPr>
        </p:nvGraphicFramePr>
        <p:xfrm>
          <a:off x="0" y="1066800"/>
          <a:ext cx="9067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09600" y="3905550"/>
            <a:ext cx="3807186" cy="1200329"/>
          </a:xfrm>
          <a:prstGeom prst="rect">
            <a:avLst/>
          </a:prstGeom>
          <a:noFill/>
        </p:spPr>
        <p:txBody>
          <a:bodyPr wrap="square" rtlCol="0">
            <a:spAutoFit/>
          </a:bodyPr>
          <a:lstStyle/>
          <a:p>
            <a:r>
              <a:rPr lang="en-US" dirty="0">
                <a:solidFill>
                  <a:srgbClr val="006600"/>
                </a:solidFill>
                <a:latin typeface="Comic Sans MS" panose="030F0702030302020204" pitchFamily="66" charset="0"/>
              </a:rPr>
              <a:t>Pilot study items were refined and/or removed based on statistical analysis and </a:t>
            </a:r>
          </a:p>
          <a:p>
            <a:r>
              <a:rPr lang="en-US" dirty="0">
                <a:solidFill>
                  <a:srgbClr val="006600"/>
                </a:solidFill>
                <a:latin typeface="Comic Sans MS" panose="030F0702030302020204" pitchFamily="66" charset="0"/>
              </a:rPr>
              <a:t>constructed response answers </a:t>
            </a:r>
          </a:p>
        </p:txBody>
      </p:sp>
      <p:sp>
        <p:nvSpPr>
          <p:cNvPr id="2" name="TextBox 1"/>
          <p:cNvSpPr txBox="1"/>
          <p:nvPr/>
        </p:nvSpPr>
        <p:spPr>
          <a:xfrm>
            <a:off x="829557" y="5594515"/>
            <a:ext cx="7174457" cy="461665"/>
          </a:xfrm>
          <a:prstGeom prst="rect">
            <a:avLst/>
          </a:prstGeom>
          <a:noFill/>
        </p:spPr>
        <p:txBody>
          <a:bodyPr wrap="square" rtlCol="0">
            <a:spAutoFit/>
          </a:bodyPr>
          <a:lstStyle/>
          <a:p>
            <a:pPr algn="ctr"/>
            <a:r>
              <a:rPr lang="en-US" sz="2400" dirty="0" smtClean="0"/>
              <a:t>And then we gave the test to 200 senior physics majors</a:t>
            </a:r>
            <a:endParaRPr lang="en-US" sz="2400" dirty="0"/>
          </a:p>
        </p:txBody>
      </p:sp>
    </p:spTree>
    <p:extLst>
      <p:ext uri="{BB962C8B-B14F-4D97-AF65-F5344CB8AC3E}">
        <p14:creationId xmlns:p14="http://schemas.microsoft.com/office/powerpoint/2010/main" val="33195548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Trampoline item</a:t>
            </a:r>
            <a:endParaRPr lang="en-US" sz="3200" dirty="0"/>
          </a:p>
        </p:txBody>
      </p:sp>
      <p:sp>
        <p:nvSpPr>
          <p:cNvPr id="6" name="TextBox 5"/>
          <p:cNvSpPr txBox="1"/>
          <p:nvPr/>
        </p:nvSpPr>
        <p:spPr>
          <a:xfrm>
            <a:off x="208775" y="1294884"/>
            <a:ext cx="8410249" cy="4431983"/>
          </a:xfrm>
          <a:prstGeom prst="rect">
            <a:avLst/>
          </a:prstGeom>
          <a:noFill/>
        </p:spPr>
        <p:txBody>
          <a:bodyPr wrap="square" rtlCol="0">
            <a:spAutoFit/>
          </a:bodyPr>
          <a:lstStyle/>
          <a:p>
            <a:r>
              <a:rPr lang="en-US" sz="2400" dirty="0" smtClean="0"/>
              <a:t>In a situation with a number of interacting objects, one can select any subset of them as the system of interest. The objects that have not been selected as a part of the system are therefore external to the system.</a:t>
            </a:r>
          </a:p>
          <a:p>
            <a:endParaRPr lang="en-US" dirty="0" smtClean="0">
              <a:solidFill>
                <a:srgbClr val="FF0000"/>
              </a:solidFill>
            </a:endParaRPr>
          </a:p>
          <a:p>
            <a:r>
              <a:rPr lang="en-US" sz="2400" dirty="0" smtClean="0">
                <a:solidFill>
                  <a:srgbClr val="FF0000"/>
                </a:solidFill>
              </a:rPr>
              <a:t>A bowling ball is dropped from a height of 1 m above a small trampoline. It lands and stretches the trampoline downward. Describe the energy changes in this process from the time the ball is dropped to the time it reaches the lowest point in its motion.</a:t>
            </a:r>
          </a:p>
          <a:p>
            <a:endParaRPr lang="en-US" sz="2400" dirty="0" smtClean="0">
              <a:solidFill>
                <a:srgbClr val="FF0000"/>
              </a:solidFill>
            </a:endParaRPr>
          </a:p>
          <a:p>
            <a:r>
              <a:rPr lang="en-US" sz="2400" dirty="0" smtClean="0"/>
              <a:t>For each of the student responses select the system for which the response is correct.</a:t>
            </a:r>
            <a:endParaRPr lang="en-US" sz="2400" dirty="0"/>
          </a:p>
        </p:txBody>
      </p:sp>
    </p:spTree>
    <p:extLst>
      <p:ext uri="{BB962C8B-B14F-4D97-AF65-F5344CB8AC3E}">
        <p14:creationId xmlns:p14="http://schemas.microsoft.com/office/powerpoint/2010/main" val="29311849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859105227"/>
              </p:ext>
            </p:extLst>
          </p:nvPr>
        </p:nvGraphicFramePr>
        <p:xfrm>
          <a:off x="457200" y="34322"/>
          <a:ext cx="8229600" cy="6643814"/>
        </p:xfrm>
        <a:graphic>
          <a:graphicData uri="http://schemas.openxmlformats.org/drawingml/2006/table">
            <a:tbl>
              <a:tblPr firstRow="1" bandRow="1">
                <a:tableStyleId>{5C22544A-7EE6-4342-B048-85BDC9FD1C3A}</a:tableStyleId>
              </a:tblPr>
              <a:tblGrid>
                <a:gridCol w="2855408"/>
                <a:gridCol w="1029827"/>
                <a:gridCol w="1270119"/>
                <a:gridCol w="1355938"/>
                <a:gridCol w="1718308"/>
              </a:tblGrid>
              <a:tr h="1458692">
                <a:tc>
                  <a:txBody>
                    <a:bodyPr/>
                    <a:lstStyle/>
                    <a:p>
                      <a:r>
                        <a:rPr lang="en-US" dirty="0" smtClean="0"/>
                        <a:t>Student response</a:t>
                      </a:r>
                      <a:endParaRPr lang="en-US" dirty="0"/>
                    </a:p>
                  </a:txBody>
                  <a:tcPr/>
                </a:tc>
                <a:tc>
                  <a:txBody>
                    <a:bodyPr/>
                    <a:lstStyle/>
                    <a:p>
                      <a:r>
                        <a:rPr lang="en-US" dirty="0" smtClean="0"/>
                        <a:t>Ball and Earth</a:t>
                      </a:r>
                      <a:endParaRPr lang="en-US" dirty="0"/>
                    </a:p>
                  </a:txBody>
                  <a:tcPr/>
                </a:tc>
                <a:tc>
                  <a:txBody>
                    <a:bodyPr/>
                    <a:lstStyle/>
                    <a:p>
                      <a:r>
                        <a:rPr lang="en-US" dirty="0" smtClean="0"/>
                        <a:t>Ball and Trampoline</a:t>
                      </a:r>
                      <a:endParaRPr lang="en-US" dirty="0"/>
                    </a:p>
                  </a:txBody>
                  <a:tcPr/>
                </a:tc>
                <a:tc>
                  <a:txBody>
                    <a:bodyPr/>
                    <a:lstStyle/>
                    <a:p>
                      <a:r>
                        <a:rPr lang="en-US" dirty="0" smtClean="0"/>
                        <a:t>Ball, Earth and Trampoline</a:t>
                      </a:r>
                      <a:endParaRPr lang="en-US" dirty="0"/>
                    </a:p>
                  </a:txBody>
                  <a:tcPr/>
                </a:tc>
                <a:tc>
                  <a:txBody>
                    <a:bodyPr/>
                    <a:lstStyle/>
                    <a:p>
                      <a:r>
                        <a:rPr lang="en-US" dirty="0" smtClean="0"/>
                        <a:t>None of these systems is consistent with the response</a:t>
                      </a:r>
                      <a:endParaRPr lang="en-US"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First there is GPE. Then Earth does work and the ball gains KE. The trampoline does negative work on it and we have elastic energy.</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z="2000" dirty="0" smtClean="0">
                          <a:solidFill>
                            <a:srgbClr val="800000"/>
                          </a:solidFill>
                        </a:rPr>
                        <a:t>PT 30%</a:t>
                      </a:r>
                    </a:p>
                    <a:p>
                      <a:r>
                        <a:rPr lang="en-US" sz="2000" dirty="0" smtClean="0">
                          <a:solidFill>
                            <a:srgbClr val="800000"/>
                          </a:solidFill>
                        </a:rPr>
                        <a:t>PM 13% </a:t>
                      </a:r>
                      <a:endParaRPr lang="en-US" sz="2000" dirty="0">
                        <a:solidFill>
                          <a:srgbClr val="800000"/>
                        </a:solidFill>
                      </a:endParaRPr>
                    </a:p>
                  </a:txBody>
                  <a:tcPr/>
                </a:tc>
              </a:tr>
              <a:tr h="7883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The GPE is converted gradually to KE as the ball falls and ends up as elastic energy.</a:t>
                      </a:r>
                      <a:r>
                        <a:rPr lang="en-US" sz="1800" kern="1200" dirty="0" smtClean="0">
                          <a:solidFill>
                            <a:schemeClr val="dk1"/>
                          </a:solidFill>
                          <a:effectLst/>
                          <a:latin typeface="+mn-lt"/>
                          <a:ea typeface="+mn-ea"/>
                          <a:cs typeface="+mn-cs"/>
                        </a:rPr>
                        <a:t> </a:t>
                      </a:r>
                    </a:p>
                  </a:txBody>
                  <a:tcPr/>
                </a:tc>
                <a:tc>
                  <a:txBody>
                    <a:bodyPr/>
                    <a:lstStyle/>
                    <a:p>
                      <a:endParaRPr lang="en-US" dirty="0"/>
                    </a:p>
                  </a:txBody>
                  <a:tcPr/>
                </a:tc>
                <a:tc>
                  <a:txBody>
                    <a:bodyPr/>
                    <a:lstStyle/>
                    <a:p>
                      <a:endParaRPr lang="en-US"/>
                    </a:p>
                  </a:txBody>
                  <a:tcPr/>
                </a:tc>
                <a:tc>
                  <a:txBody>
                    <a:bodyPr/>
                    <a:lstStyle/>
                    <a:p>
                      <a:r>
                        <a:rPr lang="en-US" sz="2000" dirty="0" smtClean="0">
                          <a:solidFill>
                            <a:srgbClr val="800000"/>
                          </a:solidFill>
                        </a:rPr>
                        <a:t>PT 60%</a:t>
                      </a:r>
                    </a:p>
                    <a:p>
                      <a:r>
                        <a:rPr lang="en-US" sz="2000" dirty="0" smtClean="0">
                          <a:solidFill>
                            <a:srgbClr val="800000"/>
                          </a:solidFill>
                        </a:rPr>
                        <a:t>PM 39% </a:t>
                      </a:r>
                    </a:p>
                  </a:txBody>
                  <a:tcPr/>
                </a:tc>
                <a:tc>
                  <a:txBody>
                    <a:bodyPr/>
                    <a:lstStyle/>
                    <a:p>
                      <a:endParaRPr lang="en-US"/>
                    </a:p>
                  </a:txBody>
                  <a:tcPr/>
                </a:tc>
              </a:tr>
              <a:tr h="12836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First there is GPE.  Some of this energy is converted to KE as the ball falls until all GPE becomes KE.  Finally the trampoline does negative work and there is no more ME.</a:t>
                      </a:r>
                    </a:p>
                  </a:txBody>
                  <a:tcPr/>
                </a:tc>
                <a:tc>
                  <a:txBody>
                    <a:bodyPr/>
                    <a:lstStyle/>
                    <a:p>
                      <a:r>
                        <a:rPr lang="en-US" sz="2000" dirty="0" smtClean="0">
                          <a:solidFill>
                            <a:srgbClr val="800000"/>
                          </a:solidFill>
                        </a:rPr>
                        <a:t>PT 42%</a:t>
                      </a:r>
                    </a:p>
                    <a:p>
                      <a:r>
                        <a:rPr lang="en-US" sz="2000" dirty="0" smtClean="0">
                          <a:solidFill>
                            <a:srgbClr val="800000"/>
                          </a:solidFill>
                        </a:rPr>
                        <a:t>PM 23% </a:t>
                      </a:r>
                    </a:p>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There is no ME at the beginning and then Earth does positive work on it and the ball gains KE. Then the trampoline does negative work on it and KE decreases to zero.</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sz="2000" dirty="0" smtClean="0">
                          <a:solidFill>
                            <a:srgbClr val="800000"/>
                          </a:solidFill>
                        </a:rPr>
                        <a:t>PT 52%</a:t>
                      </a:r>
                    </a:p>
                    <a:p>
                      <a:r>
                        <a:rPr lang="en-US" sz="2000" dirty="0" smtClean="0">
                          <a:solidFill>
                            <a:srgbClr val="800000"/>
                          </a:solidFill>
                        </a:rPr>
                        <a:t>PM 31% </a:t>
                      </a:r>
                    </a:p>
                    <a:p>
                      <a:endParaRPr lang="en-US" dirty="0"/>
                    </a:p>
                  </a:txBody>
                  <a:tcPr/>
                </a:tc>
              </a:tr>
              <a:tr h="370840">
                <a:tc>
                  <a:txBody>
                    <a:bodyPr/>
                    <a:lstStyle/>
                    <a:p>
                      <a:r>
                        <a:rPr lang="en-US" sz="1400" kern="1200" dirty="0" smtClean="0">
                          <a:solidFill>
                            <a:schemeClr val="dk1"/>
                          </a:solidFill>
                          <a:effectLst/>
                          <a:latin typeface="+mn-lt"/>
                          <a:ea typeface="+mn-ea"/>
                          <a:cs typeface="+mn-cs"/>
                        </a:rPr>
                        <a:t>There is no ME</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at the beginning, then Earth does positive work on the ball and it gains KE.  Finally all KE goes to elastic energy.</a:t>
                      </a:r>
                      <a:r>
                        <a:rPr lang="en-US" dirty="0" smtClean="0">
                          <a:effectLst/>
                        </a:rPr>
                        <a:t> </a:t>
                      </a:r>
                      <a:endParaRPr lang="en-US" dirty="0"/>
                    </a:p>
                  </a:txBody>
                  <a:tcPr/>
                </a:tc>
                <a:tc>
                  <a:txBody>
                    <a:bodyPr/>
                    <a:lstStyle/>
                    <a:p>
                      <a:endParaRPr lang="en-US"/>
                    </a:p>
                  </a:txBody>
                  <a:tcPr/>
                </a:tc>
                <a:tc>
                  <a:txBody>
                    <a:bodyPr/>
                    <a:lstStyle/>
                    <a:p>
                      <a:r>
                        <a:rPr lang="en-US" sz="2000" dirty="0" smtClean="0">
                          <a:solidFill>
                            <a:srgbClr val="800000"/>
                          </a:solidFill>
                        </a:rPr>
                        <a:t>PT 41%</a:t>
                      </a:r>
                    </a:p>
                    <a:p>
                      <a:r>
                        <a:rPr lang="en-US" sz="2000" dirty="0" smtClean="0">
                          <a:solidFill>
                            <a:srgbClr val="800000"/>
                          </a:solidFill>
                        </a:rPr>
                        <a:t>PM</a:t>
                      </a:r>
                      <a:r>
                        <a:rPr lang="en-US" sz="2000" baseline="0" dirty="0" smtClean="0">
                          <a:solidFill>
                            <a:srgbClr val="800000"/>
                          </a:solidFill>
                        </a:rPr>
                        <a:t> 22</a:t>
                      </a:r>
                      <a:r>
                        <a:rPr lang="en-US" sz="2000" dirty="0" smtClean="0">
                          <a:solidFill>
                            <a:srgbClr val="800000"/>
                          </a:solidFill>
                        </a:rPr>
                        <a:t>% </a:t>
                      </a:r>
                    </a:p>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4803939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Trampoline is difficult</a:t>
            </a:r>
            <a:endParaRPr lang="en-US" sz="3200" dirty="0"/>
          </a:p>
        </p:txBody>
      </p:sp>
      <p:sp>
        <p:nvSpPr>
          <p:cNvPr id="4" name="Rectangle 3"/>
          <p:cNvSpPr/>
          <p:nvPr/>
        </p:nvSpPr>
        <p:spPr>
          <a:xfrm>
            <a:off x="457200" y="2000251"/>
            <a:ext cx="8043333" cy="2677656"/>
          </a:xfrm>
          <a:prstGeom prst="rect">
            <a:avLst/>
          </a:prstGeom>
        </p:spPr>
        <p:txBody>
          <a:bodyPr wrap="square">
            <a:spAutoFit/>
          </a:bodyPr>
          <a:lstStyle/>
          <a:p>
            <a:r>
              <a:rPr lang="en-US" sz="2400" dirty="0" smtClean="0"/>
              <a:t>On </a:t>
            </a:r>
            <a:r>
              <a:rPr lang="en-US" sz="2400" dirty="0"/>
              <a:t>average, teachers scored better than physics majors on our CKT-E assessment as a </a:t>
            </a:r>
            <a:r>
              <a:rPr lang="en-US" sz="2400" dirty="0" smtClean="0"/>
              <a:t>whole. </a:t>
            </a:r>
            <a:r>
              <a:rPr lang="en-US" sz="2400" dirty="0"/>
              <a:t>But the difference was especially pronounced on this item</a:t>
            </a:r>
            <a:r>
              <a:rPr lang="en-US" sz="2400" dirty="0" smtClean="0"/>
              <a:t>.</a:t>
            </a:r>
          </a:p>
          <a:p>
            <a:endParaRPr lang="en-US" sz="2400" dirty="0"/>
          </a:p>
          <a:p>
            <a:r>
              <a:rPr lang="en-US" sz="2400" dirty="0" smtClean="0"/>
              <a:t>The </a:t>
            </a:r>
            <a:r>
              <a:rPr lang="en-US" sz="2400" dirty="0"/>
              <a:t>percentage of teachers answering each question correctly was higher than the percentage among physics majors by an average margin of 20%.</a:t>
            </a:r>
          </a:p>
        </p:txBody>
      </p:sp>
    </p:spTree>
    <p:extLst>
      <p:ext uri="{BB962C8B-B14F-4D97-AF65-F5344CB8AC3E}">
        <p14:creationId xmlns:p14="http://schemas.microsoft.com/office/powerpoint/2010/main" val="1679726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We found that both teachers and physics majors have real difficulties with systems. We decided to investigate why.</a:t>
            </a:r>
            <a:endParaRPr lang="en-US" dirty="0"/>
          </a:p>
        </p:txBody>
      </p:sp>
    </p:spTree>
    <p:extLst>
      <p:ext uri="{BB962C8B-B14F-4D97-AF65-F5344CB8AC3E}">
        <p14:creationId xmlns:p14="http://schemas.microsoft.com/office/powerpoint/2010/main" val="35580963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a:bodyPr>
          <a:lstStyle/>
          <a:p>
            <a:pPr algn="l"/>
            <a:r>
              <a:rPr lang="en-US" sz="3200" dirty="0" smtClean="0"/>
              <a:t>What is a “system”?</a:t>
            </a:r>
            <a:endParaRPr lang="en-US" sz="3200" dirty="0"/>
          </a:p>
        </p:txBody>
      </p:sp>
      <p:sp>
        <p:nvSpPr>
          <p:cNvPr id="4" name="Slide Number Placeholder 3"/>
          <p:cNvSpPr>
            <a:spLocks noGrp="1"/>
          </p:cNvSpPr>
          <p:nvPr>
            <p:ph type="sldNum" sz="quarter" idx="12"/>
          </p:nvPr>
        </p:nvSpPr>
        <p:spPr/>
        <p:txBody>
          <a:bodyPr/>
          <a:lstStyle/>
          <a:p>
            <a:fld id="{C5A2E6C7-F00D-4BA3-A9F4-707BBA513748}" type="slidenum">
              <a:rPr lang="en-US" smtClean="0">
                <a:solidFill>
                  <a:prstClr val="black">
                    <a:tint val="75000"/>
                  </a:prstClr>
                </a:solidFill>
              </a:rPr>
              <a:pPr/>
              <a:t>19</a:t>
            </a:fld>
            <a:endParaRPr lang="en-US">
              <a:solidFill>
                <a:prstClr val="black">
                  <a:tint val="75000"/>
                </a:prstClr>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6043" y="1435100"/>
            <a:ext cx="33528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2942" y="1040368"/>
            <a:ext cx="2398915" cy="369332"/>
          </a:xfrm>
          <a:prstGeom prst="rect">
            <a:avLst/>
          </a:prstGeom>
          <a:noFill/>
        </p:spPr>
        <p:txBody>
          <a:bodyPr wrap="square" rtlCol="0">
            <a:spAutoFit/>
          </a:bodyPr>
          <a:lstStyle/>
          <a:p>
            <a:r>
              <a:rPr lang="en-US" dirty="0"/>
              <a:t>5</a:t>
            </a:r>
            <a:r>
              <a:rPr lang="en-US" baseline="30000" dirty="0"/>
              <a:t>th</a:t>
            </a:r>
            <a:r>
              <a:rPr lang="en-US" dirty="0"/>
              <a:t> Grade Earth Systems</a:t>
            </a:r>
          </a:p>
        </p:txBody>
      </p:sp>
      <p:sp>
        <p:nvSpPr>
          <p:cNvPr id="11" name="TextBox 10"/>
          <p:cNvSpPr txBox="1"/>
          <p:nvPr/>
        </p:nvSpPr>
        <p:spPr>
          <a:xfrm>
            <a:off x="6242685" y="1003300"/>
            <a:ext cx="2190058" cy="369332"/>
          </a:xfrm>
          <a:prstGeom prst="rect">
            <a:avLst/>
          </a:prstGeom>
          <a:noFill/>
        </p:spPr>
        <p:txBody>
          <a:bodyPr wrap="square" rtlCol="0">
            <a:spAutoFit/>
          </a:bodyPr>
          <a:lstStyle/>
          <a:p>
            <a:r>
              <a:rPr lang="en-US"/>
              <a:t>High School Energy</a:t>
            </a: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42" y="1435100"/>
            <a:ext cx="33432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290" y="1028700"/>
            <a:ext cx="33718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AutoShape 9"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1"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5" name="Picture 13" descr="http://www.birdsleuth.org/wp-content/uploads/2013/08/ngss_logo.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68194" y="108775"/>
            <a:ext cx="1600200" cy="7710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sri.com/news/arcuser/0610/graphics/nospin_2-lg.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114" y="5813455"/>
            <a:ext cx="13030200" cy="725213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4950" y="3440513"/>
            <a:ext cx="1481986" cy="2372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reeform 5"/>
          <p:cNvSpPr/>
          <p:nvPr/>
        </p:nvSpPr>
        <p:spPr>
          <a:xfrm>
            <a:off x="7164306" y="4940394"/>
            <a:ext cx="895449" cy="980729"/>
          </a:xfrm>
          <a:custGeom>
            <a:avLst/>
            <a:gdLst>
              <a:gd name="connsiteX0" fmla="*/ 75805 w 895449"/>
              <a:gd name="connsiteY0" fmla="*/ 502209 h 980729"/>
              <a:gd name="connsiteX1" fmla="*/ 80543 w 895449"/>
              <a:gd name="connsiteY1" fmla="*/ 478520 h 980729"/>
              <a:gd name="connsiteX2" fmla="*/ 75805 w 895449"/>
              <a:gd name="connsiteY2" fmla="*/ 412190 h 980729"/>
              <a:gd name="connsiteX3" fmla="*/ 71067 w 895449"/>
              <a:gd name="connsiteY3" fmla="*/ 397977 h 980729"/>
              <a:gd name="connsiteX4" fmla="*/ 61592 w 895449"/>
              <a:gd name="connsiteY4" fmla="*/ 364812 h 980729"/>
              <a:gd name="connsiteX5" fmla="*/ 66329 w 895449"/>
              <a:gd name="connsiteY5" fmla="*/ 132659 h 980729"/>
              <a:gd name="connsiteX6" fmla="*/ 71067 w 895449"/>
              <a:gd name="connsiteY6" fmla="*/ 75805 h 980729"/>
              <a:gd name="connsiteX7" fmla="*/ 94756 w 895449"/>
              <a:gd name="connsiteY7" fmla="*/ 47378 h 980729"/>
              <a:gd name="connsiteX8" fmla="*/ 108970 w 895449"/>
              <a:gd name="connsiteY8" fmla="*/ 28427 h 980729"/>
              <a:gd name="connsiteX9" fmla="*/ 137397 w 895449"/>
              <a:gd name="connsiteY9" fmla="*/ 18951 h 980729"/>
              <a:gd name="connsiteX10" fmla="*/ 151610 w 895449"/>
              <a:gd name="connsiteY10" fmla="*/ 9475 h 980729"/>
              <a:gd name="connsiteX11" fmla="*/ 189513 w 895449"/>
              <a:gd name="connsiteY11" fmla="*/ 0 h 980729"/>
              <a:gd name="connsiteX12" fmla="*/ 516423 w 895449"/>
              <a:gd name="connsiteY12" fmla="*/ 4737 h 980729"/>
              <a:gd name="connsiteX13" fmla="*/ 677509 w 895449"/>
              <a:gd name="connsiteY13" fmla="*/ 4737 h 980729"/>
              <a:gd name="connsiteX14" fmla="*/ 777003 w 895449"/>
              <a:gd name="connsiteY14" fmla="*/ 9475 h 980729"/>
              <a:gd name="connsiteX15" fmla="*/ 810168 w 895449"/>
              <a:gd name="connsiteY15" fmla="*/ 23689 h 980729"/>
              <a:gd name="connsiteX16" fmla="*/ 838595 w 895449"/>
              <a:gd name="connsiteY16" fmla="*/ 42640 h 980729"/>
              <a:gd name="connsiteX17" fmla="*/ 852808 w 895449"/>
              <a:gd name="connsiteY17" fmla="*/ 52116 h 980729"/>
              <a:gd name="connsiteX18" fmla="*/ 867022 w 895449"/>
              <a:gd name="connsiteY18" fmla="*/ 66329 h 980729"/>
              <a:gd name="connsiteX19" fmla="*/ 871759 w 895449"/>
              <a:gd name="connsiteY19" fmla="*/ 80543 h 980729"/>
              <a:gd name="connsiteX20" fmla="*/ 885973 w 895449"/>
              <a:gd name="connsiteY20" fmla="*/ 85280 h 980729"/>
              <a:gd name="connsiteX21" fmla="*/ 895449 w 895449"/>
              <a:gd name="connsiteY21" fmla="*/ 113707 h 980729"/>
              <a:gd name="connsiteX22" fmla="*/ 885973 w 895449"/>
              <a:gd name="connsiteY22" fmla="*/ 175299 h 980729"/>
              <a:gd name="connsiteX23" fmla="*/ 876497 w 895449"/>
              <a:gd name="connsiteY23" fmla="*/ 189513 h 980729"/>
              <a:gd name="connsiteX24" fmla="*/ 885973 w 895449"/>
              <a:gd name="connsiteY24" fmla="*/ 303220 h 980729"/>
              <a:gd name="connsiteX25" fmla="*/ 895449 w 895449"/>
              <a:gd name="connsiteY25" fmla="*/ 663295 h 980729"/>
              <a:gd name="connsiteX26" fmla="*/ 890711 w 895449"/>
              <a:gd name="connsiteY26" fmla="*/ 876497 h 980729"/>
              <a:gd name="connsiteX27" fmla="*/ 885973 w 895449"/>
              <a:gd name="connsiteY27" fmla="*/ 914400 h 980729"/>
              <a:gd name="connsiteX28" fmla="*/ 852808 w 895449"/>
              <a:gd name="connsiteY28" fmla="*/ 952302 h 980729"/>
              <a:gd name="connsiteX29" fmla="*/ 824381 w 895449"/>
              <a:gd name="connsiteY29" fmla="*/ 961778 h 980729"/>
              <a:gd name="connsiteX30" fmla="*/ 800692 w 895449"/>
              <a:gd name="connsiteY30" fmla="*/ 966516 h 980729"/>
              <a:gd name="connsiteX31" fmla="*/ 729625 w 895449"/>
              <a:gd name="connsiteY31" fmla="*/ 980729 h 980729"/>
              <a:gd name="connsiteX32" fmla="*/ 445355 w 895449"/>
              <a:gd name="connsiteY32" fmla="*/ 971253 h 980729"/>
              <a:gd name="connsiteX33" fmla="*/ 431142 w 895449"/>
              <a:gd name="connsiteY33" fmla="*/ 966516 h 980729"/>
              <a:gd name="connsiteX34" fmla="*/ 407453 w 895449"/>
              <a:gd name="connsiteY34" fmla="*/ 961778 h 980729"/>
              <a:gd name="connsiteX35" fmla="*/ 369550 w 895449"/>
              <a:gd name="connsiteY35" fmla="*/ 957040 h 980729"/>
              <a:gd name="connsiteX36" fmla="*/ 293745 w 895449"/>
              <a:gd name="connsiteY36" fmla="*/ 942827 h 980729"/>
              <a:gd name="connsiteX37" fmla="*/ 232153 w 895449"/>
              <a:gd name="connsiteY37" fmla="*/ 933351 h 980729"/>
              <a:gd name="connsiteX38" fmla="*/ 47378 w 895449"/>
              <a:gd name="connsiteY38" fmla="*/ 923875 h 980729"/>
              <a:gd name="connsiteX39" fmla="*/ 14213 w 895449"/>
              <a:gd name="connsiteY39" fmla="*/ 919137 h 980729"/>
              <a:gd name="connsiteX40" fmla="*/ 0 w 895449"/>
              <a:gd name="connsiteY40" fmla="*/ 890710 h 980729"/>
              <a:gd name="connsiteX41" fmla="*/ 4738 w 895449"/>
              <a:gd name="connsiteY41" fmla="*/ 829119 h 980729"/>
              <a:gd name="connsiteX42" fmla="*/ 9475 w 895449"/>
              <a:gd name="connsiteY42" fmla="*/ 814905 h 980729"/>
              <a:gd name="connsiteX43" fmla="*/ 18951 w 895449"/>
              <a:gd name="connsiteY43" fmla="*/ 791216 h 980729"/>
              <a:gd name="connsiteX44" fmla="*/ 23689 w 895449"/>
              <a:gd name="connsiteY44" fmla="*/ 777003 h 980729"/>
              <a:gd name="connsiteX45" fmla="*/ 33165 w 895449"/>
              <a:gd name="connsiteY45" fmla="*/ 753314 h 980729"/>
              <a:gd name="connsiteX46" fmla="*/ 42640 w 895449"/>
              <a:gd name="connsiteY46" fmla="*/ 724887 h 980729"/>
              <a:gd name="connsiteX47" fmla="*/ 47378 w 895449"/>
              <a:gd name="connsiteY47" fmla="*/ 710673 h 980729"/>
              <a:gd name="connsiteX48" fmla="*/ 56854 w 895449"/>
              <a:gd name="connsiteY48" fmla="*/ 696460 h 980729"/>
              <a:gd name="connsiteX49" fmla="*/ 61592 w 895449"/>
              <a:gd name="connsiteY49" fmla="*/ 682246 h 980729"/>
              <a:gd name="connsiteX50" fmla="*/ 71067 w 895449"/>
              <a:gd name="connsiteY50" fmla="*/ 663295 h 980729"/>
              <a:gd name="connsiteX51" fmla="*/ 75805 w 895449"/>
              <a:gd name="connsiteY51" fmla="*/ 634868 h 980729"/>
              <a:gd name="connsiteX52" fmla="*/ 85281 w 895449"/>
              <a:gd name="connsiteY52" fmla="*/ 559063 h 980729"/>
              <a:gd name="connsiteX53" fmla="*/ 90018 w 895449"/>
              <a:gd name="connsiteY53" fmla="*/ 544849 h 980729"/>
              <a:gd name="connsiteX54" fmla="*/ 94756 w 895449"/>
              <a:gd name="connsiteY54" fmla="*/ 506947 h 980729"/>
              <a:gd name="connsiteX55" fmla="*/ 99494 w 895449"/>
              <a:gd name="connsiteY55" fmla="*/ 492733 h 980729"/>
              <a:gd name="connsiteX56" fmla="*/ 75805 w 895449"/>
              <a:gd name="connsiteY56" fmla="*/ 502209 h 980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95449" h="980729">
                <a:moveTo>
                  <a:pt x="75805" y="502209"/>
                </a:moveTo>
                <a:cubicBezTo>
                  <a:pt x="72646" y="499840"/>
                  <a:pt x="80543" y="486573"/>
                  <a:pt x="80543" y="478520"/>
                </a:cubicBezTo>
                <a:cubicBezTo>
                  <a:pt x="80543" y="456354"/>
                  <a:pt x="78395" y="434204"/>
                  <a:pt x="75805" y="412190"/>
                </a:cubicBezTo>
                <a:cubicBezTo>
                  <a:pt x="75221" y="407230"/>
                  <a:pt x="72439" y="402779"/>
                  <a:pt x="71067" y="397977"/>
                </a:cubicBezTo>
                <a:cubicBezTo>
                  <a:pt x="59161" y="356308"/>
                  <a:pt x="72956" y="398909"/>
                  <a:pt x="61592" y="364812"/>
                </a:cubicBezTo>
                <a:cubicBezTo>
                  <a:pt x="63171" y="287428"/>
                  <a:pt x="63793" y="210018"/>
                  <a:pt x="66329" y="132659"/>
                </a:cubicBezTo>
                <a:cubicBezTo>
                  <a:pt x="66952" y="113652"/>
                  <a:pt x="67337" y="94453"/>
                  <a:pt x="71067" y="75805"/>
                </a:cubicBezTo>
                <a:cubicBezTo>
                  <a:pt x="72888" y="66699"/>
                  <a:pt x="89896" y="53048"/>
                  <a:pt x="94756" y="47378"/>
                </a:cubicBezTo>
                <a:cubicBezTo>
                  <a:pt x="99895" y="41383"/>
                  <a:pt x="102400" y="32807"/>
                  <a:pt x="108970" y="28427"/>
                </a:cubicBezTo>
                <a:cubicBezTo>
                  <a:pt x="117281" y="22887"/>
                  <a:pt x="137397" y="18951"/>
                  <a:pt x="137397" y="18951"/>
                </a:cubicBezTo>
                <a:cubicBezTo>
                  <a:pt x="142135" y="15792"/>
                  <a:pt x="146259" y="11421"/>
                  <a:pt x="151610" y="9475"/>
                </a:cubicBezTo>
                <a:cubicBezTo>
                  <a:pt x="163849" y="5024"/>
                  <a:pt x="189513" y="0"/>
                  <a:pt x="189513" y="0"/>
                </a:cubicBezTo>
                <a:lnTo>
                  <a:pt x="516423" y="4737"/>
                </a:lnTo>
                <a:cubicBezTo>
                  <a:pt x="667591" y="8134"/>
                  <a:pt x="555612" y="13444"/>
                  <a:pt x="677509" y="4737"/>
                </a:cubicBezTo>
                <a:cubicBezTo>
                  <a:pt x="710674" y="6316"/>
                  <a:pt x="743915" y="6718"/>
                  <a:pt x="777003" y="9475"/>
                </a:cubicBezTo>
                <a:cubicBezTo>
                  <a:pt x="784591" y="10107"/>
                  <a:pt x="805595" y="20945"/>
                  <a:pt x="810168" y="23689"/>
                </a:cubicBezTo>
                <a:cubicBezTo>
                  <a:pt x="819933" y="29548"/>
                  <a:pt x="829119" y="36323"/>
                  <a:pt x="838595" y="42640"/>
                </a:cubicBezTo>
                <a:cubicBezTo>
                  <a:pt x="843333" y="45799"/>
                  <a:pt x="848782" y="48090"/>
                  <a:pt x="852808" y="52116"/>
                </a:cubicBezTo>
                <a:lnTo>
                  <a:pt x="867022" y="66329"/>
                </a:lnTo>
                <a:cubicBezTo>
                  <a:pt x="868601" y="71067"/>
                  <a:pt x="868228" y="77012"/>
                  <a:pt x="871759" y="80543"/>
                </a:cubicBezTo>
                <a:cubicBezTo>
                  <a:pt x="875290" y="84074"/>
                  <a:pt x="883070" y="81216"/>
                  <a:pt x="885973" y="85280"/>
                </a:cubicBezTo>
                <a:cubicBezTo>
                  <a:pt x="891779" y="93408"/>
                  <a:pt x="895449" y="113707"/>
                  <a:pt x="895449" y="113707"/>
                </a:cubicBezTo>
                <a:cubicBezTo>
                  <a:pt x="894090" y="127297"/>
                  <a:pt x="894511" y="158224"/>
                  <a:pt x="885973" y="175299"/>
                </a:cubicBezTo>
                <a:cubicBezTo>
                  <a:pt x="883426" y="180392"/>
                  <a:pt x="879656" y="184775"/>
                  <a:pt x="876497" y="189513"/>
                </a:cubicBezTo>
                <a:cubicBezTo>
                  <a:pt x="879656" y="227415"/>
                  <a:pt x="883695" y="265255"/>
                  <a:pt x="885973" y="303220"/>
                </a:cubicBezTo>
                <a:cubicBezTo>
                  <a:pt x="891570" y="396498"/>
                  <a:pt x="894073" y="594489"/>
                  <a:pt x="895449" y="663295"/>
                </a:cubicBezTo>
                <a:cubicBezTo>
                  <a:pt x="893870" y="734362"/>
                  <a:pt x="893392" y="805463"/>
                  <a:pt x="890711" y="876497"/>
                </a:cubicBezTo>
                <a:cubicBezTo>
                  <a:pt x="890231" y="889221"/>
                  <a:pt x="890255" y="902409"/>
                  <a:pt x="885973" y="914400"/>
                </a:cubicBezTo>
                <a:cubicBezTo>
                  <a:pt x="880534" y="929630"/>
                  <a:pt x="868163" y="945478"/>
                  <a:pt x="852808" y="952302"/>
                </a:cubicBezTo>
                <a:cubicBezTo>
                  <a:pt x="843681" y="956359"/>
                  <a:pt x="834175" y="959819"/>
                  <a:pt x="824381" y="961778"/>
                </a:cubicBezTo>
                <a:cubicBezTo>
                  <a:pt x="816485" y="963357"/>
                  <a:pt x="808461" y="964397"/>
                  <a:pt x="800692" y="966516"/>
                </a:cubicBezTo>
                <a:cubicBezTo>
                  <a:pt x="742953" y="982263"/>
                  <a:pt x="804736" y="972383"/>
                  <a:pt x="729625" y="980729"/>
                </a:cubicBezTo>
                <a:cubicBezTo>
                  <a:pt x="723203" y="980598"/>
                  <a:pt x="519751" y="981880"/>
                  <a:pt x="445355" y="971253"/>
                </a:cubicBezTo>
                <a:cubicBezTo>
                  <a:pt x="440411" y="970547"/>
                  <a:pt x="435987" y="967727"/>
                  <a:pt x="431142" y="966516"/>
                </a:cubicBezTo>
                <a:cubicBezTo>
                  <a:pt x="423330" y="964563"/>
                  <a:pt x="415412" y="963003"/>
                  <a:pt x="407453" y="961778"/>
                </a:cubicBezTo>
                <a:cubicBezTo>
                  <a:pt x="394868" y="959842"/>
                  <a:pt x="382089" y="959253"/>
                  <a:pt x="369550" y="957040"/>
                </a:cubicBezTo>
                <a:cubicBezTo>
                  <a:pt x="243197" y="934742"/>
                  <a:pt x="397168" y="957599"/>
                  <a:pt x="293745" y="942827"/>
                </a:cubicBezTo>
                <a:cubicBezTo>
                  <a:pt x="265092" y="933276"/>
                  <a:pt x="282537" y="937932"/>
                  <a:pt x="232153" y="933351"/>
                </a:cubicBezTo>
                <a:cubicBezTo>
                  <a:pt x="146752" y="925587"/>
                  <a:pt x="162946" y="928155"/>
                  <a:pt x="47378" y="923875"/>
                </a:cubicBezTo>
                <a:cubicBezTo>
                  <a:pt x="36323" y="922296"/>
                  <a:pt x="24418" y="923672"/>
                  <a:pt x="14213" y="919137"/>
                </a:cubicBezTo>
                <a:cubicBezTo>
                  <a:pt x="7026" y="915943"/>
                  <a:pt x="2102" y="897016"/>
                  <a:pt x="0" y="890710"/>
                </a:cubicBezTo>
                <a:cubicBezTo>
                  <a:pt x="1579" y="870180"/>
                  <a:pt x="2184" y="849551"/>
                  <a:pt x="4738" y="829119"/>
                </a:cubicBezTo>
                <a:cubicBezTo>
                  <a:pt x="5357" y="824163"/>
                  <a:pt x="7721" y="819581"/>
                  <a:pt x="9475" y="814905"/>
                </a:cubicBezTo>
                <a:cubicBezTo>
                  <a:pt x="12461" y="806942"/>
                  <a:pt x="15965" y="799179"/>
                  <a:pt x="18951" y="791216"/>
                </a:cubicBezTo>
                <a:cubicBezTo>
                  <a:pt x="20705" y="786540"/>
                  <a:pt x="21935" y="781679"/>
                  <a:pt x="23689" y="777003"/>
                </a:cubicBezTo>
                <a:cubicBezTo>
                  <a:pt x="26675" y="769040"/>
                  <a:pt x="30259" y="761307"/>
                  <a:pt x="33165" y="753314"/>
                </a:cubicBezTo>
                <a:cubicBezTo>
                  <a:pt x="36578" y="743927"/>
                  <a:pt x="39482" y="734363"/>
                  <a:pt x="42640" y="724887"/>
                </a:cubicBezTo>
                <a:cubicBezTo>
                  <a:pt x="44219" y="720149"/>
                  <a:pt x="44608" y="714828"/>
                  <a:pt x="47378" y="710673"/>
                </a:cubicBezTo>
                <a:lnTo>
                  <a:pt x="56854" y="696460"/>
                </a:lnTo>
                <a:cubicBezTo>
                  <a:pt x="58433" y="691722"/>
                  <a:pt x="59625" y="686837"/>
                  <a:pt x="61592" y="682246"/>
                </a:cubicBezTo>
                <a:cubicBezTo>
                  <a:pt x="64374" y="675754"/>
                  <a:pt x="69038" y="670060"/>
                  <a:pt x="71067" y="663295"/>
                </a:cubicBezTo>
                <a:cubicBezTo>
                  <a:pt x="73827" y="654094"/>
                  <a:pt x="74535" y="644390"/>
                  <a:pt x="75805" y="634868"/>
                </a:cubicBezTo>
                <a:cubicBezTo>
                  <a:pt x="78434" y="615152"/>
                  <a:pt x="81130" y="579818"/>
                  <a:pt x="85281" y="559063"/>
                </a:cubicBezTo>
                <a:cubicBezTo>
                  <a:pt x="86260" y="554166"/>
                  <a:pt x="88439" y="549587"/>
                  <a:pt x="90018" y="544849"/>
                </a:cubicBezTo>
                <a:cubicBezTo>
                  <a:pt x="91597" y="532215"/>
                  <a:pt x="92478" y="519474"/>
                  <a:pt x="94756" y="506947"/>
                </a:cubicBezTo>
                <a:cubicBezTo>
                  <a:pt x="95649" y="502033"/>
                  <a:pt x="99494" y="497727"/>
                  <a:pt x="99494" y="492733"/>
                </a:cubicBezTo>
                <a:cubicBezTo>
                  <a:pt x="99494" y="489202"/>
                  <a:pt x="78964" y="504578"/>
                  <a:pt x="75805" y="502209"/>
                </a:cubicBezTo>
                <a:close/>
              </a:path>
            </a:pathLst>
          </a:custGeom>
          <a:noFill/>
          <a:ln w="571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Image resul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0375" y="3438010"/>
            <a:ext cx="2881883" cy="328127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423558" y="4397824"/>
            <a:ext cx="3005442" cy="2296403"/>
          </a:xfrm>
          <a:custGeom>
            <a:avLst/>
            <a:gdLst>
              <a:gd name="connsiteX0" fmla="*/ 516422 w 1127602"/>
              <a:gd name="connsiteY0" fmla="*/ 219 h 772485"/>
              <a:gd name="connsiteX1" fmla="*/ 227415 w 1127602"/>
              <a:gd name="connsiteY1" fmla="*/ 4957 h 772485"/>
              <a:gd name="connsiteX2" fmla="*/ 189513 w 1127602"/>
              <a:gd name="connsiteY2" fmla="*/ 19171 h 772485"/>
              <a:gd name="connsiteX3" fmla="*/ 161086 w 1127602"/>
              <a:gd name="connsiteY3" fmla="*/ 28646 h 772485"/>
              <a:gd name="connsiteX4" fmla="*/ 146872 w 1127602"/>
              <a:gd name="connsiteY4" fmla="*/ 38122 h 772485"/>
              <a:gd name="connsiteX5" fmla="*/ 132659 w 1127602"/>
              <a:gd name="connsiteY5" fmla="*/ 42860 h 772485"/>
              <a:gd name="connsiteX6" fmla="*/ 123183 w 1127602"/>
              <a:gd name="connsiteY6" fmla="*/ 57073 h 772485"/>
              <a:gd name="connsiteX7" fmla="*/ 94756 w 1127602"/>
              <a:gd name="connsiteY7" fmla="*/ 71287 h 772485"/>
              <a:gd name="connsiteX8" fmla="*/ 80543 w 1127602"/>
              <a:gd name="connsiteY8" fmla="*/ 85500 h 772485"/>
              <a:gd name="connsiteX9" fmla="*/ 52116 w 1127602"/>
              <a:gd name="connsiteY9" fmla="*/ 104452 h 772485"/>
              <a:gd name="connsiteX10" fmla="*/ 42640 w 1127602"/>
              <a:gd name="connsiteY10" fmla="*/ 118665 h 772485"/>
              <a:gd name="connsiteX11" fmla="*/ 37902 w 1127602"/>
              <a:gd name="connsiteY11" fmla="*/ 132879 h 772485"/>
              <a:gd name="connsiteX12" fmla="*/ 14213 w 1127602"/>
              <a:gd name="connsiteY12" fmla="*/ 175519 h 772485"/>
              <a:gd name="connsiteX13" fmla="*/ 9475 w 1127602"/>
              <a:gd name="connsiteY13" fmla="*/ 213422 h 772485"/>
              <a:gd name="connsiteX14" fmla="*/ 4737 w 1127602"/>
              <a:gd name="connsiteY14" fmla="*/ 256062 h 772485"/>
              <a:gd name="connsiteX15" fmla="*/ 0 w 1127602"/>
              <a:gd name="connsiteY15" fmla="*/ 279751 h 772485"/>
              <a:gd name="connsiteX16" fmla="*/ 4737 w 1127602"/>
              <a:gd name="connsiteY16" fmla="*/ 540331 h 772485"/>
              <a:gd name="connsiteX17" fmla="*/ 18951 w 1127602"/>
              <a:gd name="connsiteY17" fmla="*/ 606661 h 772485"/>
              <a:gd name="connsiteX18" fmla="*/ 33164 w 1127602"/>
              <a:gd name="connsiteY18" fmla="*/ 620874 h 772485"/>
              <a:gd name="connsiteX19" fmla="*/ 52116 w 1127602"/>
              <a:gd name="connsiteY19" fmla="*/ 663515 h 772485"/>
              <a:gd name="connsiteX20" fmla="*/ 56853 w 1127602"/>
              <a:gd name="connsiteY20" fmla="*/ 682466 h 772485"/>
              <a:gd name="connsiteX21" fmla="*/ 71067 w 1127602"/>
              <a:gd name="connsiteY21" fmla="*/ 687204 h 772485"/>
              <a:gd name="connsiteX22" fmla="*/ 80543 w 1127602"/>
              <a:gd name="connsiteY22" fmla="*/ 701417 h 772485"/>
              <a:gd name="connsiteX23" fmla="*/ 94756 w 1127602"/>
              <a:gd name="connsiteY23" fmla="*/ 710893 h 772485"/>
              <a:gd name="connsiteX24" fmla="*/ 137396 w 1127602"/>
              <a:gd name="connsiteY24" fmla="*/ 744058 h 772485"/>
              <a:gd name="connsiteX25" fmla="*/ 151610 w 1127602"/>
              <a:gd name="connsiteY25" fmla="*/ 748796 h 772485"/>
              <a:gd name="connsiteX26" fmla="*/ 180037 w 1127602"/>
              <a:gd name="connsiteY26" fmla="*/ 763009 h 772485"/>
              <a:gd name="connsiteX27" fmla="*/ 236891 w 1127602"/>
              <a:gd name="connsiteY27" fmla="*/ 772485 h 772485"/>
              <a:gd name="connsiteX28" fmla="*/ 345861 w 1127602"/>
              <a:gd name="connsiteY28" fmla="*/ 767747 h 772485"/>
              <a:gd name="connsiteX29" fmla="*/ 549587 w 1127602"/>
              <a:gd name="connsiteY29" fmla="*/ 763009 h 772485"/>
              <a:gd name="connsiteX30" fmla="*/ 563801 w 1127602"/>
              <a:gd name="connsiteY30" fmla="*/ 758271 h 772485"/>
              <a:gd name="connsiteX31" fmla="*/ 596965 w 1127602"/>
              <a:gd name="connsiteY31" fmla="*/ 748796 h 772485"/>
              <a:gd name="connsiteX32" fmla="*/ 649081 w 1127602"/>
              <a:gd name="connsiteY32" fmla="*/ 734582 h 772485"/>
              <a:gd name="connsiteX33" fmla="*/ 871759 w 1127602"/>
              <a:gd name="connsiteY33" fmla="*/ 729844 h 772485"/>
              <a:gd name="connsiteX34" fmla="*/ 909662 w 1127602"/>
              <a:gd name="connsiteY34" fmla="*/ 720369 h 772485"/>
              <a:gd name="connsiteX35" fmla="*/ 919137 w 1127602"/>
              <a:gd name="connsiteY35" fmla="*/ 706155 h 772485"/>
              <a:gd name="connsiteX36" fmla="*/ 933351 w 1127602"/>
              <a:gd name="connsiteY36" fmla="*/ 701417 h 772485"/>
              <a:gd name="connsiteX37" fmla="*/ 961778 w 1127602"/>
              <a:gd name="connsiteY37" fmla="*/ 682466 h 772485"/>
              <a:gd name="connsiteX38" fmla="*/ 990205 w 1127602"/>
              <a:gd name="connsiteY38" fmla="*/ 663515 h 772485"/>
              <a:gd name="connsiteX39" fmla="*/ 999680 w 1127602"/>
              <a:gd name="connsiteY39" fmla="*/ 649301 h 772485"/>
              <a:gd name="connsiteX40" fmla="*/ 1028107 w 1127602"/>
              <a:gd name="connsiteY40" fmla="*/ 620874 h 772485"/>
              <a:gd name="connsiteX41" fmla="*/ 1037583 w 1127602"/>
              <a:gd name="connsiteY41" fmla="*/ 606661 h 772485"/>
              <a:gd name="connsiteX42" fmla="*/ 1047059 w 1127602"/>
              <a:gd name="connsiteY42" fmla="*/ 578234 h 772485"/>
              <a:gd name="connsiteX43" fmla="*/ 1056534 w 1127602"/>
              <a:gd name="connsiteY43" fmla="*/ 564021 h 772485"/>
              <a:gd name="connsiteX44" fmla="*/ 1070748 w 1127602"/>
              <a:gd name="connsiteY44" fmla="*/ 521380 h 772485"/>
              <a:gd name="connsiteX45" fmla="*/ 1075486 w 1127602"/>
              <a:gd name="connsiteY45" fmla="*/ 507167 h 772485"/>
              <a:gd name="connsiteX46" fmla="*/ 1084961 w 1127602"/>
              <a:gd name="connsiteY46" fmla="*/ 450313 h 772485"/>
              <a:gd name="connsiteX47" fmla="*/ 1089699 w 1127602"/>
              <a:gd name="connsiteY47" fmla="*/ 436099 h 772485"/>
              <a:gd name="connsiteX48" fmla="*/ 1094437 w 1127602"/>
              <a:gd name="connsiteY48" fmla="*/ 402935 h 772485"/>
              <a:gd name="connsiteX49" fmla="*/ 1108650 w 1127602"/>
              <a:gd name="connsiteY49" fmla="*/ 369770 h 772485"/>
              <a:gd name="connsiteX50" fmla="*/ 1118126 w 1127602"/>
              <a:gd name="connsiteY50" fmla="*/ 308178 h 772485"/>
              <a:gd name="connsiteX51" fmla="*/ 1127602 w 1127602"/>
              <a:gd name="connsiteY51" fmla="*/ 218159 h 772485"/>
              <a:gd name="connsiteX52" fmla="*/ 1122864 w 1127602"/>
              <a:gd name="connsiteY52" fmla="*/ 118665 h 772485"/>
              <a:gd name="connsiteX53" fmla="*/ 1113388 w 1127602"/>
              <a:gd name="connsiteY53" fmla="*/ 104452 h 772485"/>
              <a:gd name="connsiteX54" fmla="*/ 1103913 w 1127602"/>
              <a:gd name="connsiteY54" fmla="*/ 85500 h 772485"/>
              <a:gd name="connsiteX55" fmla="*/ 1075486 w 1127602"/>
              <a:gd name="connsiteY55" fmla="*/ 61811 h 772485"/>
              <a:gd name="connsiteX56" fmla="*/ 1056534 w 1127602"/>
              <a:gd name="connsiteY56" fmla="*/ 57073 h 772485"/>
              <a:gd name="connsiteX57" fmla="*/ 1042321 w 1127602"/>
              <a:gd name="connsiteY57" fmla="*/ 47598 h 772485"/>
              <a:gd name="connsiteX58" fmla="*/ 961778 w 1127602"/>
              <a:gd name="connsiteY58" fmla="*/ 38122 h 772485"/>
              <a:gd name="connsiteX59" fmla="*/ 933351 w 1127602"/>
              <a:gd name="connsiteY59" fmla="*/ 28646 h 772485"/>
              <a:gd name="connsiteX60" fmla="*/ 919137 w 1127602"/>
              <a:gd name="connsiteY60" fmla="*/ 23909 h 772485"/>
              <a:gd name="connsiteX61" fmla="*/ 900186 w 1127602"/>
              <a:gd name="connsiteY61" fmla="*/ 19171 h 772485"/>
              <a:gd name="connsiteX62" fmla="*/ 857546 w 1127602"/>
              <a:gd name="connsiteY62" fmla="*/ 9695 h 772485"/>
              <a:gd name="connsiteX63" fmla="*/ 843332 w 1127602"/>
              <a:gd name="connsiteY63" fmla="*/ 4957 h 772485"/>
              <a:gd name="connsiteX64" fmla="*/ 516422 w 1127602"/>
              <a:gd name="connsiteY64" fmla="*/ 219 h 772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27602" h="772485">
                <a:moveTo>
                  <a:pt x="516422" y="219"/>
                </a:moveTo>
                <a:cubicBezTo>
                  <a:pt x="413769" y="219"/>
                  <a:pt x="323719" y="2039"/>
                  <a:pt x="227415" y="4957"/>
                </a:cubicBezTo>
                <a:cubicBezTo>
                  <a:pt x="194264" y="5962"/>
                  <a:pt x="213169" y="8657"/>
                  <a:pt x="189513" y="19171"/>
                </a:cubicBezTo>
                <a:cubicBezTo>
                  <a:pt x="180386" y="23228"/>
                  <a:pt x="161086" y="28646"/>
                  <a:pt x="161086" y="28646"/>
                </a:cubicBezTo>
                <a:cubicBezTo>
                  <a:pt x="156348" y="31805"/>
                  <a:pt x="151965" y="35575"/>
                  <a:pt x="146872" y="38122"/>
                </a:cubicBezTo>
                <a:cubicBezTo>
                  <a:pt x="142405" y="40355"/>
                  <a:pt x="136559" y="39740"/>
                  <a:pt x="132659" y="42860"/>
                </a:cubicBezTo>
                <a:cubicBezTo>
                  <a:pt x="128213" y="46417"/>
                  <a:pt x="127209" y="53047"/>
                  <a:pt x="123183" y="57073"/>
                </a:cubicBezTo>
                <a:cubicBezTo>
                  <a:pt x="113998" y="66258"/>
                  <a:pt x="106318" y="67433"/>
                  <a:pt x="94756" y="71287"/>
                </a:cubicBezTo>
                <a:cubicBezTo>
                  <a:pt x="90018" y="76025"/>
                  <a:pt x="85832" y="81387"/>
                  <a:pt x="80543" y="85500"/>
                </a:cubicBezTo>
                <a:cubicBezTo>
                  <a:pt x="71554" y="92492"/>
                  <a:pt x="52116" y="104452"/>
                  <a:pt x="52116" y="104452"/>
                </a:cubicBezTo>
                <a:cubicBezTo>
                  <a:pt x="48957" y="109190"/>
                  <a:pt x="45187" y="113572"/>
                  <a:pt x="42640" y="118665"/>
                </a:cubicBezTo>
                <a:cubicBezTo>
                  <a:pt x="40406" y="123132"/>
                  <a:pt x="40327" y="128513"/>
                  <a:pt x="37902" y="132879"/>
                </a:cubicBezTo>
                <a:cubicBezTo>
                  <a:pt x="10749" y="181755"/>
                  <a:pt x="24934" y="143357"/>
                  <a:pt x="14213" y="175519"/>
                </a:cubicBezTo>
                <a:cubicBezTo>
                  <a:pt x="12634" y="188153"/>
                  <a:pt x="10963" y="200777"/>
                  <a:pt x="9475" y="213422"/>
                </a:cubicBezTo>
                <a:cubicBezTo>
                  <a:pt x="7804" y="227625"/>
                  <a:pt x="6759" y="241905"/>
                  <a:pt x="4737" y="256062"/>
                </a:cubicBezTo>
                <a:cubicBezTo>
                  <a:pt x="3598" y="264034"/>
                  <a:pt x="1579" y="271855"/>
                  <a:pt x="0" y="279751"/>
                </a:cubicBezTo>
                <a:cubicBezTo>
                  <a:pt x="1579" y="366611"/>
                  <a:pt x="1981" y="453500"/>
                  <a:pt x="4737" y="540331"/>
                </a:cubicBezTo>
                <a:cubicBezTo>
                  <a:pt x="4980" y="547988"/>
                  <a:pt x="9946" y="597656"/>
                  <a:pt x="18951" y="606661"/>
                </a:cubicBezTo>
                <a:lnTo>
                  <a:pt x="33164" y="620874"/>
                </a:lnTo>
                <a:cubicBezTo>
                  <a:pt x="44441" y="654703"/>
                  <a:pt x="37100" y="640990"/>
                  <a:pt x="52116" y="663515"/>
                </a:cubicBezTo>
                <a:cubicBezTo>
                  <a:pt x="53695" y="669832"/>
                  <a:pt x="52785" y="677381"/>
                  <a:pt x="56853" y="682466"/>
                </a:cubicBezTo>
                <a:cubicBezTo>
                  <a:pt x="59973" y="686366"/>
                  <a:pt x="67167" y="684084"/>
                  <a:pt x="71067" y="687204"/>
                </a:cubicBezTo>
                <a:cubicBezTo>
                  <a:pt x="75513" y="690761"/>
                  <a:pt x="76517" y="697391"/>
                  <a:pt x="80543" y="701417"/>
                </a:cubicBezTo>
                <a:cubicBezTo>
                  <a:pt x="84569" y="705443"/>
                  <a:pt x="90382" y="707248"/>
                  <a:pt x="94756" y="710893"/>
                </a:cubicBezTo>
                <a:cubicBezTo>
                  <a:pt x="111106" y="724519"/>
                  <a:pt x="113450" y="736076"/>
                  <a:pt x="137396" y="744058"/>
                </a:cubicBezTo>
                <a:cubicBezTo>
                  <a:pt x="142134" y="745637"/>
                  <a:pt x="147143" y="746563"/>
                  <a:pt x="151610" y="748796"/>
                </a:cubicBezTo>
                <a:cubicBezTo>
                  <a:pt x="168951" y="757466"/>
                  <a:pt x="161323" y="759606"/>
                  <a:pt x="180037" y="763009"/>
                </a:cubicBezTo>
                <a:cubicBezTo>
                  <a:pt x="261374" y="777798"/>
                  <a:pt x="186677" y="759932"/>
                  <a:pt x="236891" y="772485"/>
                </a:cubicBezTo>
                <a:lnTo>
                  <a:pt x="345861" y="767747"/>
                </a:lnTo>
                <a:cubicBezTo>
                  <a:pt x="413757" y="765689"/>
                  <a:pt x="481724" y="765960"/>
                  <a:pt x="549587" y="763009"/>
                </a:cubicBezTo>
                <a:cubicBezTo>
                  <a:pt x="554577" y="762792"/>
                  <a:pt x="559017" y="759706"/>
                  <a:pt x="563801" y="758271"/>
                </a:cubicBezTo>
                <a:cubicBezTo>
                  <a:pt x="574813" y="754967"/>
                  <a:pt x="585976" y="752177"/>
                  <a:pt x="596965" y="748796"/>
                </a:cubicBezTo>
                <a:cubicBezTo>
                  <a:pt x="611548" y="744309"/>
                  <a:pt x="632918" y="735204"/>
                  <a:pt x="649081" y="734582"/>
                </a:cubicBezTo>
                <a:cubicBezTo>
                  <a:pt x="723269" y="731729"/>
                  <a:pt x="797533" y="731423"/>
                  <a:pt x="871759" y="729844"/>
                </a:cubicBezTo>
                <a:cubicBezTo>
                  <a:pt x="872941" y="729608"/>
                  <a:pt x="904805" y="724255"/>
                  <a:pt x="909662" y="720369"/>
                </a:cubicBezTo>
                <a:cubicBezTo>
                  <a:pt x="914108" y="716812"/>
                  <a:pt x="914691" y="709712"/>
                  <a:pt x="919137" y="706155"/>
                </a:cubicBezTo>
                <a:cubicBezTo>
                  <a:pt x="923037" y="703035"/>
                  <a:pt x="928985" y="703842"/>
                  <a:pt x="933351" y="701417"/>
                </a:cubicBezTo>
                <a:cubicBezTo>
                  <a:pt x="943306" y="695886"/>
                  <a:pt x="961778" y="682466"/>
                  <a:pt x="961778" y="682466"/>
                </a:cubicBezTo>
                <a:cubicBezTo>
                  <a:pt x="985566" y="646783"/>
                  <a:pt x="953491" y="687992"/>
                  <a:pt x="990205" y="663515"/>
                </a:cubicBezTo>
                <a:cubicBezTo>
                  <a:pt x="994943" y="660356"/>
                  <a:pt x="996370" y="653935"/>
                  <a:pt x="999680" y="649301"/>
                </a:cubicBezTo>
                <a:cubicBezTo>
                  <a:pt x="1015706" y="626865"/>
                  <a:pt x="1008481" y="633959"/>
                  <a:pt x="1028107" y="620874"/>
                </a:cubicBezTo>
                <a:cubicBezTo>
                  <a:pt x="1031266" y="616136"/>
                  <a:pt x="1035270" y="611864"/>
                  <a:pt x="1037583" y="606661"/>
                </a:cubicBezTo>
                <a:cubicBezTo>
                  <a:pt x="1041640" y="597534"/>
                  <a:pt x="1041519" y="586545"/>
                  <a:pt x="1047059" y="578234"/>
                </a:cubicBezTo>
                <a:cubicBezTo>
                  <a:pt x="1050217" y="573496"/>
                  <a:pt x="1054344" y="569277"/>
                  <a:pt x="1056534" y="564021"/>
                </a:cubicBezTo>
                <a:cubicBezTo>
                  <a:pt x="1062296" y="550191"/>
                  <a:pt x="1066010" y="535594"/>
                  <a:pt x="1070748" y="521380"/>
                </a:cubicBezTo>
                <a:lnTo>
                  <a:pt x="1075486" y="507167"/>
                </a:lnTo>
                <a:cubicBezTo>
                  <a:pt x="1078161" y="488440"/>
                  <a:pt x="1080341" y="468793"/>
                  <a:pt x="1084961" y="450313"/>
                </a:cubicBezTo>
                <a:cubicBezTo>
                  <a:pt x="1086172" y="445468"/>
                  <a:pt x="1088120" y="440837"/>
                  <a:pt x="1089699" y="436099"/>
                </a:cubicBezTo>
                <a:cubicBezTo>
                  <a:pt x="1091278" y="425044"/>
                  <a:pt x="1091499" y="413708"/>
                  <a:pt x="1094437" y="402935"/>
                </a:cubicBezTo>
                <a:cubicBezTo>
                  <a:pt x="1111817" y="339210"/>
                  <a:pt x="1097670" y="419182"/>
                  <a:pt x="1108650" y="369770"/>
                </a:cubicBezTo>
                <a:cubicBezTo>
                  <a:pt x="1110760" y="360275"/>
                  <a:pt x="1117219" y="316039"/>
                  <a:pt x="1118126" y="308178"/>
                </a:cubicBezTo>
                <a:cubicBezTo>
                  <a:pt x="1121585" y="278205"/>
                  <a:pt x="1127602" y="218159"/>
                  <a:pt x="1127602" y="218159"/>
                </a:cubicBezTo>
                <a:cubicBezTo>
                  <a:pt x="1126023" y="184994"/>
                  <a:pt x="1126982" y="151611"/>
                  <a:pt x="1122864" y="118665"/>
                </a:cubicBezTo>
                <a:cubicBezTo>
                  <a:pt x="1122158" y="113015"/>
                  <a:pt x="1116213" y="109396"/>
                  <a:pt x="1113388" y="104452"/>
                </a:cubicBezTo>
                <a:cubicBezTo>
                  <a:pt x="1109884" y="98320"/>
                  <a:pt x="1108018" y="91247"/>
                  <a:pt x="1103913" y="85500"/>
                </a:cubicBezTo>
                <a:cubicBezTo>
                  <a:pt x="1098893" y="78472"/>
                  <a:pt x="1084039" y="65477"/>
                  <a:pt x="1075486" y="61811"/>
                </a:cubicBezTo>
                <a:cubicBezTo>
                  <a:pt x="1069501" y="59246"/>
                  <a:pt x="1062851" y="58652"/>
                  <a:pt x="1056534" y="57073"/>
                </a:cubicBezTo>
                <a:cubicBezTo>
                  <a:pt x="1051796" y="53915"/>
                  <a:pt x="1047414" y="50144"/>
                  <a:pt x="1042321" y="47598"/>
                </a:cubicBezTo>
                <a:cubicBezTo>
                  <a:pt x="1020783" y="36829"/>
                  <a:pt x="972264" y="38871"/>
                  <a:pt x="961778" y="38122"/>
                </a:cubicBezTo>
                <a:lnTo>
                  <a:pt x="933351" y="28646"/>
                </a:lnTo>
                <a:cubicBezTo>
                  <a:pt x="928613" y="27067"/>
                  <a:pt x="923982" y="25120"/>
                  <a:pt x="919137" y="23909"/>
                </a:cubicBezTo>
                <a:lnTo>
                  <a:pt x="900186" y="19171"/>
                </a:lnTo>
                <a:cubicBezTo>
                  <a:pt x="885999" y="15897"/>
                  <a:pt x="871671" y="13226"/>
                  <a:pt x="857546" y="9695"/>
                </a:cubicBezTo>
                <a:cubicBezTo>
                  <a:pt x="852701" y="8484"/>
                  <a:pt x="848319" y="5234"/>
                  <a:pt x="843332" y="4957"/>
                </a:cubicBezTo>
                <a:cubicBezTo>
                  <a:pt x="726193" y="-1551"/>
                  <a:pt x="619075" y="219"/>
                  <a:pt x="516422" y="219"/>
                </a:cubicBezTo>
                <a:close/>
              </a:path>
            </a:pathLst>
          </a:custGeom>
          <a:noFill/>
          <a:ln w="5715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06475" y="3551881"/>
            <a:ext cx="3358227" cy="3108543"/>
          </a:xfrm>
          <a:prstGeom prst="rect">
            <a:avLst/>
          </a:prstGeom>
        </p:spPr>
        <p:txBody>
          <a:bodyPr wrap="square">
            <a:spAutoFit/>
          </a:bodyPr>
          <a:lstStyle/>
          <a:p>
            <a:pPr marL="457200"/>
            <a:r>
              <a:rPr lang="en-US" sz="1600" b="1" i="1" dirty="0">
                <a:solidFill>
                  <a:srgbClr val="000000"/>
                </a:solidFill>
              </a:rPr>
              <a:t>We will often consider a particular system, by which we mean a particular object or set of objects;  everything else in the universe is called the “environment.”</a:t>
            </a:r>
          </a:p>
          <a:p>
            <a:pPr marL="457200"/>
            <a:endParaRPr lang="en-US" sz="1600" b="1" dirty="0">
              <a:solidFill>
                <a:srgbClr val="000000"/>
              </a:solidFill>
            </a:endParaRPr>
          </a:p>
          <a:p>
            <a:pPr marL="457200"/>
            <a:r>
              <a:rPr lang="en-US" sz="1600" dirty="0" err="1">
                <a:solidFill>
                  <a:srgbClr val="000000"/>
                </a:solidFill>
              </a:rPr>
              <a:t>Giancoli</a:t>
            </a:r>
            <a:r>
              <a:rPr lang="en-US" sz="1600" dirty="0">
                <a:solidFill>
                  <a:srgbClr val="000000"/>
                </a:solidFill>
              </a:rPr>
              <a:t>, Physics for Scientists and Engineers, 3rd Edition, </a:t>
            </a:r>
            <a:r>
              <a:rPr lang="en-US" sz="1600" dirty="0" err="1">
                <a:solidFill>
                  <a:srgbClr val="000000"/>
                </a:solidFill>
              </a:rPr>
              <a:t>pg</a:t>
            </a:r>
            <a:r>
              <a:rPr lang="en-US" sz="1600" dirty="0">
                <a:solidFill>
                  <a:srgbClr val="000000"/>
                </a:solidFill>
              </a:rPr>
              <a:t> 445.</a:t>
            </a:r>
          </a:p>
          <a:p>
            <a:r>
              <a:rPr lang="en-US" dirty="0"/>
              <a:t/>
            </a:r>
            <a:br>
              <a:rPr lang="en-US" dirty="0"/>
            </a:br>
            <a:endParaRPr lang="en-US" dirty="0"/>
          </a:p>
        </p:txBody>
      </p:sp>
      <p:sp>
        <p:nvSpPr>
          <p:cNvPr id="21" name="Rectangle 20"/>
          <p:cNvSpPr/>
          <p:nvPr/>
        </p:nvSpPr>
        <p:spPr>
          <a:xfrm>
            <a:off x="174920" y="2127366"/>
            <a:ext cx="4930479" cy="1323439"/>
          </a:xfrm>
          <a:prstGeom prst="rect">
            <a:avLst/>
          </a:prstGeom>
        </p:spPr>
        <p:txBody>
          <a:bodyPr wrap="square">
            <a:spAutoFit/>
          </a:bodyPr>
          <a:lstStyle/>
          <a:p>
            <a:r>
              <a:rPr lang="en-US" sz="1600" b="1" i="1" dirty="0">
                <a:solidFill>
                  <a:schemeClr val="accent6">
                    <a:lumMod val="75000"/>
                  </a:schemeClr>
                </a:solidFill>
              </a:rPr>
              <a:t>System - A group of related natural objects or forces within a defined zone, a regularly interacting or interdependent group of items forming a unified whole</a:t>
            </a:r>
            <a:r>
              <a:rPr lang="en-US" sz="1600" b="1" dirty="0">
                <a:solidFill>
                  <a:schemeClr val="accent6">
                    <a:lumMod val="75000"/>
                  </a:schemeClr>
                </a:solidFill>
              </a:rPr>
              <a:t>.</a:t>
            </a:r>
          </a:p>
          <a:p>
            <a:endParaRPr lang="en-US" sz="1600" b="1" dirty="0">
              <a:solidFill>
                <a:schemeClr val="accent6">
                  <a:lumMod val="75000"/>
                </a:schemeClr>
              </a:solidFill>
            </a:endParaRPr>
          </a:p>
          <a:p>
            <a:r>
              <a:rPr lang="en-US" sz="1600" b="1" dirty="0">
                <a:solidFill>
                  <a:schemeClr val="accent6">
                    <a:lumMod val="75000"/>
                  </a:schemeClr>
                </a:solidFill>
              </a:rPr>
              <a:t>(www.biology-online.org/dictionary/System)</a:t>
            </a:r>
          </a:p>
        </p:txBody>
      </p:sp>
      <p:sp>
        <p:nvSpPr>
          <p:cNvPr id="22" name="Freeform 21"/>
          <p:cNvSpPr/>
          <p:nvPr/>
        </p:nvSpPr>
        <p:spPr>
          <a:xfrm>
            <a:off x="3164866" y="6002823"/>
            <a:ext cx="5960183" cy="791216"/>
          </a:xfrm>
          <a:custGeom>
            <a:avLst/>
            <a:gdLst>
              <a:gd name="connsiteX0" fmla="*/ 0 w 5960183"/>
              <a:gd name="connsiteY0" fmla="*/ 791216 h 791216"/>
              <a:gd name="connsiteX1" fmla="*/ 23689 w 5960183"/>
              <a:gd name="connsiteY1" fmla="*/ 781741 h 791216"/>
              <a:gd name="connsiteX2" fmla="*/ 66330 w 5960183"/>
              <a:gd name="connsiteY2" fmla="*/ 753314 h 791216"/>
              <a:gd name="connsiteX3" fmla="*/ 127922 w 5960183"/>
              <a:gd name="connsiteY3" fmla="*/ 710673 h 791216"/>
              <a:gd name="connsiteX4" fmla="*/ 151611 w 5960183"/>
              <a:gd name="connsiteY4" fmla="*/ 696460 h 791216"/>
              <a:gd name="connsiteX5" fmla="*/ 165824 w 5960183"/>
              <a:gd name="connsiteY5" fmla="*/ 691722 h 791216"/>
              <a:gd name="connsiteX6" fmla="*/ 194251 w 5960183"/>
              <a:gd name="connsiteY6" fmla="*/ 672771 h 791216"/>
              <a:gd name="connsiteX7" fmla="*/ 208465 w 5960183"/>
              <a:gd name="connsiteY7" fmla="*/ 658557 h 791216"/>
              <a:gd name="connsiteX8" fmla="*/ 227416 w 5960183"/>
              <a:gd name="connsiteY8" fmla="*/ 653819 h 791216"/>
              <a:gd name="connsiteX9" fmla="*/ 270056 w 5960183"/>
              <a:gd name="connsiteY9" fmla="*/ 630130 h 791216"/>
              <a:gd name="connsiteX10" fmla="*/ 317435 w 5960183"/>
              <a:gd name="connsiteY10" fmla="*/ 611179 h 791216"/>
              <a:gd name="connsiteX11" fmla="*/ 331648 w 5960183"/>
              <a:gd name="connsiteY11" fmla="*/ 596966 h 791216"/>
              <a:gd name="connsiteX12" fmla="*/ 345861 w 5960183"/>
              <a:gd name="connsiteY12" fmla="*/ 592228 h 791216"/>
              <a:gd name="connsiteX13" fmla="*/ 369551 w 5960183"/>
              <a:gd name="connsiteY13" fmla="*/ 578014 h 791216"/>
              <a:gd name="connsiteX14" fmla="*/ 393240 w 5960183"/>
              <a:gd name="connsiteY14" fmla="*/ 568539 h 791216"/>
              <a:gd name="connsiteX15" fmla="*/ 416929 w 5960183"/>
              <a:gd name="connsiteY15" fmla="*/ 554325 h 791216"/>
              <a:gd name="connsiteX16" fmla="*/ 440618 w 5960183"/>
              <a:gd name="connsiteY16" fmla="*/ 549587 h 791216"/>
              <a:gd name="connsiteX17" fmla="*/ 454831 w 5960183"/>
              <a:gd name="connsiteY17" fmla="*/ 544850 h 791216"/>
              <a:gd name="connsiteX18" fmla="*/ 473783 w 5960183"/>
              <a:gd name="connsiteY18" fmla="*/ 535374 h 791216"/>
              <a:gd name="connsiteX19" fmla="*/ 530637 w 5960183"/>
              <a:gd name="connsiteY19" fmla="*/ 525898 h 791216"/>
              <a:gd name="connsiteX20" fmla="*/ 573277 w 5960183"/>
              <a:gd name="connsiteY20" fmla="*/ 511685 h 791216"/>
              <a:gd name="connsiteX21" fmla="*/ 615917 w 5960183"/>
              <a:gd name="connsiteY21" fmla="*/ 502209 h 791216"/>
              <a:gd name="connsiteX22" fmla="*/ 786479 w 5960183"/>
              <a:gd name="connsiteY22" fmla="*/ 497471 h 791216"/>
              <a:gd name="connsiteX23" fmla="*/ 938089 w 5960183"/>
              <a:gd name="connsiteY23" fmla="*/ 483258 h 791216"/>
              <a:gd name="connsiteX24" fmla="*/ 1051797 w 5960183"/>
              <a:gd name="connsiteY24" fmla="*/ 469044 h 791216"/>
              <a:gd name="connsiteX25" fmla="*/ 1094438 w 5960183"/>
              <a:gd name="connsiteY25" fmla="*/ 454831 h 791216"/>
              <a:gd name="connsiteX26" fmla="*/ 1122865 w 5960183"/>
              <a:gd name="connsiteY26" fmla="*/ 435880 h 791216"/>
              <a:gd name="connsiteX27" fmla="*/ 1212883 w 5960183"/>
              <a:gd name="connsiteY27" fmla="*/ 412190 h 791216"/>
              <a:gd name="connsiteX28" fmla="*/ 1269737 w 5960183"/>
              <a:gd name="connsiteY28" fmla="*/ 379026 h 791216"/>
              <a:gd name="connsiteX29" fmla="*/ 1283951 w 5960183"/>
              <a:gd name="connsiteY29" fmla="*/ 364812 h 791216"/>
              <a:gd name="connsiteX30" fmla="*/ 1336067 w 5960183"/>
              <a:gd name="connsiteY30" fmla="*/ 341123 h 791216"/>
              <a:gd name="connsiteX31" fmla="*/ 1364494 w 5960183"/>
              <a:gd name="connsiteY31" fmla="*/ 322172 h 791216"/>
              <a:gd name="connsiteX32" fmla="*/ 1378707 w 5960183"/>
              <a:gd name="connsiteY32" fmla="*/ 312696 h 791216"/>
              <a:gd name="connsiteX33" fmla="*/ 1402396 w 5960183"/>
              <a:gd name="connsiteY33" fmla="*/ 303221 h 791216"/>
              <a:gd name="connsiteX34" fmla="*/ 1435561 w 5960183"/>
              <a:gd name="connsiteY34" fmla="*/ 279531 h 791216"/>
              <a:gd name="connsiteX35" fmla="*/ 1463988 w 5960183"/>
              <a:gd name="connsiteY35" fmla="*/ 270056 h 791216"/>
              <a:gd name="connsiteX36" fmla="*/ 1478201 w 5960183"/>
              <a:gd name="connsiteY36" fmla="*/ 265318 h 791216"/>
              <a:gd name="connsiteX37" fmla="*/ 1492415 w 5960183"/>
              <a:gd name="connsiteY37" fmla="*/ 260580 h 791216"/>
              <a:gd name="connsiteX38" fmla="*/ 1516104 w 5960183"/>
              <a:gd name="connsiteY38" fmla="*/ 246367 h 791216"/>
              <a:gd name="connsiteX39" fmla="*/ 1549269 w 5960183"/>
              <a:gd name="connsiteY39" fmla="*/ 236891 h 791216"/>
              <a:gd name="connsiteX40" fmla="*/ 1563482 w 5960183"/>
              <a:gd name="connsiteY40" fmla="*/ 227415 h 791216"/>
              <a:gd name="connsiteX41" fmla="*/ 1587171 w 5960183"/>
              <a:gd name="connsiteY41" fmla="*/ 222678 h 791216"/>
              <a:gd name="connsiteX42" fmla="*/ 1691403 w 5960183"/>
              <a:gd name="connsiteY42" fmla="*/ 213202 h 791216"/>
              <a:gd name="connsiteX43" fmla="*/ 1824062 w 5960183"/>
              <a:gd name="connsiteY43" fmla="*/ 198988 h 791216"/>
              <a:gd name="connsiteX44" fmla="*/ 1838276 w 5960183"/>
              <a:gd name="connsiteY44" fmla="*/ 194251 h 791216"/>
              <a:gd name="connsiteX45" fmla="*/ 1871441 w 5960183"/>
              <a:gd name="connsiteY45" fmla="*/ 184775 h 791216"/>
              <a:gd name="connsiteX46" fmla="*/ 1899868 w 5960183"/>
              <a:gd name="connsiteY46" fmla="*/ 170561 h 791216"/>
              <a:gd name="connsiteX47" fmla="*/ 1923557 w 5960183"/>
              <a:gd name="connsiteY47" fmla="*/ 156348 h 791216"/>
              <a:gd name="connsiteX48" fmla="*/ 1937770 w 5960183"/>
              <a:gd name="connsiteY48" fmla="*/ 151610 h 791216"/>
              <a:gd name="connsiteX49" fmla="*/ 2070429 w 5960183"/>
              <a:gd name="connsiteY49" fmla="*/ 132659 h 791216"/>
              <a:gd name="connsiteX50" fmla="*/ 2259942 w 5960183"/>
              <a:gd name="connsiteY50" fmla="*/ 123183 h 791216"/>
              <a:gd name="connsiteX51" fmla="*/ 2312058 w 5960183"/>
              <a:gd name="connsiteY51" fmla="*/ 118445 h 791216"/>
              <a:gd name="connsiteX52" fmla="*/ 2335747 w 5960183"/>
              <a:gd name="connsiteY52" fmla="*/ 108970 h 791216"/>
              <a:gd name="connsiteX53" fmla="*/ 2364174 w 5960183"/>
              <a:gd name="connsiteY53" fmla="*/ 104232 h 791216"/>
              <a:gd name="connsiteX54" fmla="*/ 2387864 w 5960183"/>
              <a:gd name="connsiteY54" fmla="*/ 99494 h 791216"/>
              <a:gd name="connsiteX55" fmla="*/ 2416290 w 5960183"/>
              <a:gd name="connsiteY55" fmla="*/ 94756 h 791216"/>
              <a:gd name="connsiteX56" fmla="*/ 2430504 w 5960183"/>
              <a:gd name="connsiteY56" fmla="*/ 90018 h 791216"/>
              <a:gd name="connsiteX57" fmla="*/ 2492096 w 5960183"/>
              <a:gd name="connsiteY57" fmla="*/ 85281 h 791216"/>
              <a:gd name="connsiteX58" fmla="*/ 2653182 w 5960183"/>
              <a:gd name="connsiteY58" fmla="*/ 75805 h 791216"/>
              <a:gd name="connsiteX59" fmla="*/ 2757414 w 5960183"/>
              <a:gd name="connsiteY59" fmla="*/ 66329 h 791216"/>
              <a:gd name="connsiteX60" fmla="*/ 2800054 w 5960183"/>
              <a:gd name="connsiteY60" fmla="*/ 56854 h 791216"/>
              <a:gd name="connsiteX61" fmla="*/ 2823743 w 5960183"/>
              <a:gd name="connsiteY61" fmla="*/ 42640 h 791216"/>
              <a:gd name="connsiteX62" fmla="*/ 2852170 w 5960183"/>
              <a:gd name="connsiteY62" fmla="*/ 37902 h 791216"/>
              <a:gd name="connsiteX63" fmla="*/ 2904286 w 5960183"/>
              <a:gd name="connsiteY63" fmla="*/ 28427 h 791216"/>
              <a:gd name="connsiteX64" fmla="*/ 3368593 w 5960183"/>
              <a:gd name="connsiteY64" fmla="*/ 18951 h 791216"/>
              <a:gd name="connsiteX65" fmla="*/ 3572319 w 5960183"/>
              <a:gd name="connsiteY65" fmla="*/ 9475 h 791216"/>
              <a:gd name="connsiteX66" fmla="*/ 3619698 w 5960183"/>
              <a:gd name="connsiteY66" fmla="*/ 4738 h 791216"/>
              <a:gd name="connsiteX67" fmla="*/ 3723930 w 5960183"/>
              <a:gd name="connsiteY67" fmla="*/ 0 h 791216"/>
              <a:gd name="connsiteX68" fmla="*/ 3870802 w 5960183"/>
              <a:gd name="connsiteY68" fmla="*/ 4738 h 791216"/>
              <a:gd name="connsiteX69" fmla="*/ 3932394 w 5960183"/>
              <a:gd name="connsiteY69" fmla="*/ 9475 h 791216"/>
              <a:gd name="connsiteX70" fmla="*/ 3956083 w 5960183"/>
              <a:gd name="connsiteY70" fmla="*/ 18951 h 791216"/>
              <a:gd name="connsiteX71" fmla="*/ 4718873 w 5960183"/>
              <a:gd name="connsiteY71" fmla="*/ 23689 h 791216"/>
              <a:gd name="connsiteX72" fmla="*/ 4756775 w 5960183"/>
              <a:gd name="connsiteY72" fmla="*/ 28427 h 791216"/>
              <a:gd name="connsiteX73" fmla="*/ 4818367 w 5960183"/>
              <a:gd name="connsiteY73" fmla="*/ 37902 h 791216"/>
              <a:gd name="connsiteX74" fmla="*/ 4898910 w 5960183"/>
              <a:gd name="connsiteY74" fmla="*/ 42640 h 791216"/>
              <a:gd name="connsiteX75" fmla="*/ 4960502 w 5960183"/>
              <a:gd name="connsiteY75" fmla="*/ 56854 h 791216"/>
              <a:gd name="connsiteX76" fmla="*/ 5168966 w 5960183"/>
              <a:gd name="connsiteY76" fmla="*/ 71067 h 791216"/>
              <a:gd name="connsiteX77" fmla="*/ 5211607 w 5960183"/>
              <a:gd name="connsiteY77" fmla="*/ 80543 h 791216"/>
              <a:gd name="connsiteX78" fmla="*/ 5349003 w 5960183"/>
              <a:gd name="connsiteY78" fmla="*/ 90018 h 791216"/>
              <a:gd name="connsiteX79" fmla="*/ 5429546 w 5960183"/>
              <a:gd name="connsiteY79" fmla="*/ 99494 h 791216"/>
              <a:gd name="connsiteX80" fmla="*/ 5462711 w 5960183"/>
              <a:gd name="connsiteY80" fmla="*/ 104232 h 791216"/>
              <a:gd name="connsiteX81" fmla="*/ 5500614 w 5960183"/>
              <a:gd name="connsiteY81" fmla="*/ 113708 h 791216"/>
              <a:gd name="connsiteX82" fmla="*/ 5514827 w 5960183"/>
              <a:gd name="connsiteY82" fmla="*/ 118445 h 791216"/>
              <a:gd name="connsiteX83" fmla="*/ 5543254 w 5960183"/>
              <a:gd name="connsiteY83" fmla="*/ 123183 h 791216"/>
              <a:gd name="connsiteX84" fmla="*/ 5557468 w 5960183"/>
              <a:gd name="connsiteY84" fmla="*/ 132659 h 791216"/>
              <a:gd name="connsiteX85" fmla="*/ 5590632 w 5960183"/>
              <a:gd name="connsiteY85" fmla="*/ 137397 h 791216"/>
              <a:gd name="connsiteX86" fmla="*/ 5671175 w 5960183"/>
              <a:gd name="connsiteY86" fmla="*/ 142135 h 791216"/>
              <a:gd name="connsiteX87" fmla="*/ 5761194 w 5960183"/>
              <a:gd name="connsiteY87" fmla="*/ 156348 h 791216"/>
              <a:gd name="connsiteX88" fmla="*/ 5799097 w 5960183"/>
              <a:gd name="connsiteY88" fmla="*/ 165824 h 791216"/>
              <a:gd name="connsiteX89" fmla="*/ 5860688 w 5960183"/>
              <a:gd name="connsiteY89" fmla="*/ 170561 h 791216"/>
              <a:gd name="connsiteX90" fmla="*/ 5960183 w 5960183"/>
              <a:gd name="connsiteY90" fmla="*/ 175299 h 79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60183" h="791216">
                <a:moveTo>
                  <a:pt x="0" y="791216"/>
                </a:moveTo>
                <a:cubicBezTo>
                  <a:pt x="7896" y="788058"/>
                  <a:pt x="16613" y="786458"/>
                  <a:pt x="23689" y="781741"/>
                </a:cubicBezTo>
                <a:cubicBezTo>
                  <a:pt x="79860" y="744294"/>
                  <a:pt x="4640" y="777988"/>
                  <a:pt x="66330" y="753314"/>
                </a:cubicBezTo>
                <a:cubicBezTo>
                  <a:pt x="93566" y="726076"/>
                  <a:pt x="74798" y="742547"/>
                  <a:pt x="127922" y="710673"/>
                </a:cubicBezTo>
                <a:cubicBezTo>
                  <a:pt x="135818" y="705935"/>
                  <a:pt x="142875" y="699372"/>
                  <a:pt x="151611" y="696460"/>
                </a:cubicBezTo>
                <a:cubicBezTo>
                  <a:pt x="156349" y="694881"/>
                  <a:pt x="161458" y="694147"/>
                  <a:pt x="165824" y="691722"/>
                </a:cubicBezTo>
                <a:cubicBezTo>
                  <a:pt x="175779" y="686191"/>
                  <a:pt x="186198" y="680824"/>
                  <a:pt x="194251" y="672771"/>
                </a:cubicBezTo>
                <a:cubicBezTo>
                  <a:pt x="198989" y="668033"/>
                  <a:pt x="202647" y="661881"/>
                  <a:pt x="208465" y="658557"/>
                </a:cubicBezTo>
                <a:cubicBezTo>
                  <a:pt x="214118" y="655326"/>
                  <a:pt x="221099" y="655398"/>
                  <a:pt x="227416" y="653819"/>
                </a:cubicBezTo>
                <a:cubicBezTo>
                  <a:pt x="253876" y="627359"/>
                  <a:pt x="227544" y="649454"/>
                  <a:pt x="270056" y="630130"/>
                </a:cubicBezTo>
                <a:cubicBezTo>
                  <a:pt x="318131" y="608278"/>
                  <a:pt x="269428" y="620780"/>
                  <a:pt x="317435" y="611179"/>
                </a:cubicBezTo>
                <a:cubicBezTo>
                  <a:pt x="322173" y="606441"/>
                  <a:pt x="326073" y="600683"/>
                  <a:pt x="331648" y="596966"/>
                </a:cubicBezTo>
                <a:cubicBezTo>
                  <a:pt x="335803" y="594196"/>
                  <a:pt x="341394" y="594461"/>
                  <a:pt x="345861" y="592228"/>
                </a:cubicBezTo>
                <a:cubicBezTo>
                  <a:pt x="354098" y="588110"/>
                  <a:pt x="361314" y="582132"/>
                  <a:pt x="369551" y="578014"/>
                </a:cubicBezTo>
                <a:cubicBezTo>
                  <a:pt x="377158" y="574211"/>
                  <a:pt x="385633" y="572342"/>
                  <a:pt x="393240" y="568539"/>
                </a:cubicBezTo>
                <a:cubicBezTo>
                  <a:pt x="401477" y="564421"/>
                  <a:pt x="408379" y="557745"/>
                  <a:pt x="416929" y="554325"/>
                </a:cubicBezTo>
                <a:cubicBezTo>
                  <a:pt x="424406" y="551334"/>
                  <a:pt x="432806" y="551540"/>
                  <a:pt x="440618" y="549587"/>
                </a:cubicBezTo>
                <a:cubicBezTo>
                  <a:pt x="445463" y="548376"/>
                  <a:pt x="450241" y="546817"/>
                  <a:pt x="454831" y="544850"/>
                </a:cubicBezTo>
                <a:cubicBezTo>
                  <a:pt x="461323" y="542068"/>
                  <a:pt x="466931" y="537087"/>
                  <a:pt x="473783" y="535374"/>
                </a:cubicBezTo>
                <a:cubicBezTo>
                  <a:pt x="492422" y="530714"/>
                  <a:pt x="511686" y="529057"/>
                  <a:pt x="530637" y="525898"/>
                </a:cubicBezTo>
                <a:cubicBezTo>
                  <a:pt x="556333" y="515620"/>
                  <a:pt x="549167" y="517249"/>
                  <a:pt x="573277" y="511685"/>
                </a:cubicBezTo>
                <a:cubicBezTo>
                  <a:pt x="587464" y="508411"/>
                  <a:pt x="601389" y="503178"/>
                  <a:pt x="615917" y="502209"/>
                </a:cubicBezTo>
                <a:cubicBezTo>
                  <a:pt x="672667" y="498426"/>
                  <a:pt x="729625" y="499050"/>
                  <a:pt x="786479" y="497471"/>
                </a:cubicBezTo>
                <a:cubicBezTo>
                  <a:pt x="869257" y="479077"/>
                  <a:pt x="802972" y="491206"/>
                  <a:pt x="938089" y="483258"/>
                </a:cubicBezTo>
                <a:cubicBezTo>
                  <a:pt x="986311" y="480421"/>
                  <a:pt x="1002236" y="476669"/>
                  <a:pt x="1051797" y="469044"/>
                </a:cubicBezTo>
                <a:cubicBezTo>
                  <a:pt x="1066011" y="464306"/>
                  <a:pt x="1081972" y="463142"/>
                  <a:pt x="1094438" y="454831"/>
                </a:cubicBezTo>
                <a:cubicBezTo>
                  <a:pt x="1103914" y="448514"/>
                  <a:pt x="1112116" y="439642"/>
                  <a:pt x="1122865" y="435880"/>
                </a:cubicBezTo>
                <a:cubicBezTo>
                  <a:pt x="1139272" y="430137"/>
                  <a:pt x="1190104" y="426208"/>
                  <a:pt x="1212883" y="412190"/>
                </a:cubicBezTo>
                <a:cubicBezTo>
                  <a:pt x="1271877" y="375887"/>
                  <a:pt x="1228917" y="389232"/>
                  <a:pt x="1269737" y="379026"/>
                </a:cubicBezTo>
                <a:cubicBezTo>
                  <a:pt x="1274475" y="374288"/>
                  <a:pt x="1278376" y="368529"/>
                  <a:pt x="1283951" y="364812"/>
                </a:cubicBezTo>
                <a:cubicBezTo>
                  <a:pt x="1320544" y="340417"/>
                  <a:pt x="1302093" y="359654"/>
                  <a:pt x="1336067" y="341123"/>
                </a:cubicBezTo>
                <a:cubicBezTo>
                  <a:pt x="1346065" y="335670"/>
                  <a:pt x="1355018" y="328489"/>
                  <a:pt x="1364494" y="322172"/>
                </a:cubicBezTo>
                <a:cubicBezTo>
                  <a:pt x="1369232" y="319013"/>
                  <a:pt x="1373420" y="314811"/>
                  <a:pt x="1378707" y="312696"/>
                </a:cubicBezTo>
                <a:lnTo>
                  <a:pt x="1402396" y="303221"/>
                </a:lnTo>
                <a:cubicBezTo>
                  <a:pt x="1417659" y="287958"/>
                  <a:pt x="1414776" y="287845"/>
                  <a:pt x="1435561" y="279531"/>
                </a:cubicBezTo>
                <a:cubicBezTo>
                  <a:pt x="1444835" y="275822"/>
                  <a:pt x="1454512" y="273214"/>
                  <a:pt x="1463988" y="270056"/>
                </a:cubicBezTo>
                <a:lnTo>
                  <a:pt x="1478201" y="265318"/>
                </a:lnTo>
                <a:cubicBezTo>
                  <a:pt x="1482939" y="263739"/>
                  <a:pt x="1488132" y="263149"/>
                  <a:pt x="1492415" y="260580"/>
                </a:cubicBezTo>
                <a:cubicBezTo>
                  <a:pt x="1500311" y="255842"/>
                  <a:pt x="1507868" y="250485"/>
                  <a:pt x="1516104" y="246367"/>
                </a:cubicBezTo>
                <a:cubicBezTo>
                  <a:pt x="1522903" y="242968"/>
                  <a:pt x="1543195" y="238410"/>
                  <a:pt x="1549269" y="236891"/>
                </a:cubicBezTo>
                <a:cubicBezTo>
                  <a:pt x="1554007" y="233732"/>
                  <a:pt x="1558150" y="229414"/>
                  <a:pt x="1563482" y="227415"/>
                </a:cubicBezTo>
                <a:cubicBezTo>
                  <a:pt x="1571022" y="224588"/>
                  <a:pt x="1579228" y="224002"/>
                  <a:pt x="1587171" y="222678"/>
                </a:cubicBezTo>
                <a:cubicBezTo>
                  <a:pt x="1634596" y="214774"/>
                  <a:pt x="1628844" y="218274"/>
                  <a:pt x="1691403" y="213202"/>
                </a:cubicBezTo>
                <a:cubicBezTo>
                  <a:pt x="1707476" y="211899"/>
                  <a:pt x="1788131" y="206972"/>
                  <a:pt x="1824062" y="198988"/>
                </a:cubicBezTo>
                <a:cubicBezTo>
                  <a:pt x="1828937" y="197905"/>
                  <a:pt x="1833492" y="195686"/>
                  <a:pt x="1838276" y="194251"/>
                </a:cubicBezTo>
                <a:cubicBezTo>
                  <a:pt x="1849289" y="190947"/>
                  <a:pt x="1860386" y="187934"/>
                  <a:pt x="1871441" y="184775"/>
                </a:cubicBezTo>
                <a:cubicBezTo>
                  <a:pt x="1912164" y="157624"/>
                  <a:pt x="1860645" y="190172"/>
                  <a:pt x="1899868" y="170561"/>
                </a:cubicBezTo>
                <a:cubicBezTo>
                  <a:pt x="1908104" y="166443"/>
                  <a:pt x="1915321" y="160466"/>
                  <a:pt x="1923557" y="156348"/>
                </a:cubicBezTo>
                <a:cubicBezTo>
                  <a:pt x="1928024" y="154115"/>
                  <a:pt x="1932925" y="152821"/>
                  <a:pt x="1937770" y="151610"/>
                </a:cubicBezTo>
                <a:cubicBezTo>
                  <a:pt x="1972159" y="143012"/>
                  <a:pt x="2068196" y="132790"/>
                  <a:pt x="2070429" y="132659"/>
                </a:cubicBezTo>
                <a:cubicBezTo>
                  <a:pt x="2187267" y="125786"/>
                  <a:pt x="2124103" y="129089"/>
                  <a:pt x="2259942" y="123183"/>
                </a:cubicBezTo>
                <a:cubicBezTo>
                  <a:pt x="2277314" y="121604"/>
                  <a:pt x="2294913" y="121660"/>
                  <a:pt x="2312058" y="118445"/>
                </a:cubicBezTo>
                <a:cubicBezTo>
                  <a:pt x="2320417" y="116878"/>
                  <a:pt x="2327542" y="111208"/>
                  <a:pt x="2335747" y="108970"/>
                </a:cubicBezTo>
                <a:cubicBezTo>
                  <a:pt x="2345015" y="106442"/>
                  <a:pt x="2354723" y="105950"/>
                  <a:pt x="2364174" y="104232"/>
                </a:cubicBezTo>
                <a:cubicBezTo>
                  <a:pt x="2372097" y="102791"/>
                  <a:pt x="2379941" y="100935"/>
                  <a:pt x="2387864" y="99494"/>
                </a:cubicBezTo>
                <a:cubicBezTo>
                  <a:pt x="2397315" y="97776"/>
                  <a:pt x="2406913" y="96840"/>
                  <a:pt x="2416290" y="94756"/>
                </a:cubicBezTo>
                <a:cubicBezTo>
                  <a:pt x="2421165" y="93673"/>
                  <a:pt x="2425548" y="90637"/>
                  <a:pt x="2430504" y="90018"/>
                </a:cubicBezTo>
                <a:cubicBezTo>
                  <a:pt x="2450936" y="87464"/>
                  <a:pt x="2471547" y="86593"/>
                  <a:pt x="2492096" y="85281"/>
                </a:cubicBezTo>
                <a:lnTo>
                  <a:pt x="2653182" y="75805"/>
                </a:lnTo>
                <a:cubicBezTo>
                  <a:pt x="2678932" y="74196"/>
                  <a:pt x="2728121" y="71498"/>
                  <a:pt x="2757414" y="66329"/>
                </a:cubicBezTo>
                <a:cubicBezTo>
                  <a:pt x="2771752" y="63799"/>
                  <a:pt x="2785841" y="60012"/>
                  <a:pt x="2800054" y="56854"/>
                </a:cubicBezTo>
                <a:cubicBezTo>
                  <a:pt x="2807950" y="52116"/>
                  <a:pt x="2815089" y="45787"/>
                  <a:pt x="2823743" y="42640"/>
                </a:cubicBezTo>
                <a:cubicBezTo>
                  <a:pt x="2832771" y="39357"/>
                  <a:pt x="2842719" y="39620"/>
                  <a:pt x="2852170" y="37902"/>
                </a:cubicBezTo>
                <a:cubicBezTo>
                  <a:pt x="2861739" y="36162"/>
                  <a:pt x="2895998" y="28666"/>
                  <a:pt x="2904286" y="28427"/>
                </a:cubicBezTo>
                <a:lnTo>
                  <a:pt x="3368593" y="18951"/>
                </a:lnTo>
                <a:cubicBezTo>
                  <a:pt x="3584873" y="4532"/>
                  <a:pt x="3227579" y="27618"/>
                  <a:pt x="3572319" y="9475"/>
                </a:cubicBezTo>
                <a:cubicBezTo>
                  <a:pt x="3588169" y="8641"/>
                  <a:pt x="3603857" y="5728"/>
                  <a:pt x="3619698" y="4738"/>
                </a:cubicBezTo>
                <a:cubicBezTo>
                  <a:pt x="3654410" y="2569"/>
                  <a:pt x="3689186" y="1579"/>
                  <a:pt x="3723930" y="0"/>
                </a:cubicBezTo>
                <a:lnTo>
                  <a:pt x="3870802" y="4738"/>
                </a:lnTo>
                <a:cubicBezTo>
                  <a:pt x="3891372" y="5673"/>
                  <a:pt x="3912083" y="6090"/>
                  <a:pt x="3932394" y="9475"/>
                </a:cubicBezTo>
                <a:cubicBezTo>
                  <a:pt x="3940783" y="10873"/>
                  <a:pt x="3947580" y="18797"/>
                  <a:pt x="3956083" y="18951"/>
                </a:cubicBezTo>
                <a:cubicBezTo>
                  <a:pt x="4210310" y="23546"/>
                  <a:pt x="4464610" y="22110"/>
                  <a:pt x="4718873" y="23689"/>
                </a:cubicBezTo>
                <a:lnTo>
                  <a:pt x="4756775" y="28427"/>
                </a:lnTo>
                <a:cubicBezTo>
                  <a:pt x="4777338" y="31365"/>
                  <a:pt x="4797698" y="35835"/>
                  <a:pt x="4818367" y="37902"/>
                </a:cubicBezTo>
                <a:cubicBezTo>
                  <a:pt x="4845128" y="40578"/>
                  <a:pt x="4872062" y="41061"/>
                  <a:pt x="4898910" y="42640"/>
                </a:cubicBezTo>
                <a:cubicBezTo>
                  <a:pt x="4919441" y="47378"/>
                  <a:pt x="4939603" y="54175"/>
                  <a:pt x="4960502" y="56854"/>
                </a:cubicBezTo>
                <a:cubicBezTo>
                  <a:pt x="5005068" y="62568"/>
                  <a:pt x="5116542" y="68154"/>
                  <a:pt x="5168966" y="71067"/>
                </a:cubicBezTo>
                <a:cubicBezTo>
                  <a:pt x="5183180" y="74226"/>
                  <a:pt x="5197208" y="78383"/>
                  <a:pt x="5211607" y="80543"/>
                </a:cubicBezTo>
                <a:cubicBezTo>
                  <a:pt x="5241736" y="85062"/>
                  <a:pt x="5328470" y="88877"/>
                  <a:pt x="5349003" y="90018"/>
                </a:cubicBezTo>
                <a:lnTo>
                  <a:pt x="5429546" y="99494"/>
                </a:lnTo>
                <a:cubicBezTo>
                  <a:pt x="5440627" y="100879"/>
                  <a:pt x="5451761" y="102042"/>
                  <a:pt x="5462711" y="104232"/>
                </a:cubicBezTo>
                <a:cubicBezTo>
                  <a:pt x="5475481" y="106786"/>
                  <a:pt x="5488050" y="110281"/>
                  <a:pt x="5500614" y="113708"/>
                </a:cubicBezTo>
                <a:cubicBezTo>
                  <a:pt x="5505432" y="115022"/>
                  <a:pt x="5509952" y="117362"/>
                  <a:pt x="5514827" y="118445"/>
                </a:cubicBezTo>
                <a:cubicBezTo>
                  <a:pt x="5524205" y="120529"/>
                  <a:pt x="5533778" y="121604"/>
                  <a:pt x="5543254" y="123183"/>
                </a:cubicBezTo>
                <a:cubicBezTo>
                  <a:pt x="5547992" y="126342"/>
                  <a:pt x="5552014" y="131023"/>
                  <a:pt x="5557468" y="132659"/>
                </a:cubicBezTo>
                <a:cubicBezTo>
                  <a:pt x="5568164" y="135868"/>
                  <a:pt x="5579504" y="136470"/>
                  <a:pt x="5590632" y="137397"/>
                </a:cubicBezTo>
                <a:cubicBezTo>
                  <a:pt x="5617433" y="139631"/>
                  <a:pt x="5644327" y="140556"/>
                  <a:pt x="5671175" y="142135"/>
                </a:cubicBezTo>
                <a:cubicBezTo>
                  <a:pt x="5701181" y="146873"/>
                  <a:pt x="5731324" y="150817"/>
                  <a:pt x="5761194" y="156348"/>
                </a:cubicBezTo>
                <a:cubicBezTo>
                  <a:pt x="5773999" y="158719"/>
                  <a:pt x="5786205" y="163982"/>
                  <a:pt x="5799097" y="165824"/>
                </a:cubicBezTo>
                <a:cubicBezTo>
                  <a:pt x="5819481" y="168736"/>
                  <a:pt x="5840182" y="168697"/>
                  <a:pt x="5860688" y="170561"/>
                </a:cubicBezTo>
                <a:cubicBezTo>
                  <a:pt x="5958476" y="179451"/>
                  <a:pt x="5932942" y="202540"/>
                  <a:pt x="5960183" y="175299"/>
                </a:cubicBezTo>
              </a:path>
            </a:pathLst>
          </a:custGeom>
          <a:noFill/>
          <a:ln w="5715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9945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ttps://lh4.googleusercontent.com/HzC2hMOXFd0_MCJSv9q7yPkQJooYjG-YD-mW_IzuEHL8btKEaDjpp7LAkGN7CjRKjIxElZ3_I6sH7PzJlvfFwCdKra9Sdih5V1oafuzib6X7DLWEtWx43BArHQHDbvRW2AZQsKSM"/>
          <p:cNvPicPr>
            <a:picLocks noGrp="1"/>
          </p:cNvPicPr>
          <p:nvPr>
            <p:ph idx="1"/>
          </p:nvPr>
        </p:nvPicPr>
        <p:blipFill>
          <a:blip r:embed="rId2">
            <a:extLst>
              <a:ext uri="{28A0092B-C50C-407E-A947-70E740481C1C}">
                <a14:useLocalDpi xmlns:a14="http://schemas.microsoft.com/office/drawing/2010/main" val="0"/>
              </a:ext>
            </a:extLst>
          </a:blip>
          <a:srcRect l="-95250" r="-95250"/>
          <a:stretch>
            <a:fillRect/>
          </a:stretch>
        </p:blipFill>
        <p:spPr bwMode="auto">
          <a:xfrm>
            <a:off x="-2615115" y="1417638"/>
            <a:ext cx="8229600" cy="4525963"/>
          </a:xfrm>
          <a:prstGeom prst="rect">
            <a:avLst/>
          </a:prstGeom>
          <a:noFill/>
          <a:ln>
            <a:noFill/>
          </a:ln>
        </p:spPr>
      </p:pic>
      <p:sp>
        <p:nvSpPr>
          <p:cNvPr id="5" name="Rectangle 4"/>
          <p:cNvSpPr/>
          <p:nvPr/>
        </p:nvSpPr>
        <p:spPr>
          <a:xfrm>
            <a:off x="3320027" y="1761226"/>
            <a:ext cx="5165560" cy="3785652"/>
          </a:xfrm>
          <a:prstGeom prst="rect">
            <a:avLst/>
          </a:prstGeom>
        </p:spPr>
        <p:txBody>
          <a:bodyPr wrap="square">
            <a:spAutoFit/>
          </a:bodyPr>
          <a:lstStyle/>
          <a:p>
            <a:r>
              <a:rPr lang="en-US" sz="2000" i="1" dirty="0"/>
              <a:t>Ms. </a:t>
            </a:r>
            <a:r>
              <a:rPr lang="en-US" sz="2000" i="1" dirty="0" err="1"/>
              <a:t>Santucci’s</a:t>
            </a:r>
            <a:r>
              <a:rPr lang="en-US" sz="2000" i="1" dirty="0"/>
              <a:t> class is discussing the energy associated with an Atwood’s machine which consists of two blocks connected by a string that runs over a smooth, lightweight pulley as shown in figure 1. The students are discussing the energy related to the larger block as it moves downward and speeds up. </a:t>
            </a:r>
            <a:r>
              <a:rPr lang="en-US" sz="2000" i="1" dirty="0">
                <a:solidFill>
                  <a:srgbClr val="FF0000"/>
                </a:solidFill>
              </a:rPr>
              <a:t>Taylor says: “I was thinking about the work done on the larger block.  I think both gravity and the string could be doing work on that block, but doesn’t the work by gravity come from the gravitational energy of the block and the Earth?”</a:t>
            </a:r>
            <a:r>
              <a:rPr lang="en-US" sz="2000" dirty="0" smtClean="0">
                <a:solidFill>
                  <a:srgbClr val="FF0000"/>
                </a:solidFill>
                <a:effectLst/>
              </a:rPr>
              <a:t> </a:t>
            </a:r>
            <a:endParaRPr lang="en-US" sz="2000" dirty="0">
              <a:solidFill>
                <a:srgbClr val="FF0000"/>
              </a:solidFill>
            </a:endParaRPr>
          </a:p>
        </p:txBody>
      </p:sp>
    </p:spTree>
    <p:extLst>
      <p:ext uri="{BB962C8B-B14F-4D97-AF65-F5344CB8AC3E}">
        <p14:creationId xmlns:p14="http://schemas.microsoft.com/office/powerpoint/2010/main" val="44915838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Systems</a:t>
            </a:r>
            <a:endParaRPr lang="en-US" sz="3200" dirty="0"/>
          </a:p>
        </p:txBody>
      </p:sp>
      <p:sp>
        <p:nvSpPr>
          <p:cNvPr id="3" name="Content Placeholder 2"/>
          <p:cNvSpPr>
            <a:spLocks noGrp="1"/>
          </p:cNvSpPr>
          <p:nvPr>
            <p:ph idx="1"/>
          </p:nvPr>
        </p:nvSpPr>
        <p:spPr/>
        <p:txBody>
          <a:bodyPr>
            <a:normAutofit fontScale="92500"/>
          </a:bodyPr>
          <a:lstStyle/>
          <a:p>
            <a:pPr marL="0" indent="0" algn="ctr">
              <a:buNone/>
            </a:pPr>
            <a:r>
              <a:rPr lang="en-US" sz="2800" dirty="0" smtClean="0"/>
              <a:t>Physics Textbooks</a:t>
            </a:r>
          </a:p>
          <a:p>
            <a:pPr marL="0" indent="0">
              <a:buNone/>
            </a:pPr>
            <a:r>
              <a:rPr lang="en-US" sz="2400" dirty="0"/>
              <a:t>“The </a:t>
            </a:r>
            <a:r>
              <a:rPr lang="en-US" sz="2400" b="1" dirty="0"/>
              <a:t>law of conservation of energy</a:t>
            </a:r>
            <a:r>
              <a:rPr lang="en-US" sz="2400" dirty="0"/>
              <a:t> states that in a closed, isolated system, energy can neither be created or destroyed; rather, energy is conserved. Under these conditions, energy can change form but the system’s total energy in all of its forms remains constant.” </a:t>
            </a:r>
            <a:endParaRPr lang="en-US" sz="2400" dirty="0" smtClean="0"/>
          </a:p>
          <a:p>
            <a:pPr marL="0" indent="0">
              <a:buNone/>
            </a:pPr>
            <a:r>
              <a:rPr lang="en-US" sz="2400" dirty="0" smtClean="0"/>
              <a:t>“A closed system of interacting particles has another remarkable property. Each system is characterized by a certain number, and no matter how complex the interactions, the value of this number never changes. This number is called the </a:t>
            </a:r>
            <a:r>
              <a:rPr lang="en-US" sz="2400" i="1" dirty="0" smtClean="0"/>
              <a:t>energy</a:t>
            </a:r>
            <a:r>
              <a:rPr lang="en-US" sz="2400" dirty="0" smtClean="0"/>
              <a:t> of the system, and the fact that it never changes is called the </a:t>
            </a:r>
            <a:r>
              <a:rPr lang="en-US" sz="2400" b="1" i="1" dirty="0" smtClean="0"/>
              <a:t>law of conservation of energy</a:t>
            </a:r>
            <a:r>
              <a:rPr lang="en-US" sz="2400" dirty="0" smtClean="0"/>
              <a:t>. It is, perhaps, the single most important physical law ever discovered.”</a:t>
            </a:r>
            <a:endParaRPr lang="en-US" sz="2400" dirty="0"/>
          </a:p>
        </p:txBody>
      </p:sp>
    </p:spTree>
    <p:extLst>
      <p:ext uri="{BB962C8B-B14F-4D97-AF65-F5344CB8AC3E}">
        <p14:creationId xmlns:p14="http://schemas.microsoft.com/office/powerpoint/2010/main" val="35031752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this confusion affect teachers and students?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152317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items</a:t>
            </a:r>
            <a:endParaRPr lang="en-US" dirty="0"/>
          </a:p>
        </p:txBody>
      </p:sp>
      <p:sp>
        <p:nvSpPr>
          <p:cNvPr id="3" name="Content Placeholder 2"/>
          <p:cNvSpPr>
            <a:spLocks noGrp="1"/>
          </p:cNvSpPr>
          <p:nvPr>
            <p:ph idx="1"/>
          </p:nvPr>
        </p:nvSpPr>
        <p:spPr/>
        <p:txBody>
          <a:bodyPr/>
          <a:lstStyle/>
          <a:p>
            <a:r>
              <a:rPr lang="en-US" dirty="0" smtClean="0"/>
              <a:t>Assessing teachers’ knowledge of energy (common CK and horizon) </a:t>
            </a:r>
          </a:p>
          <a:p>
            <a:pPr marL="0" indent="0">
              <a:buNone/>
            </a:pPr>
            <a:r>
              <a:rPr lang="en-US" dirty="0" smtClean="0">
                <a:solidFill>
                  <a:srgbClr val="FF0000"/>
                </a:solidFill>
              </a:rPr>
              <a:t>Disciplinary CKT-E(D)</a:t>
            </a:r>
          </a:p>
          <a:p>
            <a:r>
              <a:rPr lang="en-US" dirty="0"/>
              <a:t>Assessing teachers’ knowledge of </a:t>
            </a:r>
            <a:r>
              <a:rPr lang="en-US" dirty="0" smtClean="0"/>
              <a:t>student learning (specialized CK and PCK) </a:t>
            </a:r>
          </a:p>
          <a:p>
            <a:pPr marL="0" indent="0">
              <a:buNone/>
            </a:pPr>
            <a:r>
              <a:rPr lang="en-US" dirty="0" smtClean="0">
                <a:solidFill>
                  <a:srgbClr val="FF0000"/>
                </a:solidFill>
              </a:rPr>
              <a:t>Pedagogical CKT</a:t>
            </a:r>
            <a:r>
              <a:rPr lang="en-US" dirty="0">
                <a:solidFill>
                  <a:srgbClr val="FF0000"/>
                </a:solidFill>
              </a:rPr>
              <a:t>-E</a:t>
            </a:r>
            <a:r>
              <a:rPr lang="en-US" dirty="0" smtClean="0">
                <a:solidFill>
                  <a:srgbClr val="FF0000"/>
                </a:solidFill>
              </a:rPr>
              <a:t>(P)</a:t>
            </a:r>
            <a:endParaRPr lang="en-US" dirty="0">
              <a:solidFill>
                <a:srgbClr val="FF0000"/>
              </a:solidFill>
            </a:endParaRPr>
          </a:p>
          <a:p>
            <a:endParaRPr lang="en-US" dirty="0"/>
          </a:p>
        </p:txBody>
      </p:sp>
    </p:spTree>
    <p:extLst>
      <p:ext uri="{BB962C8B-B14F-4D97-AF65-F5344CB8AC3E}">
        <p14:creationId xmlns:p14="http://schemas.microsoft.com/office/powerpoint/2010/main" val="3276983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a:bodyPr>
          <a:lstStyle/>
          <a:p>
            <a:r>
              <a:rPr lang="en-US" sz="3200" dirty="0" smtClean="0"/>
              <a:t>Measuring CKT-D of Systems</a:t>
            </a:r>
            <a:endParaRPr lang="en-US" sz="3200" dirty="0"/>
          </a:p>
        </p:txBody>
      </p:sp>
      <p:sp>
        <p:nvSpPr>
          <p:cNvPr id="4" name="Slide Number Placeholder 3"/>
          <p:cNvSpPr>
            <a:spLocks noGrp="1"/>
          </p:cNvSpPr>
          <p:nvPr>
            <p:ph type="sldNum" sz="quarter" idx="12"/>
          </p:nvPr>
        </p:nvSpPr>
        <p:spPr/>
        <p:txBody>
          <a:bodyPr/>
          <a:lstStyle/>
          <a:p>
            <a:fld id="{C5A2E6C7-F00D-4BA3-A9F4-707BBA513748}" type="slidenum">
              <a:rPr lang="en-US" smtClean="0">
                <a:solidFill>
                  <a:prstClr val="black">
                    <a:tint val="75000"/>
                  </a:prstClr>
                </a:solidFill>
              </a:rPr>
              <a:pPr/>
              <a:t>23</a:t>
            </a:fld>
            <a:endParaRPr lang="en-US">
              <a:solidFill>
                <a:prstClr val="black">
                  <a:tint val="75000"/>
                </a:prstClr>
              </a:solidFill>
            </a:endParaRPr>
          </a:p>
        </p:txBody>
      </p:sp>
      <p:sp>
        <p:nvSpPr>
          <p:cNvPr id="9" name="AutoShape 9"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1"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Canvas 10"/>
          <p:cNvGrpSpPr/>
          <p:nvPr/>
        </p:nvGrpSpPr>
        <p:grpSpPr>
          <a:xfrm>
            <a:off x="76200" y="1058862"/>
            <a:ext cx="8915400" cy="5037137"/>
            <a:chOff x="0" y="0"/>
            <a:chExt cx="4773930" cy="3181985"/>
          </a:xfrm>
        </p:grpSpPr>
        <p:sp>
          <p:nvSpPr>
            <p:cNvPr id="23" name="Rectangle 22"/>
            <p:cNvSpPr/>
            <p:nvPr/>
          </p:nvSpPr>
          <p:spPr>
            <a:xfrm>
              <a:off x="0" y="0"/>
              <a:ext cx="4773930" cy="3181985"/>
            </a:xfrm>
            <a:prstGeom prst="rect">
              <a:avLst/>
            </a:prstGeom>
            <a:ln>
              <a:solidFill>
                <a:schemeClr val="tx1"/>
              </a:solidFill>
            </a:ln>
          </p:spPr>
        </p:sp>
        <p:sp>
          <p:nvSpPr>
            <p:cNvPr id="24" name="Text Box 2"/>
            <p:cNvSpPr txBox="1">
              <a:spLocks noChangeArrowheads="1"/>
            </p:cNvSpPr>
            <p:nvPr/>
          </p:nvSpPr>
          <p:spPr bwMode="auto">
            <a:xfrm>
              <a:off x="35198" y="21771"/>
              <a:ext cx="4738187" cy="141171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spcBef>
                  <a:spcPts val="0"/>
                </a:spcBef>
                <a:spcAft>
                  <a:spcPts val="0"/>
                </a:spcAft>
              </a:pPr>
              <a:r>
                <a:rPr lang="en-US" sz="1400" dirty="0">
                  <a:effectLst/>
                  <a:latin typeface="Arial" panose="020B0604020202020204" pitchFamily="34" charset="0"/>
                  <a:ea typeface="Cambria" panose="02040503050406030204" pitchFamily="18" charset="0"/>
                  <a:cs typeface="Times New Roman" panose="02020603050405020304" pitchFamily="18" charset="0"/>
                </a:rPr>
                <a:t>In a situation with a number of interacting objects, one may select any subset of them as the system of interest. The objects that have not been selected as belonging to the chosen system are therefore external to the system. </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400" dirty="0">
                  <a:effectLst/>
                  <a:latin typeface="Arial" panose="020B0604020202020204" pitchFamily="34" charset="0"/>
                  <a:ea typeface="Cambria" panose="02040503050406030204" pitchFamily="18" charset="0"/>
                  <a:cs typeface="Times New Roman" panose="02020603050405020304" pitchFamily="18" charset="0"/>
                </a:rPr>
                <a:t> </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400" dirty="0">
                  <a:effectLst/>
                  <a:latin typeface="Arial" panose="020B0604020202020204" pitchFamily="34" charset="0"/>
                  <a:ea typeface="Cambria" panose="02040503050406030204" pitchFamily="18" charset="0"/>
                  <a:cs typeface="Times New Roman" panose="02020603050405020304" pitchFamily="18" charset="0"/>
                </a:rPr>
                <a:t>Ms. Inez wants to help her students recognize that energy is a conserved quantity but that the energy of a particular system </a:t>
              </a:r>
              <a:r>
                <a:rPr lang="en-US" sz="1400" b="1" u="sng" dirty="0">
                  <a:effectLst/>
                  <a:latin typeface="Arial" panose="020B0604020202020204" pitchFamily="34" charset="0"/>
                  <a:ea typeface="Cambria" panose="02040503050406030204" pitchFamily="18" charset="0"/>
                  <a:cs typeface="Times New Roman" panose="02020603050405020304" pitchFamily="18" charset="0"/>
                </a:rPr>
                <a:t>may not be constant, depending on the specific scenario and the choice of system </a:t>
              </a:r>
              <a:r>
                <a:rPr lang="en-US" sz="1400" dirty="0">
                  <a:effectLst/>
                  <a:latin typeface="Arial" panose="020B0604020202020204" pitchFamily="34" charset="0"/>
                  <a:ea typeface="Cambria" panose="02040503050406030204" pitchFamily="18" charset="0"/>
                  <a:cs typeface="Times New Roman" panose="02020603050405020304" pitchFamily="18" charset="0"/>
                </a:rPr>
                <a:t>for analysis. She decides to have them focus on the scenario of a cyclist riding up a hill at constant speed.</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400" dirty="0">
                  <a:effectLst/>
                  <a:latin typeface="Arial" panose="020B0604020202020204" pitchFamily="34" charset="0"/>
                  <a:ea typeface="Cambria" panose="02040503050406030204" pitchFamily="18" charset="0"/>
                  <a:cs typeface="Times New Roman" panose="02020603050405020304" pitchFamily="18" charset="0"/>
                </a:rPr>
                <a:t> </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0"/>
                </a:spcAft>
              </a:pPr>
              <a:r>
                <a:rPr lang="en-US" sz="1400" b="1" dirty="0">
                  <a:effectLst/>
                  <a:latin typeface="Arial" panose="020B0604020202020204" pitchFamily="34" charset="0"/>
                  <a:ea typeface="Cambria" panose="02040503050406030204" pitchFamily="18" charset="0"/>
                  <a:cs typeface="Times New Roman" panose="02020603050405020304" pitchFamily="18" charset="0"/>
                </a:rPr>
                <a:t>For each of the following systems indicate whether the energy associated with that system increases, decreases, or remains approximately constant.</a:t>
              </a:r>
              <a:endParaRPr lang="en-US" sz="1400" dirty="0">
                <a:effectLst/>
                <a:latin typeface="Cambria" panose="02040503050406030204" pitchFamily="18" charset="0"/>
                <a:ea typeface="Cambria" panose="02040503050406030204" pitchFamily="18" charset="0"/>
                <a:cs typeface="Times New Roman" panose="02020603050405020304" pitchFamily="18" charset="0"/>
              </a:endParaRPr>
            </a:p>
            <a:p>
              <a:pPr marL="0" marR="0">
                <a:lnSpc>
                  <a:spcPct val="106000"/>
                </a:lnSpc>
                <a:spcBef>
                  <a:spcPts val="0"/>
                </a:spcBef>
                <a:spcAft>
                  <a:spcPts val="800"/>
                </a:spcAft>
              </a:pPr>
              <a:r>
                <a:rPr lang="en-US" sz="1400" dirty="0">
                  <a:effectLst/>
                  <a:latin typeface="Times New Roman" panose="02020603050405020304" pitchFamily="18" charset="0"/>
                  <a:ea typeface="Times New Roman" panose="02020603050405020304" pitchFamily="18" charset="0"/>
                </a:rPr>
                <a:t> </a:t>
              </a:r>
            </a:p>
          </p:txBody>
        </p:sp>
        <p:pic>
          <p:nvPicPr>
            <p:cNvPr id="25" name="Picture 24"/>
            <p:cNvPicPr>
              <a:picLocks noChangeAspect="1"/>
            </p:cNvPicPr>
            <p:nvPr/>
          </p:nvPicPr>
          <p:blipFill>
            <a:blip r:embed="rId3"/>
            <a:stretch>
              <a:fillRect/>
            </a:stretch>
          </p:blipFill>
          <p:spPr>
            <a:xfrm>
              <a:off x="119742" y="1433481"/>
              <a:ext cx="3144484" cy="1745333"/>
            </a:xfrm>
            <a:prstGeom prst="rect">
              <a:avLst/>
            </a:prstGeom>
          </p:spPr>
        </p:pic>
      </p:grpSp>
      <p:pic>
        <p:nvPicPr>
          <p:cNvPr id="3074" name="Picture 2" descr="Image result for uphill cyc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8590" y="3571113"/>
            <a:ext cx="2238142" cy="22381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ick-&lt;strong&gt;green&lt;/strong&g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800" y="3913906"/>
            <a:ext cx="548711" cy="530420"/>
          </a:xfrm>
          <a:prstGeom prst="rect">
            <a:avLst/>
          </a:prstGeom>
        </p:spPr>
      </p:pic>
      <p:pic>
        <p:nvPicPr>
          <p:cNvPr id="26" name="Picture 25" descr="Tick-&lt;strong&gt;green&lt;/strong&g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9566" y="4444326"/>
            <a:ext cx="548711" cy="530420"/>
          </a:xfrm>
          <a:prstGeom prst="rect">
            <a:avLst/>
          </a:prstGeom>
        </p:spPr>
      </p:pic>
      <p:pic>
        <p:nvPicPr>
          <p:cNvPr id="27" name="Picture 26" descr="Tick-&lt;strong&gt;green&lt;/strong&g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7299" y="4974746"/>
            <a:ext cx="548711" cy="530420"/>
          </a:xfrm>
          <a:prstGeom prst="rect">
            <a:avLst/>
          </a:prstGeom>
        </p:spPr>
      </p:pic>
      <p:pic>
        <p:nvPicPr>
          <p:cNvPr id="28" name="Picture 27" descr="Tick-&lt;strong&gt;green&lt;/strong&g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7299" y="5483420"/>
            <a:ext cx="548711" cy="530420"/>
          </a:xfrm>
          <a:prstGeom prst="rect">
            <a:avLst/>
          </a:prstGeom>
        </p:spPr>
      </p:pic>
    </p:spTree>
    <p:extLst>
      <p:ext uri="{BB962C8B-B14F-4D97-AF65-F5344CB8AC3E}">
        <p14:creationId xmlns:p14="http://schemas.microsoft.com/office/powerpoint/2010/main" val="25301437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a:bodyPr>
          <a:lstStyle/>
          <a:p>
            <a:r>
              <a:rPr lang="en-US" sz="3200" dirty="0"/>
              <a:t>Teacher’s CKT-D of Systems</a:t>
            </a:r>
          </a:p>
        </p:txBody>
      </p:sp>
      <p:sp>
        <p:nvSpPr>
          <p:cNvPr id="4" name="Slide Number Placeholder 3"/>
          <p:cNvSpPr>
            <a:spLocks noGrp="1"/>
          </p:cNvSpPr>
          <p:nvPr>
            <p:ph type="sldNum" sz="quarter" idx="12"/>
          </p:nvPr>
        </p:nvSpPr>
        <p:spPr/>
        <p:txBody>
          <a:bodyPr/>
          <a:lstStyle/>
          <a:p>
            <a:fld id="{C5A2E6C7-F00D-4BA3-A9F4-707BBA513748}" type="slidenum">
              <a:rPr lang="en-US" smtClean="0">
                <a:solidFill>
                  <a:prstClr val="black">
                    <a:tint val="75000"/>
                  </a:prstClr>
                </a:solidFill>
              </a:rPr>
              <a:pPr/>
              <a:t>24</a:t>
            </a:fld>
            <a:endParaRPr lang="en-US">
              <a:solidFill>
                <a:prstClr val="black">
                  <a:tint val="75000"/>
                </a:prstClr>
              </a:solidFill>
            </a:endParaRPr>
          </a:p>
        </p:txBody>
      </p:sp>
      <p:sp>
        <p:nvSpPr>
          <p:cNvPr id="9" name="AutoShape 9"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1"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descr="https://lh5.googleusercontent.com/ZJdbMExY-nzSsEAgV7AAOvukjMEtZWBrh05zgnBS5G5BKGX3PBgiTn75lYcrpiAfWt5Y7B6qxwgiY4WbuI99_IIZJ95zljiLCr60EnMMvFE5c96JDRUPsSXXNxKZVIFx_mEutKwc"/>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28799"/>
            <a:ext cx="5844194" cy="4190999"/>
          </a:xfrm>
          <a:prstGeom prst="rect">
            <a:avLst/>
          </a:prstGeom>
          <a:noFill/>
          <a:ln>
            <a:noFill/>
          </a:ln>
        </p:spPr>
      </p:pic>
      <p:sp>
        <p:nvSpPr>
          <p:cNvPr id="13" name="TextBox 12"/>
          <p:cNvSpPr txBox="1"/>
          <p:nvPr/>
        </p:nvSpPr>
        <p:spPr>
          <a:xfrm>
            <a:off x="155575" y="1086534"/>
            <a:ext cx="2892425" cy="3170099"/>
          </a:xfrm>
          <a:prstGeom prst="rect">
            <a:avLst/>
          </a:prstGeom>
          <a:noFill/>
        </p:spPr>
        <p:txBody>
          <a:bodyPr wrap="square" rtlCol="0">
            <a:spAutoFit/>
          </a:bodyPr>
          <a:lstStyle/>
          <a:p>
            <a:r>
              <a:rPr lang="en-US" sz="2000" b="1" dirty="0"/>
              <a:t>Composite score based on several CKT-D systems items</a:t>
            </a:r>
            <a:endParaRPr lang="en-US" sz="2000" dirty="0"/>
          </a:p>
          <a:p>
            <a:pPr marL="342900" indent="-342900">
              <a:buFont typeface="Arial" panose="020B0604020202020204" pitchFamily="34" charset="0"/>
              <a:buChar char="•"/>
            </a:pPr>
            <a:r>
              <a:rPr lang="en-US" sz="2000" dirty="0"/>
              <a:t>In general these CKT-D items assessing knowledge of energy reasoning for systems were challenging for teachers.</a:t>
            </a:r>
          </a:p>
          <a:p>
            <a:endParaRPr lang="en-US" sz="2000" dirty="0"/>
          </a:p>
        </p:txBody>
      </p:sp>
      <p:sp>
        <p:nvSpPr>
          <p:cNvPr id="3" name="Right Brace 2"/>
          <p:cNvSpPr/>
          <p:nvPr/>
        </p:nvSpPr>
        <p:spPr>
          <a:xfrm rot="16200000">
            <a:off x="4463500" y="1610050"/>
            <a:ext cx="304800" cy="1438247"/>
          </a:xfrm>
          <a:prstGeom prst="rightBrace">
            <a:avLst>
              <a:gd name="adj1" fmla="val 5675"/>
              <a:gd name="adj2" fmla="val 49551"/>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976848" y="1492247"/>
            <a:ext cx="2473754" cy="646331"/>
          </a:xfrm>
          <a:prstGeom prst="rect">
            <a:avLst/>
          </a:prstGeom>
          <a:noFill/>
        </p:spPr>
        <p:txBody>
          <a:bodyPr wrap="none" rtlCol="0">
            <a:spAutoFit/>
          </a:bodyPr>
          <a:lstStyle/>
          <a:p>
            <a:r>
              <a:rPr lang="en-US" b="1" dirty="0">
                <a:solidFill>
                  <a:schemeClr val="accent1">
                    <a:lumMod val="60000"/>
                    <a:lumOff val="40000"/>
                  </a:schemeClr>
                </a:solidFill>
                <a:latin typeface="Comic Sans MS" panose="030F0702030302020204" pitchFamily="66" charset="0"/>
              </a:rPr>
              <a:t>Low Systems CKT-D</a:t>
            </a:r>
          </a:p>
          <a:p>
            <a:r>
              <a:rPr lang="en-US" b="1" dirty="0">
                <a:solidFill>
                  <a:schemeClr val="accent1">
                    <a:lumMod val="60000"/>
                    <a:lumOff val="40000"/>
                  </a:schemeClr>
                </a:solidFill>
                <a:latin typeface="Comic Sans MS" panose="030F0702030302020204" pitchFamily="66" charset="0"/>
              </a:rPr>
              <a:t>N = 163</a:t>
            </a:r>
          </a:p>
        </p:txBody>
      </p:sp>
      <p:sp>
        <p:nvSpPr>
          <p:cNvPr id="16" name="Right Brace 15"/>
          <p:cNvSpPr/>
          <p:nvPr/>
        </p:nvSpPr>
        <p:spPr>
          <a:xfrm rot="16200000">
            <a:off x="7725652" y="2480003"/>
            <a:ext cx="304800" cy="1438247"/>
          </a:xfrm>
          <a:prstGeom prst="rightBrace">
            <a:avLst>
              <a:gd name="adj1" fmla="val 5675"/>
              <a:gd name="adj2" fmla="val 49551"/>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2"/>
              </a:solidFill>
            </a:endParaRPr>
          </a:p>
        </p:txBody>
      </p:sp>
      <p:sp>
        <p:nvSpPr>
          <p:cNvPr id="17" name="TextBox 16"/>
          <p:cNvSpPr txBox="1"/>
          <p:nvPr/>
        </p:nvSpPr>
        <p:spPr>
          <a:xfrm>
            <a:off x="6587190" y="2344831"/>
            <a:ext cx="2563522" cy="646331"/>
          </a:xfrm>
          <a:prstGeom prst="rect">
            <a:avLst/>
          </a:prstGeom>
          <a:noFill/>
        </p:spPr>
        <p:txBody>
          <a:bodyPr wrap="none" rtlCol="0">
            <a:spAutoFit/>
          </a:bodyPr>
          <a:lstStyle/>
          <a:p>
            <a:r>
              <a:rPr lang="en-US" b="1" dirty="0">
                <a:solidFill>
                  <a:schemeClr val="tx2">
                    <a:lumMod val="75000"/>
                  </a:schemeClr>
                </a:solidFill>
                <a:latin typeface="Comic Sans MS" panose="030F0702030302020204" pitchFamily="66" charset="0"/>
              </a:rPr>
              <a:t>High Systems CKT-D</a:t>
            </a:r>
          </a:p>
          <a:p>
            <a:r>
              <a:rPr lang="en-US" b="1" dirty="0">
                <a:solidFill>
                  <a:schemeClr val="tx2">
                    <a:lumMod val="75000"/>
                  </a:schemeClr>
                </a:solidFill>
                <a:latin typeface="Comic Sans MS" panose="030F0702030302020204" pitchFamily="66" charset="0"/>
              </a:rPr>
              <a:t>N = 81</a:t>
            </a:r>
          </a:p>
        </p:txBody>
      </p:sp>
    </p:spTree>
    <p:extLst>
      <p:ext uri="{BB962C8B-B14F-4D97-AF65-F5344CB8AC3E}">
        <p14:creationId xmlns:p14="http://schemas.microsoft.com/office/powerpoint/2010/main" val="47396579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5996"/>
            <a:ext cx="9144000" cy="1262244"/>
          </a:xfrm>
        </p:spPr>
        <p:txBody>
          <a:bodyPr>
            <a:normAutofit fontScale="90000"/>
          </a:bodyPr>
          <a:lstStyle/>
          <a:p>
            <a:r>
              <a:rPr lang="en-US" sz="3200" dirty="0"/>
              <a:t/>
            </a:r>
            <a:br>
              <a:rPr lang="en-US" sz="3200" dirty="0"/>
            </a:br>
            <a:r>
              <a:rPr lang="en-US" sz="3200" dirty="0"/>
              <a:t>Measuring CKT</a:t>
            </a:r>
            <a:r>
              <a:rPr lang="en-US" sz="3200" dirty="0" smtClean="0"/>
              <a:t>-P </a:t>
            </a:r>
            <a:r>
              <a:rPr lang="en-US" sz="3200" dirty="0"/>
              <a:t>of </a:t>
            </a:r>
            <a:r>
              <a:rPr lang="en-US" sz="3200" dirty="0" smtClean="0"/>
              <a:t>Systems</a:t>
            </a:r>
            <a:br>
              <a:rPr lang="en-US" sz="3200" dirty="0" smtClean="0"/>
            </a:br>
            <a:r>
              <a:rPr lang="en-US" sz="3200" dirty="0" smtClean="0"/>
              <a:t>Attending </a:t>
            </a:r>
            <a:r>
              <a:rPr lang="en-US" sz="3200" dirty="0" smtClean="0"/>
              <a:t>productively </a:t>
            </a:r>
            <a:r>
              <a:rPr lang="en-US" sz="3200" dirty="0"/>
              <a:t>to </a:t>
            </a:r>
            <a:r>
              <a:rPr lang="en-US" sz="3200" dirty="0" smtClean="0"/>
              <a:t>learner </a:t>
            </a:r>
            <a:r>
              <a:rPr lang="en-US" sz="3200" dirty="0"/>
              <a:t>s</a:t>
            </a:r>
            <a:r>
              <a:rPr lang="en-US" sz="3200" dirty="0" smtClean="0"/>
              <a:t>ystems </a:t>
            </a:r>
            <a:r>
              <a:rPr lang="en-US" sz="3200" dirty="0"/>
              <a:t>r</a:t>
            </a:r>
            <a:r>
              <a:rPr lang="en-US" sz="3200" dirty="0" smtClean="0"/>
              <a:t>easoning</a:t>
            </a:r>
            <a:endParaRPr lang="en-US" sz="3200" dirty="0"/>
          </a:p>
        </p:txBody>
      </p:sp>
      <p:sp>
        <p:nvSpPr>
          <p:cNvPr id="4" name="Slide Number Placeholder 3"/>
          <p:cNvSpPr>
            <a:spLocks noGrp="1"/>
          </p:cNvSpPr>
          <p:nvPr>
            <p:ph type="sldNum" sz="quarter" idx="12"/>
          </p:nvPr>
        </p:nvSpPr>
        <p:spPr/>
        <p:txBody>
          <a:bodyPr/>
          <a:lstStyle/>
          <a:p>
            <a:fld id="{C5A2E6C7-F00D-4BA3-A9F4-707BBA513748}" type="slidenum">
              <a:rPr lang="en-US" smtClean="0">
                <a:solidFill>
                  <a:prstClr val="black">
                    <a:tint val="75000"/>
                  </a:prstClr>
                </a:solidFill>
              </a:rPr>
              <a:pPr/>
              <a:t>25</a:t>
            </a:fld>
            <a:endParaRPr lang="en-US">
              <a:solidFill>
                <a:prstClr val="black">
                  <a:tint val="75000"/>
                </a:prstClr>
              </a:solidFill>
            </a:endParaRPr>
          </a:p>
        </p:txBody>
      </p:sp>
      <p:sp>
        <p:nvSpPr>
          <p:cNvPr id="9" name="AutoShape 9"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1"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681" y="1126248"/>
            <a:ext cx="1427687"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1"/>
          <p:cNvSpPr>
            <a:spLocks noChangeArrowheads="1"/>
          </p:cNvSpPr>
          <p:nvPr/>
        </p:nvSpPr>
        <p:spPr bwMode="auto">
          <a:xfrm>
            <a:off x="168999" y="1462703"/>
            <a:ext cx="731636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dirty="0"/>
              <a:t>A student, Taylor, shares the following idea, </a:t>
            </a:r>
          </a:p>
          <a:p>
            <a:r>
              <a:rPr lang="en-US" sz="2400" b="1" i="1" dirty="0">
                <a:solidFill>
                  <a:srgbClr val="663300"/>
                </a:solidFill>
              </a:rPr>
              <a:t>“I was thinking about the work done on the larger block.  I think both gravity and the string could be doing work on that block but doesn’t the work by gravity come from the gravitational energy of the block and the Earth?”</a:t>
            </a:r>
          </a:p>
          <a:p>
            <a:endParaRPr lang="en-US" sz="2400" dirty="0"/>
          </a:p>
          <a:p>
            <a:pPr marL="342900" indent="-342900">
              <a:buFont typeface="+mj-lt"/>
              <a:buAutoNum type="alphaLcParenR"/>
            </a:pPr>
            <a:r>
              <a:rPr lang="en-US" sz="2400" dirty="0"/>
              <a:t>What specific inconsistency does Taylor need to resolve in her analysis in order to make progress?</a:t>
            </a:r>
          </a:p>
          <a:p>
            <a:pPr marL="342900" indent="-342900">
              <a:buFont typeface="+mj-lt"/>
              <a:buAutoNum type="alphaLcParenR"/>
            </a:pPr>
            <a:r>
              <a:rPr lang="en-US" sz="2400" dirty="0"/>
              <a:t>What question would you ask Taylor to help her resolve this inconsistency?</a:t>
            </a:r>
          </a:p>
          <a:p>
            <a:pPr marL="342900" indent="-342900">
              <a:buFont typeface="+mj-lt"/>
              <a:buAutoNum type="alphaLcParenR"/>
            </a:pPr>
            <a:r>
              <a:rPr lang="en-US" sz="2400" dirty="0"/>
              <a:t>How might that question help her resolve this inconsistency</a:t>
            </a:r>
          </a:p>
        </p:txBody>
      </p:sp>
    </p:spTree>
    <p:extLst>
      <p:ext uri="{BB962C8B-B14F-4D97-AF65-F5344CB8AC3E}">
        <p14:creationId xmlns:p14="http://schemas.microsoft.com/office/powerpoint/2010/main" val="37427862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Rubric to score responses (90% IRR)</a:t>
            </a:r>
            <a:endParaRPr lang="en-US" sz="3200" dirty="0"/>
          </a:p>
        </p:txBody>
      </p:sp>
      <p:sp>
        <p:nvSpPr>
          <p:cNvPr id="3" name="Content Placeholder 2"/>
          <p:cNvSpPr>
            <a:spLocks noGrp="1"/>
          </p:cNvSpPr>
          <p:nvPr>
            <p:ph idx="1"/>
          </p:nvPr>
        </p:nvSpPr>
        <p:spPr/>
        <p:txBody>
          <a:bodyPr>
            <a:normAutofit/>
          </a:bodyPr>
          <a:lstStyle/>
          <a:p>
            <a:pPr marL="0" lvl="0" indent="0" fontAlgn="base">
              <a:buNone/>
            </a:pPr>
            <a:r>
              <a:rPr lang="en-US" dirty="0" smtClean="0"/>
              <a:t>Teacher </a:t>
            </a:r>
            <a:r>
              <a:rPr lang="en-US" dirty="0"/>
              <a:t>correctly identifies the inconsistency in Taylor’s </a:t>
            </a:r>
            <a:r>
              <a:rPr lang="en-US" dirty="0" smtClean="0"/>
              <a:t>analysis </a:t>
            </a:r>
            <a:r>
              <a:rPr lang="mr-IN" dirty="0" smtClean="0"/>
              <a:t>–</a:t>
            </a:r>
            <a:r>
              <a:rPr lang="en-US" dirty="0" smtClean="0"/>
              <a:t> </a:t>
            </a:r>
            <a:r>
              <a:rPr lang="en-US" dirty="0" smtClean="0">
                <a:solidFill>
                  <a:srgbClr val="FF0000"/>
                </a:solidFill>
              </a:rPr>
              <a:t>1 point </a:t>
            </a:r>
            <a:endParaRPr lang="en-US" dirty="0">
              <a:solidFill>
                <a:srgbClr val="FF0000"/>
              </a:solidFill>
            </a:endParaRPr>
          </a:p>
          <a:p>
            <a:pPr marL="0" lvl="0" indent="0" fontAlgn="base">
              <a:buNone/>
            </a:pPr>
            <a:r>
              <a:rPr lang="en-US" dirty="0"/>
              <a:t>Teacher poses a question that can be answered and would likely lead to increased </a:t>
            </a:r>
            <a:r>
              <a:rPr lang="en-US" dirty="0" smtClean="0"/>
              <a:t>understanding </a:t>
            </a:r>
            <a:r>
              <a:rPr lang="mr-IN" dirty="0" smtClean="0"/>
              <a:t>–</a:t>
            </a:r>
            <a:r>
              <a:rPr lang="en-US" dirty="0" smtClean="0"/>
              <a:t> </a:t>
            </a:r>
            <a:r>
              <a:rPr lang="en-US" dirty="0" smtClean="0">
                <a:solidFill>
                  <a:srgbClr val="FF0000"/>
                </a:solidFill>
              </a:rPr>
              <a:t>1 point</a:t>
            </a:r>
            <a:endParaRPr lang="en-US" dirty="0">
              <a:solidFill>
                <a:srgbClr val="FF0000"/>
              </a:solidFill>
            </a:endParaRPr>
          </a:p>
          <a:p>
            <a:pPr marL="0" lvl="0" indent="0" fontAlgn="base">
              <a:buNone/>
            </a:pPr>
            <a:r>
              <a:rPr lang="en-US" dirty="0"/>
              <a:t>Teacher explains how their question could lead to a facet of understanding that would be helpful for </a:t>
            </a:r>
            <a:r>
              <a:rPr lang="en-US" dirty="0" smtClean="0"/>
              <a:t>Taylor </a:t>
            </a:r>
            <a:r>
              <a:rPr lang="mr-IN" dirty="0" smtClean="0"/>
              <a:t>–</a:t>
            </a:r>
            <a:r>
              <a:rPr lang="en-US" dirty="0" smtClean="0"/>
              <a:t> </a:t>
            </a:r>
            <a:r>
              <a:rPr lang="en-US" dirty="0" smtClean="0">
                <a:solidFill>
                  <a:srgbClr val="FF0000"/>
                </a:solidFill>
              </a:rPr>
              <a:t>1 point</a:t>
            </a:r>
            <a:endParaRPr lang="en-US" dirty="0">
              <a:solidFill>
                <a:srgbClr val="FF0000"/>
              </a:solidFill>
            </a:endParaRPr>
          </a:p>
          <a:p>
            <a:endParaRPr lang="en-US" dirty="0"/>
          </a:p>
        </p:txBody>
      </p:sp>
    </p:spTree>
    <p:extLst>
      <p:ext uri="{BB962C8B-B14F-4D97-AF65-F5344CB8AC3E}">
        <p14:creationId xmlns:p14="http://schemas.microsoft.com/office/powerpoint/2010/main" val="27530724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a:bodyPr>
          <a:lstStyle/>
          <a:p>
            <a:pPr algn="l"/>
            <a:r>
              <a:rPr lang="en-US" sz="3200" dirty="0"/>
              <a:t>Attending Productively to Learner Systems Reasoning</a:t>
            </a:r>
          </a:p>
        </p:txBody>
      </p:sp>
      <p:sp>
        <p:nvSpPr>
          <p:cNvPr id="4" name="Slide Number Placeholder 3"/>
          <p:cNvSpPr>
            <a:spLocks noGrp="1"/>
          </p:cNvSpPr>
          <p:nvPr>
            <p:ph type="sldNum" sz="quarter" idx="12"/>
          </p:nvPr>
        </p:nvSpPr>
        <p:spPr/>
        <p:txBody>
          <a:bodyPr/>
          <a:lstStyle/>
          <a:p>
            <a:fld id="{C5A2E6C7-F00D-4BA3-A9F4-707BBA513748}" type="slidenum">
              <a:rPr lang="en-US" smtClean="0">
                <a:solidFill>
                  <a:prstClr val="black">
                    <a:tint val="75000"/>
                  </a:prstClr>
                </a:solidFill>
              </a:rPr>
              <a:pPr/>
              <a:t>27</a:t>
            </a:fld>
            <a:endParaRPr lang="en-US">
              <a:solidFill>
                <a:prstClr val="black">
                  <a:tint val="75000"/>
                </a:prstClr>
              </a:solidFill>
            </a:endParaRPr>
          </a:p>
        </p:txBody>
      </p:sp>
      <p:sp>
        <p:nvSpPr>
          <p:cNvPr id="9" name="AutoShape 9"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1"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681" y="1126248"/>
            <a:ext cx="1427687"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1"/>
          <p:cNvSpPr>
            <a:spLocks noChangeArrowheads="1"/>
          </p:cNvSpPr>
          <p:nvPr/>
        </p:nvSpPr>
        <p:spPr bwMode="auto">
          <a:xfrm>
            <a:off x="168999" y="983656"/>
            <a:ext cx="731636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600" dirty="0"/>
              <a:t>A student, Taylor, shares the following idea, </a:t>
            </a:r>
          </a:p>
          <a:p>
            <a:r>
              <a:rPr lang="en-US" sz="1600" b="1" i="1" dirty="0">
                <a:solidFill>
                  <a:srgbClr val="663300"/>
                </a:solidFill>
              </a:rPr>
              <a:t>“I was thinking about the work done on the larger block.  I think both gravity and the string could be doing work on that block but doesn’t the work by gravity come from the gravitational energy of the block and the Earth?”</a:t>
            </a:r>
          </a:p>
          <a:p>
            <a:endParaRPr lang="en-US" sz="1600" dirty="0"/>
          </a:p>
          <a:p>
            <a:pPr marL="342900" indent="-342900">
              <a:buFont typeface="+mj-lt"/>
              <a:buAutoNum type="alphaLcParenR"/>
            </a:pPr>
            <a:r>
              <a:rPr lang="en-US" sz="1600" dirty="0"/>
              <a:t>What specific inconsistency does Taylor need to resolve in her analysis in order to make progress?</a:t>
            </a:r>
          </a:p>
          <a:p>
            <a:pPr marL="342900" indent="-342900">
              <a:buFont typeface="+mj-lt"/>
              <a:buAutoNum type="alphaLcParenR"/>
            </a:pPr>
            <a:r>
              <a:rPr lang="en-US" sz="1600" dirty="0"/>
              <a:t>What question would you ask Taylor to help her resolve this inconsistency?</a:t>
            </a:r>
          </a:p>
          <a:p>
            <a:pPr marL="342900" indent="-342900">
              <a:buFont typeface="+mj-lt"/>
              <a:buAutoNum type="alphaLcParenR"/>
            </a:pPr>
            <a:r>
              <a:rPr lang="en-US" sz="1600" dirty="0"/>
              <a:t>How might that question help her resolve this inconsistency</a:t>
            </a:r>
          </a:p>
        </p:txBody>
      </p:sp>
      <p:sp>
        <p:nvSpPr>
          <p:cNvPr id="8" name="TextBox 7"/>
          <p:cNvSpPr txBox="1"/>
          <p:nvPr/>
        </p:nvSpPr>
        <p:spPr>
          <a:xfrm>
            <a:off x="155575" y="3352800"/>
            <a:ext cx="3425825" cy="2667000"/>
          </a:xfrm>
          <a:prstGeom prst="rect">
            <a:avLst/>
          </a:prstGeom>
          <a:noFill/>
        </p:spPr>
        <p:txBody>
          <a:bodyPr wrap="square" rtlCol="0">
            <a:spAutoFit/>
          </a:bodyPr>
          <a:lstStyle/>
          <a:p>
            <a:r>
              <a:rPr lang="en-US" sz="1400" dirty="0">
                <a:solidFill>
                  <a:srgbClr val="006600"/>
                </a:solidFill>
                <a:latin typeface="Comic Sans MS" panose="030F0702030302020204" pitchFamily="66" charset="0"/>
              </a:rPr>
              <a:t>“Taylor needs to understand that work is only done by external forces.  I would ask Taylor to reiterate what makes up the system.  If she answers that it is the larger block and the earth, I would ask her to remember what kinds of forces are necessary to do work on the system.  If she answers that the system is only the large block, then I'd ask her how any gravitational energy could be stored in a system not including the earth.”</a:t>
            </a:r>
          </a:p>
        </p:txBody>
      </p:sp>
      <p:sp>
        <p:nvSpPr>
          <p:cNvPr id="3" name="Rectangle 2"/>
          <p:cNvSpPr/>
          <p:nvPr/>
        </p:nvSpPr>
        <p:spPr>
          <a:xfrm>
            <a:off x="3962400" y="3318828"/>
            <a:ext cx="4724400" cy="2845972"/>
          </a:xfrm>
          <a:prstGeom prst="rect">
            <a:avLst/>
          </a:prstGeom>
        </p:spPr>
        <p:txBody>
          <a:bodyPr wrap="square">
            <a:spAutoFit/>
          </a:bodyPr>
          <a:lstStyle/>
          <a:p>
            <a:pPr marL="457200" marR="0">
              <a:lnSpc>
                <a:spcPct val="107000"/>
              </a:lnSpc>
              <a:spcBef>
                <a:spcPts val="0"/>
              </a:spcBef>
              <a:spcAft>
                <a:spcPts val="0"/>
              </a:spcAft>
            </a:pPr>
            <a:r>
              <a:rPr lang="en-US" sz="1400" dirty="0">
                <a:solidFill>
                  <a:srgbClr val="C00000"/>
                </a:solidFill>
                <a:highlight>
                  <a:srgbClr val="FFFFFF"/>
                </a:highlight>
                <a:latin typeface="Comic Sans MS" panose="030F0702030302020204" pitchFamily="66" charset="0"/>
                <a:ea typeface="Times New Roman" panose="02020603050405020304" pitchFamily="18" charset="0"/>
              </a:rPr>
              <a:t>“a. Taylor's inconsistency is that she is not thinking of work as a force multiplied by a distance. The work done by gravity comes from the force of gravity (the weight) acting on the box, not on the "gravitational energy" of the block and the Earth.  b. I would ask Taylor to define work and describe how it can be calculated.  c. If she is able to see that work is the product of a force and a displacement, she would be able to understand that both gravity and the string are doing work, but acting in opposite directions.”</a:t>
            </a:r>
            <a:endParaRPr lang="en-US" sz="1400" dirty="0">
              <a:solidFill>
                <a:srgbClr val="C00000"/>
              </a:solidFill>
              <a:latin typeface="Comic Sans MS" panose="030F0702030302020204" pitchFamily="66" charset="0"/>
              <a:ea typeface="Arial" panose="020B0604020202020204" pitchFamily="34" charset="0"/>
            </a:endParaRPr>
          </a:p>
        </p:txBody>
      </p:sp>
      <p:pic>
        <p:nvPicPr>
          <p:cNvPr id="11" name="Picture 10" descr="Tick-&lt;strong&gt;green&lt;/strong&g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1333" y="3513404"/>
            <a:ext cx="391056" cy="378020"/>
          </a:xfrm>
          <a:prstGeom prst="rect">
            <a:avLst/>
          </a:prstGeom>
        </p:spPr>
      </p:pic>
      <p:pic>
        <p:nvPicPr>
          <p:cNvPr id="13" name="Picture 12" descr="Tick-&lt;strong&gt;green&lt;/strong&g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9800" y="4006977"/>
            <a:ext cx="391056" cy="378020"/>
          </a:xfrm>
          <a:prstGeom prst="rect">
            <a:avLst/>
          </a:prstGeom>
        </p:spPr>
      </p:pic>
      <p:pic>
        <p:nvPicPr>
          <p:cNvPr id="14" name="Picture 13" descr="Tick-&lt;strong&gt;green&lt;/strong&gt;.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4656" y="5054366"/>
            <a:ext cx="391056" cy="378020"/>
          </a:xfrm>
          <a:prstGeom prst="rect">
            <a:avLst/>
          </a:prstGeom>
        </p:spPr>
      </p:pic>
    </p:spTree>
    <p:extLst>
      <p:ext uri="{BB962C8B-B14F-4D97-AF65-F5344CB8AC3E}">
        <p14:creationId xmlns:p14="http://schemas.microsoft.com/office/powerpoint/2010/main" val="23279592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a:bodyPr>
          <a:lstStyle/>
          <a:p>
            <a:r>
              <a:rPr lang="en-US" sz="3200" dirty="0"/>
              <a:t>Contingency of Systems CKT-P on Systems CKT-D</a:t>
            </a:r>
          </a:p>
        </p:txBody>
      </p:sp>
      <p:sp>
        <p:nvSpPr>
          <p:cNvPr id="4" name="Slide Number Placeholder 3"/>
          <p:cNvSpPr>
            <a:spLocks noGrp="1"/>
          </p:cNvSpPr>
          <p:nvPr>
            <p:ph type="sldNum" sz="quarter" idx="12"/>
          </p:nvPr>
        </p:nvSpPr>
        <p:spPr/>
        <p:txBody>
          <a:bodyPr/>
          <a:lstStyle/>
          <a:p>
            <a:fld id="{C5A2E6C7-F00D-4BA3-A9F4-707BBA513748}" type="slidenum">
              <a:rPr lang="en-US" smtClean="0">
                <a:solidFill>
                  <a:prstClr val="black">
                    <a:tint val="75000"/>
                  </a:prstClr>
                </a:solidFill>
              </a:rPr>
              <a:pPr/>
              <a:t>28</a:t>
            </a:fld>
            <a:endParaRPr lang="en-US">
              <a:solidFill>
                <a:prstClr val="black">
                  <a:tint val="75000"/>
                </a:prstClr>
              </a:solidFill>
            </a:endParaRPr>
          </a:p>
        </p:txBody>
      </p:sp>
      <p:sp>
        <p:nvSpPr>
          <p:cNvPr id="9" name="AutoShape 9"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1"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681" y="1126248"/>
            <a:ext cx="1427687"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 name="Chart 15"/>
          <p:cNvGraphicFramePr/>
          <p:nvPr>
            <p:extLst>
              <p:ext uri="{D42A27DB-BD31-4B8C-83A1-F6EECF244321}">
                <p14:modId xmlns:p14="http://schemas.microsoft.com/office/powerpoint/2010/main" val="472874199"/>
              </p:ext>
            </p:extLst>
          </p:nvPr>
        </p:nvGraphicFramePr>
        <p:xfrm>
          <a:off x="155575" y="1211263"/>
          <a:ext cx="6553200" cy="4705989"/>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6708775" y="3606792"/>
            <a:ext cx="2359025" cy="1754326"/>
          </a:xfrm>
          <a:prstGeom prst="rect">
            <a:avLst/>
          </a:prstGeom>
          <a:noFill/>
        </p:spPr>
        <p:txBody>
          <a:bodyPr wrap="square" rtlCol="0">
            <a:spAutoFit/>
          </a:bodyPr>
          <a:lstStyle/>
          <a:p>
            <a:r>
              <a:rPr lang="en-US" dirty="0"/>
              <a:t>Teachers with low systems CKT-D were very unlikely to respond productively to this pedagogical challenge.</a:t>
            </a:r>
          </a:p>
        </p:txBody>
      </p:sp>
    </p:spTree>
    <p:extLst>
      <p:ext uri="{BB962C8B-B14F-4D97-AF65-F5344CB8AC3E}">
        <p14:creationId xmlns:p14="http://schemas.microsoft.com/office/powerpoint/2010/main" val="275475427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9978511"/>
              </p:ext>
            </p:extLst>
          </p:nvPr>
        </p:nvGraphicFramePr>
        <p:xfrm>
          <a:off x="423333" y="36406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62668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What does the teacher need to know if order to help?</a:t>
            </a:r>
            <a:endParaRPr lang="en-US" dirty="0"/>
          </a:p>
        </p:txBody>
      </p:sp>
    </p:spTree>
    <p:extLst>
      <p:ext uri="{BB962C8B-B14F-4D97-AF65-F5344CB8AC3E}">
        <p14:creationId xmlns:p14="http://schemas.microsoft.com/office/powerpoint/2010/main" val="31378752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Testing of the hypotheses</a:t>
            </a:r>
            <a:endParaRPr lang="en-US" sz="3200" dirty="0"/>
          </a:p>
        </p:txBody>
      </p:sp>
      <p:sp>
        <p:nvSpPr>
          <p:cNvPr id="3" name="Content Placeholder 2"/>
          <p:cNvSpPr>
            <a:spLocks noGrp="1"/>
          </p:cNvSpPr>
          <p:nvPr>
            <p:ph idx="1"/>
          </p:nvPr>
        </p:nvSpPr>
        <p:spPr/>
        <p:txBody>
          <a:bodyPr>
            <a:normAutofit lnSpcReduction="10000"/>
          </a:bodyPr>
          <a:lstStyle/>
          <a:p>
            <a:r>
              <a:rPr lang="en-US" sz="2600" dirty="0"/>
              <a:t>To test these two possible explanations, we selected a subgroup of teachers (N = 95) based on high scores on non-systems-related items. </a:t>
            </a:r>
            <a:endParaRPr lang="en-US" sz="2600" dirty="0" smtClean="0"/>
          </a:p>
          <a:p>
            <a:r>
              <a:rPr lang="en-US" sz="2600" dirty="0" smtClean="0"/>
              <a:t>The </a:t>
            </a:r>
            <a:r>
              <a:rPr lang="en-US" sz="2600" dirty="0"/>
              <a:t>selection criteria for these teachers were entirely independent of their performance on the items assessing systems content knowledge. We identify them as </a:t>
            </a:r>
            <a:r>
              <a:rPr lang="en-US" sz="2600" dirty="0">
                <a:solidFill>
                  <a:srgbClr val="FF0000"/>
                </a:solidFill>
              </a:rPr>
              <a:t>non-systems items, high-performing teachers</a:t>
            </a:r>
            <a:r>
              <a:rPr lang="en-US" sz="2600" dirty="0" smtClean="0">
                <a:solidFill>
                  <a:srgbClr val="FF0000"/>
                </a:solidFill>
              </a:rPr>
              <a:t>.</a:t>
            </a:r>
          </a:p>
          <a:p>
            <a:r>
              <a:rPr lang="en-US" dirty="0" smtClean="0">
                <a:solidFill>
                  <a:srgbClr val="FF0000"/>
                </a:solidFill>
              </a:rPr>
              <a:t> </a:t>
            </a:r>
            <a:r>
              <a:rPr lang="en-US" sz="2400" dirty="0"/>
              <a:t>These teachers represented a more select group than the group of teachers scoring a 4 or 5 on the Trampoline item. The number of teachers in this group was somewhat smaller and they had a higher average CKT-D score. </a:t>
            </a:r>
          </a:p>
        </p:txBody>
      </p:sp>
    </p:spTree>
    <p:extLst>
      <p:ext uri="{BB962C8B-B14F-4D97-AF65-F5344CB8AC3E}">
        <p14:creationId xmlns:p14="http://schemas.microsoft.com/office/powerpoint/2010/main" val="30593079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072482"/>
              </p:ext>
            </p:extLst>
          </p:nvPr>
        </p:nvGraphicFramePr>
        <p:xfrm>
          <a:off x="423333" y="364067"/>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47189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a:bodyPr>
          <a:lstStyle/>
          <a:p>
            <a:pPr algn="l"/>
            <a:r>
              <a:rPr lang="en-US" sz="3200" dirty="0" smtClean="0"/>
              <a:t>Contingency of Systems CKT-P on Systems CKT-D</a:t>
            </a:r>
            <a:endParaRPr lang="en-US" sz="3200" dirty="0"/>
          </a:p>
        </p:txBody>
      </p:sp>
      <p:sp>
        <p:nvSpPr>
          <p:cNvPr id="4" name="Slide Number Placeholder 3"/>
          <p:cNvSpPr>
            <a:spLocks noGrp="1"/>
          </p:cNvSpPr>
          <p:nvPr>
            <p:ph type="sldNum" sz="quarter" idx="12"/>
          </p:nvPr>
        </p:nvSpPr>
        <p:spPr/>
        <p:txBody>
          <a:bodyPr/>
          <a:lstStyle/>
          <a:p>
            <a:fld id="{C5A2E6C7-F00D-4BA3-A9F4-707BBA513748}" type="slidenum">
              <a:rPr lang="en-US" smtClean="0">
                <a:solidFill>
                  <a:prstClr val="black">
                    <a:tint val="75000"/>
                  </a:prstClr>
                </a:solidFill>
              </a:rPr>
              <a:pPr/>
              <a:t>32</a:t>
            </a:fld>
            <a:endParaRPr lang="en-US">
              <a:solidFill>
                <a:prstClr val="black">
                  <a:tint val="75000"/>
                </a:prstClr>
              </a:solidFill>
            </a:endParaRPr>
          </a:p>
        </p:txBody>
      </p:sp>
      <p:sp>
        <p:nvSpPr>
          <p:cNvPr id="9" name="AutoShape 9"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1" descr="data:image/jpeg;base64,/9j/4AAQSkZJRgABAQAAAQABAAD/2wCEAAkGBxQSEhUUEhQWFBUUFh4ZFhcYGBYYFRoYGhcbGhgWHRodICggGBomHBkWITEkJSktLjAuFx8zODMsNygtLisBCgoKDg0OGxAQGywlICQsLDAsLywsNyw0LCwsLC4uLCwsLCwsLCwsLCwvLCwsLCwsLCwsLCwsLCwsLCwsLCwsLP/AABEIAJwBRAMBEQACEQEDEQH/xAAcAAEAAgIDAQAAAAAAAAAAAAAABgcEBQEDCAL/xABSEAACAQMBBAUFCQsJCAIDAAABAgMABBEFBhIhMQcTIkFRMmFxgZEUIzVSc3ShsbMXMzRCYnKCkpOywQgkNlNUtNHS4SVDdYOiwsPwo9MVJmP/xAAbAQEAAgMBAQAAAAAAAAAAAAAAAQIDBAUGB//EADoRAAICAQEDCgUDAgYDAQAAAAABAgMRBBIhMQVBUWFxgaHB0fATIjKRsTM04ULxBhQjNVLCYqLSJP/aAAwDAQACEQMRAD8AvGgFAKAUAoBQCgFAKAUAoBQCgFAKAUAoBQCgFAKAUAoBQCgFAKAUAoBQCgFAKAUAoBQCgFAKAUAoBQCgFAKAUAoBQHBNAaAbZWhkZFcuEOGdBvRhvi7w8o+jIrDq746VxVuVtb/78/YbOn0tl6br5jcWl7HKMxureg8R6RzFWrursWYNMxWU2VvE00ZFZDGKAUAoDF1S+WCGWZwSsUbOwXG8QiliBkgZwPGrQg5yUVzkN4WTT6ftjBNZy3iCTq4d7fUhesBUAkY3scQQRx76zS0042Kt8WQpJrJj3m3lvHaQ3bJMY53KqoVN8Eb2cjfwB2DyJ7qtHSTlY68rK99BDmsZMTRek20up44I0mDykhSwjC5CluOHJ5A91Xs0NkIObawvfQFYm8Gy0fbO3uBckLJEbQEzCQKCAu9vEbrEHG4wPorFZppw2efa4YJUkzUTdKVqsUcrRXAWZnVOzFk9Xubx++csuB6QazLQWNtJrdjp5+7qK/ER26P0mWtzPHAkc4eU4XeWMLyJ44cnuPdVbNDZCLk2sL30EqxN4JbqF6kEbyysFRBvMT3AfWfNWrGLk1FcS7eCG6d0qWcswjKyxhjgO4TcyTgZ3WJUHxI4d+K3J6CyMdrczGrFk221e2cGntGsySsZASOrCEAKQDneYeNYaNNK5Nxa3FpSSMbZnpBtr6YwwpKGEbSdsRgYUqD5Lk57Q7qvdo51R2pY99xEZpsy9l9soL+OV4RIvUgFlcKGwQSCMMRjgw58xVLtNOppS5yYyUjGg2+t3snvQk3VJIIypVOsyd3iBv4x2x3+NWekmrFXlZ99RG2sZNba9LFnJIkYjuAzuqDKxYyzBRn3zlk1kfJ9qTeVu7fQj4iMvX+ki1s53glSctHjJVY93tKGGCXB5MO6q1aKyyKkmt/voJc0ng2+zO1VvfqxgY5TG8jDddc8jjkQcHiCRwrDdROp/MTGSfAwNQ28tobwWbLKZC6JvBU6sNJu7uSWzjtDPCskNJOVfxFjG/wIc0ngxdZ6S7W2nkt3SdniIDbqxleKhuGXB5Ed1Wr0Nk4Kaaw/fQHNJ4PrT+ki1mhuJUSbdtghcFY949YxVd0ByOYOckUnorIyjFtb/LuCmmbeLaiA2QvWLRwkZ7QG/wCVugYUnJJ4AA99YXRP4nw1vZO0sZNBpXSnZzSrEVli3jhXcJuZJwAd1iVye/GPEis89BZGO1uZVWJm61fa+C2u4rWQSb8wUqwC9WN92RQxLZHaXwPMVhhp5zrc1wRZySeDtuNp4kvo7ErJ1sib4YBerxhzxO9nOI27u8VCok6nbzL35ja34N3WEsKAUAoBQCgFAKAUAoDQ7T7XW1ivvr5kIysScZD6vxR52wKz06edr+Xh0lXJIpzavbi5vsoT1UJ/3SE8R+W3N/RwHm7669OlhVv4vp9DDKTZttCterhQd57R9J/0x7K8By1qfj6ybXCPyru4+OT13JlPwtNHpe/7/wAYNjG5UgqSCORBII9YrlptPK3M32lJYfAkGmbVypgSjrF8eT+3kfX7a6VHKtsN0/mXj795OZfyZVPfD5X4e/eCWabqsU497bj3qeDD1fxHCu1p9XVevkfdznFv0tlL+dd/MZ1bJrigNNtp8H3nzaX7Jqzab9aHavyVl9LKY2Zv2htryF+CXVo8kfnaMupx5yFk/ZiuvdBSnGS5ms9/vxMSe5o2G0Q/2DYfLP8A+eqU/up9noJfSixtk9rrS7YQQEmRIt45QqMKVU8fSwrn3aeytbUuGTLGSfAgHSbC9neTNFwS/hww8+8u+PNndXj/AP0at7RtWVpS/pfv31GOe59pY0ekLa6YYMA9XbOCcc3KEu3rYk+uue7HO7a6WZMYjgj/AEJqPcUhwM+6W4/8qKs/KP6i7PNla+Bsulo/7Ml/Pj+1Sseh/WXf+CbPpNI2h297pVjDJcR27IiyAnc3sMjBhgsOBJznxWs3xZ1XzklkjCcUYfSpKsd1pzsd5Y8Mzc8qskZJ8/AGr6JNwml73MifFE42e2ltr4Sm2yerA3soV8oNjnz8k1pW0Tqxt85dST4FPdHF+1vMjNwiuUeAnu3wisvryyD9M11tZBTi+lbzDB4Nhpv9Hbj50v1wVSf7tdj8yV9BMuj7ay0eK1swSZxGFxuHG8iFm7XLkprT1WnsTlZzZLxktyNJNqMVvtFNJM4jQKAWOcZNvHgcKz7Ep6RKK3/yyM4md3R0yzavezwD+blGAOCAS8iFeHdndkbx41XVfLp4xlx/v/Ah9TaIlrytK99fLzivUCH8kGUD92D21tVYioV9MfT+Sj52TzphkV9OikXGHmRgfMYpCK0tAmrmurzRks4GbtWoGhnAH4PD9cdY6P3Pe/MmX0kT18//AK9Z+ebj7Zj/AAFbdX7uXZ6FH9COzpNjA0rTsADCKBw5AwAke0D2VGjf+vP3zif0oxulyJnv4Qmd73IGGOfYaZyR58KTVtC0qnnp9BZxMzS9V916zp8/DL2vaxyDiO4Dj9YGqzr+Hppx6/NBPMky3a5JmFAKAUAoBQCgFAY2o38UCGSZ1jRebMcD0ec+YcatGEpvEVkhvBVO1fSm8mY7EGNeRmYe+H81TwQec8fMDXUp0CW+zf1GOVnQVvLIWYsxLMxyzMSWJ8STxJroJY3IxGXpFt1kqjuzx/8Afp9Va+sv+BRO3oTfp4mWir4tsa+l/wB/AsAV8sy3vZ7rhwORUA+lFVZB2xsQQQSCORHAj11CbTyikkmsMk2kbUEYWftD445j0jv9I+muxpeV3H5bt66fVen2OTqeTU/mq3dXoSuGVXAZSGB5EcRXfhOM47UXlHGlFxeJLDNTtp8H3nzaX7Jq2NN+tDtX5McvpZUWo6XvaJZ3K84ZJUc/kSTuP3wo/TNdWM8amUOlLwRix8qZ27R/ANh8s/8A56in91Ps9BL6UWXoetacOrWKW2ErKqAIYw5Jx2eHE8QOHmrm2VXb3JPBlTiV5tLbNql3qEiZKWUG6mO9kY5Xz72J8fo10KZKiuCfGT9+RjfzNk42e1j3Xo7SE5dYJI5PHfRCMn84Yb9KtK2v4eox1ounmJr+hL8Bl+ct9lFWTlH9RdnmyK+BsulhCdMmwM4aMn0damTWPRP/AFl3/gmz6Ss9qfcj6bZSIytdhEikAclljRHyGTOF7ZHHGTnwro0fEV0k/p3vv3GOWMI3vSGyibSS+AgVC2fJ3Q8W9nzYzmsGkzs2Y98S0+KLB0zV7Fy0drLbl2UndiKbxCg8cLzxn6a0J12pZmn3l01zFR6HpXXaHO6+Xb3PWj80Qxh/+klv0RXWts2dUl0rHizElmBk2H9Hrn52v1w1WX7uPZ6j+gmuxWs6fHa2waW2ScRKGyYxIGIwQe/PHHrrS1FVznLCeMl4uOEaGXT47jaKeOZFkQpxVhkZ9zx4PpFZ9uUNJFxfvLIxmZ3dG2pmzj1C2kPatC8oz3hAVc+jKIf06jVw+I4TX9W4QeMoiemaPetpc0iNH7kJMkqn74xiIyw7BPNPjDkfGtqdlSvSae1wXeUSeyb3ai863Z+ybnuyLGfTGksf/bWCmOzq5r3vwyzfyIle1vwEfm8P1x1q0fue9+ZeX0kT12MnZ20IHBZQT5gWlUfSyj11tVP/APXLs9Cj+hHR0gapDPp1hFDIkkgVd5FILKRCFwwHFTvHGDVtLCULpyksL+RN5ijf7RJ/t+wB/qACPVcZFYKv2s+30Jf1ojeyemG111IDyiklC/mGCRkP6pU+2tm+e3pXLpS/KKxWJYLvrimcUAoBQCgFAKAh+3W3KWHvcYEtwwzuk9lB3M+OPoUcT4jnW3ptK7d73IpKeCl9b1qe7k6y4kLn8UckUeCryX6z3k12K6o1rEUYW2+JrsVcgUBJdkrfiW8Bn28B9G9XnP8AEt+xplWv6n4Lf+cHW5Fr2tQ5/wDFeL3fjJKK8MepPoCqsg+wKgqzsAqrIPqoKmbpmpvA2UOQfKU+Sf8AA+etnS6uzTyzDhzrmf8APWYL9NC9Ylx6SZQzw3kLoRvI6lJEJIOGBBBxx4jPEV6zSayFyVlb3rwZ53UaeVMtmX9z5i2et1tjaCMdQQQU3nPlMWPaJ3vKJPOtx3Tc9vO8wbKxg6LjZK0eCO3aHMMTFkTfk4E72TkNk+U3M99StRYpOae9kbKxgxrPYSwidZI4N10YMp6yU4I5Hi2KtLVWyWG/wNhGx0XZ+3tFZbeMIHOW7TNk4xxLEnlWOy6djzJkpJcD40rZu2topIoY9yOXO+u85Byu6ebEjhw4eFTO6c2pSe9BRS4HdomiwWiGO3Tq0LbxG8zdogAnLEnko9lRZbKx5kwklwMyeFXVkdQysCGUjIIPAgjvFUTaeUSRyDo/09N/FsPfFKnLyNgHnu5Y7h864NbD1dzx83ArsRM3VtlbS56vr4t/ql3U7cgwvDh2WGeQ51Su+yGdl8SXFM69K2OsraTrYIdxwCM78h4EYIwzEVM9TbNYkyFFIytJ2dtraJ4YIgkUhJdd5mByoU+USfJAFVsunOW1J7yVFLcjHj2Rs1t2tRDiB3Dsm/JxYbuDvb29+Kvf3VL1Fjnt53kbKxgw06PdOBBFvxByPfJuY/Tq71lz/q8ENiJtE2ftxcm7Efv7DBfefiN0L5Od3yQBy7qxO6bhsZ3E4WcnRPsnaPLLK0Pvk6FJWDyDeVgAQQGwMhV5Duqy1Fiiop7lwI2UZVtocEdsbVI8QMrKUyxysmd8ZJ3uO8e/vqrtm57be/0JwsYMN9kLM24tjD7yr74Tfk4Oc8c72fxjwzjjV/8AMWbe3neRsrGDPu9Jhlg9zum9DuhdzLDsrjdGQc8MDv7qxxslGW2uJON2DiDRoEt/cwjXqMFerbLLgkkg72SeJo7JOW3neMLGDV6ZsLYW8gljgAdTlSzyOFPcQGYgEdxxwrLPVWzWy3uIUEjY3OhQSXCXLx5miG6j7zjA7XDAO6fLbmO+satmoOCe5k4WcnEmgW7XK3RjHXqMB8sOG6V8nO6eDEcR9VFbNQ2M7hhZybOsZIoBQCgFAKA0e2O0K2Ns0pwXPZiU/jOeWfMOJPmHorNp6XbPZ+5WctlZPPl3O8rtJIxd3JZmPMk99d+KUVhcDVydW7UjI3aABM8PGgyTXZ+HdjJ8TgegcP8AGvC/4ku2tTGv/ivF/wAJHqORK9mhz6X+P5ybQCvOHYOwCqkM+wKhlT6FVIOagg4qSTvsbxoXDocEewjvB81ZaL50zU4cfz1Mx21RtjsyJ1DrURgadmCJGpaQn8TdGWz6q9fptTDUV7ce9dDPM6iiVM9mX9yk9pemK7ldhZ7ttF+KSqvMR4neyi58ADjxNbBiwaew6UdTjYMbkSjvSSOIqf1FVh6iKDBeOwm10ep2/WqNyRDuyx5zutjIIPepHEH0jmDQg1XST0grpoWONRLcyDeVTncRc4DvjickEBRjODxGKAqC56TtUdt73UU/JSOEKPMMoT7SaE4JPsb0wTLIseobskTHBmChHTP4zBeyy+OACOJ48qDBc2p3BSCV0IysbMp5jIUkHz0IKD07pX1J5IlaSPDuin3peTMAfoNCcFw9I+sS2enzTwELIhj3SQGHalRTwPPgxoQUx91vU/62P9ktCcD7rep/1sf7JaDBZXRBtXc6gtybplYxsgTdULgMGzy58hQMr3U+lXUkmmRZIwEldV96U8FcqPTwFBgvHZfWFvLSC4XHvqAkDuccHX1MGHqoQVX0jdId9Z6hNBA6LGgTdBjVj2o1Y8T5yaElmbEalJc2FtPKQZJYwzEDAyc93dQgrXbjpekWV4dPCBUJVp2G8WYcD1a8t0H8Y5z3DGCRJC4ukzVA297sZvMY4N0+bAQcPRigwWx0adI41AmC4VY7lV3hu56uRR5RAOSrDvXJ4cR3gCDL6W9pJ7C0iltmVXe4CEsoYbpjkY8D35VaEoqn7rep/wBbH+yWgwPut6n/AFsf7JaDBbPRPtFPf2by3LKzrOyAqoUboRCOA87GhBNKAUAoBQFF9JGt+6rxlBzHBmNPAkH3xvWwx6EFdvR1fDrzzvf6GrZLMiK7tbZjON2gG7QHbbJ2vRVXwJLDs9NaOGLeUrvIGBI4HeG9/GvmXLE7P87ZKa3N7utLcsdyPYcnTitPGMXwW/te9nJjIrnKSZv7SZyBQH2BVSpzUECpJOKA4qSTQ7dXbpYyqpIEpRXx3gOG+sY9BI766nJEmr8Lg089xzuU4p05500Rron0eG71FI7hQ8axvJuN5Lsu6ApHeO0Wx37vhmvTnAZZXSd0cpPCj2FtGtwjgFYxHEHjIIOclVyDukHngEd9AYvRNsXfWFzJJcCNYpIt1lD7zb4YFDgDHAb45/jUBWvSbctJqt2WOcSBB5giKoA9mfWaAtzox2PszpsMktvFM86b7vIiu3aJwoLDgAMDA8M8zQgpfbXSktL+5t487kcnYyc4VlVwue/AbHHwoSXrsbeGXQY2Y5ItZEyeZ6sPGPoUUIPPGj/foPlY/wB9aFj0T0y/BFx6Yv7xHQqikejqxjn1O1imQSRuzhkbiDiGRhn1gH1UJL8+57pn9ih/VoQbTRdn7azDC2hSEPgtuDGSM4z7TQHlfWPwm4+Xl+1ahYt/oA1reintGPGNutjH5D8HA8wcA/8ANoQyE9MXwtceiP7FKBFpaJdtDs2JEOGSxdlPgwRsH20IKF0GyWa5t4WyFlnijbHA7ryKhx4HBNCT0DtrsPZHT5xHbQxPFEzxuiKrBkUsMsBkg4wc880IKI2QvGhvrSRTgi4jH6LuEcetWYeuhJcX8oD8Ag+dr9jNQIr3of0iG6v2juI1lQW7tusMjeEkQB9OGb20DLp+57pn9ih/VoQbjR9HgtEMdtEsSFixVRgbxABPpwB7KAz6AUAoDUbWap7mtJpgcMqYT89uyn/URWWivbsUSs5Yi2eehXoDSFAKAUBlWMRY4HNiFHpJxVZPG8lHo33Mu4EKgqABgjIwOVeasjGxNSWU+k34ycXmLwaHUdmAcmE4PxTy9R5j11w9VyNF/NQ8dT4dz5vHuOpRyk1utXeiMXVm0bbrqVPgf4eI9FcOyFlUtmxYfv7nXrtjNZi8o6CKpkuKA4qSRQHBqSTXa9p/uiCSLkWHZP5QOV9WQK2dLd8G2M+jj2c5h1FPxanDp/PMVVp17NaXCSxkxzQvkZHIjIZSO8EEqR3gmvYxkpJNcDyzTTw+J6Q2F22g1KLK9idB77CT2l/KX4yE8j6jg1JUlNAeWekL4TvPl2/hQk9AdGfwVZfILQhnTrPRzp91M888LNJIQWIlmUEhQo4KwA4Ad3dQGe2kRWmnyQQKVjSGXdBZmI3gzHixJPEnvoDy9o/36D5WP99aFj0T0y/BFx6Yv7xHQqijNg9VjtNQt7iYlY4mYsQCx7UToOA4niwoSXX91/S/62T9hN/loQTi2nEiK6+S6hh3cCMj6KA8lasM3M48biT7VqFje7HX7abqqdYcCOZoJvDdLGNj+aG3X/QFCDL6Yvha49Ef2KUCLKs/6LN/w+T9xqEFLbJfh9l88g+3ShJ6rvLZZY3jcZSRSrDJGVYYIyOI4GhBEbXor0yN0dIGDIwZT105wykEHBfB4gUBpf5QH4BB87X7GahKK26LNoILC9aa5ZljMDplVZzvM8ZAwoJ5K3GgZbsXS3pjEKJZMsQB7zKOJOB+LQgnVAKAUAoCvOmW83YIIgfvkhY+cIuMe11PqrocnxzJy6F+TBe9yRU1dU1xQCgFAbrZSLeubceM6ewOufoBrDe8Ql2MvDij0FXANwUB03Vqki7rqGH1ecHuNYrqK7o7NiyjJXbOt5i8EW1XZxky0WXXw/HH+b6685q+SJ1/NV8y6Odev57TsaflCM909z8P4I+yVyUzppnxViTipJPk1IODUkmi1vY8XzjqiEnIIBPkvhSQrY5csBu7z11uTNVONipe9Pw3ZObyjpoyg7VxXiV2DcWNx+Pb3EDehlP0hlI9KsD3g16M4B6L6OdsV1K33iAs8WFmQcskcHXv3GwceBBHHGSIKF6QvhO8+Xb+FCT0B0Z/BVl8gtCGSagMHXfwaf5F/wBw0B5P0f79B8rH++tCx6J6Zfgi49MX94joVR5/2c0dry5ito2VWlJAZs7o3UZznHHkpoST5uhG7x+EW/8A8n+WgyXdpluY4Y4yQSkaqSOWVUA483ChB5O1X8Kn+cSfatQsTXpw0XqdQ60DsXce9/zEwkg/V6s+ljQhEQ2g1ZrqUTPkuYo1cnveOJUZvWVz66Auyz/os3/D5P3GoQUtsl+H2XzyD7dKEnrGhAoCsf5QH4BB87X7GahKKi2P2Zk1G4METojCNpMvndwrKpHAE57Y9hoCcW/Qrdq6t7ot+ywP+87iD8WgyXnQgUAoBQFRdMs+bmFPiw7367kf9ldbk9fI31mtfxRAM1vmEUAoBQEn2CTN7bD8sn2Kx/hWtqv05GSv6kXrXDNsUAoBQGq1bQ0myw7D/GHI+kd/p51zdZybXqPmW6XT09vvJu6bWzq3PevfAht9YvE264wfoI8Qe+vMXU2UT2LFj3zHepuhZHaizCNQjMfJoSa3XNZS1QPIGIZt0BQCc4J7yO4GtrS6Weok4xa3b95g1GojRFSlnuO3o+2nS6vURUZN3LdojJGCOQ9I9tdKrQS091cpNPLxu7GaFmtjqKZxSaws7+1G16dNn45LP3YABLbsilu9o3kCbh8cM4YeHa8TXeOIiC9CF4yamqA9maJ1Yd3ZAcH1bpH6RoGaLpD+E7z5dv4UBf3Rn8FWfyC0IZTHSbrdymq3aR3NwiK6BVSaVVHvMZOFVgBxJProSWlsLcPJoIeR3kcwz5Z2ZmPblAyzEk8MD1UIPPuj/foPlY/31oWPRPTL8EXHpi/vEdCqKZ6Kfhez/Pk/u8tCWem6ECgPIuq/hU/ziT7VqFi++mvRvdGnNIo7dqwlH5nkyD0BTvfoChU88ULF/Wf9Fm/4fJ+41CpS2yX4fZfPIPt0oSen9pnK2dyykqRBIQQSCCI2wQRyNCDzToWv3ZubYG7uSDPECDPMQQZVBBBbBBBoSW1/KA/AIPna/YzUCIX0D/CbfNZPtYaBnoKhAoBQCgFAUp0tPnUPRCg+lj/Guzof0u9mtb9RDK3TEKA5qAKAlvRyP59bel/snrV1f6UvfOjJX9SLwriG0KAUAoBQGv1sw9Xibl3fGz+T5/o8a09cqHXi7hzdOer327jJVfKmW1FkBlQE8PVnnjz15CS2H1HodLq4Xrdx5175jGNWRvGp2n0z3Tbsi+UMMn5w7vNkZHrrc0V/wLlJ8OD7Pe81tZR8apxXHiu33uK20XVZbK4SaLsyxMeDAkeDKy8DjxHA+g16vEZJPjzo8xlxbXDmJDtj0j3WoxCF1jiiyGZUDZcqcjeZieyDggADiOZqxUlHQRs25me+dSI1Qxwk/jsxG+w8VUDdzyJY+BoGajpq2ceC9a5Ckw3WDvdyyhQrIfAkKGHjlvCgRibK9J13Y24t0SKVFz1e+H3l3iSRkEby5JOOB488YwGCLzyz31yWwZbi4kzuqMFmPIAdygDv5BeJ4ZoD0pZaR7j0r3PnJitWViORbcJdh5ixJ9dCDzJo/wB+g+Vj/fWhY9E9MvwRcemL+8R0Ko8+aHq0lpcR3EO71kRJXfBZe0jIcgEZ4Me+hJM/uyal4W37J/8A7KDBN+inbu61GeaO5EW7HEGXq0ZTksBxyx4YoQUnqv4VP84k+1ahY9a3VusiMjjKupVh4qwwR7DQqeSdY01raeW3fyoZGTJ7wp7LfpLhvXQk9FbC2Sz6JBC/ky2pjb0OGU/QaEHnnUtPnsbkxSZjmgcEEeKnKSrnmpwCD/qKEku1vpYvLm1a3ZIU6xSkkiB95lIwwALELkcCePM4x3BgwuivZ17y/iYKeqtnWWVu4FDvRp52ZgvDwDGgLI/lAfgEHztfsZqBFO7MbRTafMZ7fc3yhj7all3WZWPAEccoO/xoCV/dk1Lwtv2T/wD2UGCxOiXbG51EXBuer96KbvVqy+UHznLHPkihBYNAKAUBRvSsf9ov8mn7tdrQ/ortZrW/URDNbhjGaEHO9QDeoCYdG5/n1t+n9jJWpq/0pd35Rkr+pF4VxDaFAKA4ZgBknAHM91Q2kssGg1PaRVysPaPxj5I9Hj9XprlanlOMflq3vp5v5KuREb2/ZmJYlmPea5L27JbU3llGzC3znOeNWcU1jmJhZKElKLwzvB3x5xWjOt1vqPTaHXRvWHulzrzR0mpR0jGXZu2u54xPHneYAspKNj85SCfXXQ0GosjbGCe5vgaOu09cq5Ta3pcSXaf0V6ZE297nMhHdLJJIvrQndPrBr055kmcaBQAoAAGAAMAAcgB3CgOu8tElRo5UWRGGGVgGUjwIPA0BDLnol0t2LdS6Z7kllC+ob3D1UGTe7O7I2djk20CoxGC5y8hHhvsS2PNnFAbieEOrIwyrAqw8QRgj2UBFoejXTFKstqoKkFe3LwIOQfL8RQEg1jSorqJobhOsjfG8pJGd1gw4gg8wD6qAjv3MdL/si/tJv89APuY6X/ZF/aTf56A2eg7I2dk7PawiJnXdYhnbIznHaY99Aa+Xo30xmLtagszFid+XixOSfL8TQEsoCOatsLYXUrTT26vI+N5t6RScAKMhWA5AD1UButNsI7eJIYV3I4xuouScDwySTQGFr+zVreqFuoUl3fJY5DrnnuuuGXPmPdQEaj6ItLDZ6mQ+YzTY+hs/TQZJhpmmxW8YigjSKMclQBRnvPDmT40B0a9oNvexrHdRiVFffAJYYYAqDlSDyZh66A0X3MdL/si/tJv89APuY6X/AGRf2k3+egNxs/sza2O/7liEXWY38M7Z3c48onHM+2gNvQCgFAUb0urjUT54UP7w/hXa0P6PezXs+ohm9W4YxmgOc0AzQEw6OW/ntsfymHtRxWpq/wBKXvnLQ+pF6VxDaFAafUNoI4+C++N5vJHpb/DNc/Uco1V7o/M+r1IciL6jqkk3ltw7lHBfZ3+uuLfqbb/qe7o5ijka6Rs1iisFMmM4rKgfFWByDioaTWGWhOUJKUXho7W7Qz3jmP41pSg63jm5j1Og10b44f1L3u97jI0U/wA4h+UX662NK8Xw7UbWq/Qn2Ms+vXHkSK3GqXU00qW26oiyDkDJwcd4PMg45emuNPU6m62UKMJR8fv76zsQ02mpqjO7LcvD7HbDfXc0KtGoR1Yh95d0MMAhgGH/ALirwv1dtScFiSe/KxnrWSkqdLVa1N5TW7DzjqeDH0LUbuchgymNXAfgoOOBOOHhWLR6jV3tSTWyms++wy6vT6ShNNPaaeDjUdoZUuigI6pXVTwHI43uP63spfr7YanYX0ppcOzPmTRoK56baa+Zpv08jO2s1WSDq+rIG9vZyAc43cfWa2OUdVZRs7HPnyNfk7TV37W3zY8zjVNZcPa9UQEnI3uAPAsnDzcGNRqNZJSp+G90/Veo0+ki427a3x9H6GPf6jcm7eCFlGACN4D4gJ4489Y7tRqXqXTU139iMtOn060yttT7u0zNn9XkkeSGYASR947wDg/SRxHjWfRauyycqrUtpdBg1ukhXCNtT+Vmu1HaGVLoopHVK6qeA5cN7j+t7K1b9fbDU7C+lNL8Z8zao0Fc9NtNfM036eRn7V6nLD1XVEDfJByAeW7jn6a2eUNRZTs/DfH+DW5P09d218RcMeZjRatcQzpFchGEhADL5zgH24zw76xR1WopujXfjEuj35GWWl091MrKMprpOL7Urk3bwQsoxgjeA+IrHjjxJqLdTqZamVNTW7p7E/MmrT6daaNtqfd2tGTomtuxljnADxAkle8Lwb18vTmsuk1k5OcLVvj0eJi1WjhFQnU90unr4GsTV72RGnj3erVsbgAJ7vNk8xniK1Fq9ZZB3Qxsp8OP8v7o23pdHXJUzztNcfe7wJXYXBkjVypUsMlSCCD3jj567NNjsrUmsZ5ji3QVc3FPOOcyKymMUAoBQCgFAKAUAoCmOmuDF5C/x4AP1HY/94rr8nv/AE2usw2cSva3zGKAZoDnNASvYOTFzbvg4WTtHHAA5BJ8BxrS11tddb25Jbud4EfqLfvNp0XhGpc+J7K/4n2V5K7lWuO6tZ8F6mw5Edv9Ykl4M3D4q8F/19dcq7U3XfU93RwXvtKORg71a+CMnFSiD5YVIOlxV0wdRrIDigOQccRUSSksMtCcoSUovDRmaUff4SP61P3xWKmLhfBf+S/KPT1ayOp00+lReV3fgtCvXHnSJ6xZy2szXMHFW4yL4Z8rP5JPHPcfNXF1NNmmteoq4Pivz3c+ebsOzpra9TUtPbxXB/jv/Jv9N1FZ4t9POCO8HvH/AL410qNRG+vbj/ZnOvolRZsS/uaPYH71J+eP3RXO5F/Sl2+SOhyx+pHs8zRSgSQ3MuRlpgQM8cZbkPD3z6K50krKbbOdyXn/APR0Yt12119EX5ehttp3Eq2ZPKTn+luZ+ut3XyVsaX/y88GloF8KVy6PLJqo5CJLeFucE5X1GRMfSG9WK01KSsrqlxhPH/sv57jccU67LY8JRz4P+DdxfCjfm/8AjWuhD/cX2eSOfL/bl2+bONH+Ebj81v3o6ab9/Z2P/qTqf2NfavwzSSgSQ3EuRlpgwGeOMtyH/M+iudJKym2zO9yWPH/6OhHNdtdeNyi/L0NptZPvx2rjjvAt6yEOK3eUbNuFU1z7/wAGnydDYnbDo3fk+Vkku7yMSKIup7RXjnAIb1k9n1VVSs1WqiprZ2d+O9P0Jca9LpZOD2trdn7r1MmD4Uf83/xLWWv/AHGXZ/1Rin/t0e3/ALM40dQdQuAeIKsD+slNMs66xPofkTqW1oq2ulfhnSpl06Q8C9u59Y/wfHqOPZjXxOT58Mwfv7/n8Xfw9fDomvf2/H5l0EyuoZTlWGQfMa7kJqcVKPBnEnBwk4y4o7KsVFAKAUAoBQCgFAKArDpxtMx20vxXeP8AXUMPszXS5OlvlHv9/cxWcxUyKScAZPgOJ9ldSTUVl7kYjZW2gXD8omA8Wwg/6sH6K513K+iq42J9m/8AGScM2ttsef8AezKvmQFj7Tj6q5V3+JYLdTW31vd4LPkTsm2tdAtY/wAQyHxc5Hs4D6K5F/LOuu3bSiv/AB3eO9+JOEbRZsDCqFA5AcvZXLlFye1NtsnJ8mQnmanZS4EH2pqrB3KaowfVVB8mrA62FWQOlxWRA+KkCgJFsvobyOsrZVFYMPFiDkY/JyOfs827pdI7Gpy4Jp9uDLVKUXlPHFdzJ3XbLEUmv7i3mlEiPOj+Rz3QMnA4AjkcEeauNK/Uae2SnFyT4e0u5nZjRp9RVFwkotcff4MrZGweKFy4KlzkKeYAGOXd/oKy8mUTrqbksZ5u4w8pXwstSi845zC2ZjkitZ8o4biVBVgSdzhgYyeNYOT42VaazMXnmWOoz6+VdmorxJY59/WY9ls4GtGkZXEoViq8QezndG7jPHH01iq5PT0rm09vDx3cNxlt5Qa1KhFrZys9/HefEkEjRWY6t8o7Buw3AB1wTw4DH1VWULJVUrZe59D4ZXkWjOuNtz2lvS510Mytd01hexSIjFXdCxAJAKsAScchjB9tZtXppLVwnFPDcc9zXkYdJqIvSThJrKTx3o+b55Ir95VhkkGABuq2DlFHMA1FsrKtZKxQbXUn0LqJpVdujVbmk+t9b6z60y3mzc3LxsrOjBEwd4k8eXPhhRy41bT13Zs1EotNp4XvfzIi+yrFWnjJNJrL9950WezitaNIyuJQrFV4g9nOBu4zxx9NYquT4vTObT28PHdw3GS3lBrUqEWtnKy+3jvOq7gla3tR1cmUZwRuNkDeG7kY4cPqqs4WSopWy8pvmfTu8C9c643WvaWGlzroeTa6vA8d7FMiMwbg+6pOPxSTj8kj9WtvUwnXq4WxTae54Xdv7n4Gnppws0k6pNJrhl9/5XiYl68kV/JKsMkgwAN1WwcxqOYBFYbJWVa2Vig2upPoXUZ6lXbo41uaT631vrMjQbGZ5J52UwmRWCZ5gsc5wfDA5jjWXR02znO6S2XJPHf6bjFrL6owrqi9pRaz3epgy3tx1L28sMkjseDYJ7we4YOCOBB+qtaV2o+FKiyDbfP7X2NiNOn+LG+uaSXN78SUaDaNFBGj+UBx8xJJx6s4rsaOqVVMYS4nI1dsbbpTjwM+tk1hQCgFAKAUAoBQCgMHWNJiuo+rnQOucgHuI5EefianMl9La7NxDWSHajsnJAMwDej8FAVgPzRz9Xsri6rSWt7Tbn272Y3FrgaI1oFTigFAKA5oD7Q1Vg7kNY2DsqgBqUD4YVKB1OKyJg60jLEKoJJ5ADJPqrIk28IEv0LZTGHuME90fMfpePo5emupp9Dj5rPt6mRQ6SVgV0y5zQCgFAKAUAoBQCgFAKAUAoBQCgFAKAUAoBQCgFAKAUAoBQCgFAavVdCin4sN1/jrwPr7m9da12lrt3vj0lXFMhmrbPywZJG+nx17vSOa/V565N2ksq38V0lHFo1NaxUUAoD6U1DB3KaowdqmsbB9VAPk1YGz03Z6WbiR1afGYcT6F5n6K3tPorLN73Lr9Cyi2S7S9IigHYXtHmx4sfX3DzCu1Tp4VL5fuZEkjPrOSKAUAoBQCgFAKAUAoBQCgFAKAUAoBQCgFAKAUAoBQCgFAKAUAoBQCgFAaLVtmIpcsnvT+IHZPpX+I+mtK7RQs3x3P3zFXFMhupaTLAffF4dzDih9fd6DiuVbROr6l38xjaaMGsJByKA7FNUYMq1gZzhFZvzQT9VRGuU/pTfYMG7s9mZW8vEY8/FvYOH01uVcmWy+rd4+/uWUGSHT9Dii4hd5vjNxPq7hXVo0VVW9LL6WXUUjZVtlhQCgFAKAUAoBQCgFAKAUAoBQCgFAKAUAoBQCgFAKAUAoBQCgFAKAUAoBQCgFAKAw5tLhbyooyfHdXPtrFKiuXGK+xGEdP/4C2/qV+mqf5Wn/AIobKO6LSoF8mKMformrLT1LhFfYYRlgY5VmJOaAUAoBQCgFAKAUAoBQCgFAKAUAoBQCgFAKAUAoBQCgFAKAUAoBQCgFAKAUAoBQCgFAKAUAoBQCgFAKAUAoBQCgFAKAUAoBQCgFAKAUAoBQCgFAKAUAoBQCgFAKAUAoBQ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681" y="1126248"/>
            <a:ext cx="1427687"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6" name="Chart 15"/>
          <p:cNvGraphicFramePr/>
          <p:nvPr>
            <p:extLst>
              <p:ext uri="{D42A27DB-BD31-4B8C-83A1-F6EECF244321}">
                <p14:modId xmlns:p14="http://schemas.microsoft.com/office/powerpoint/2010/main" val="4031134816"/>
              </p:ext>
            </p:extLst>
          </p:nvPr>
        </p:nvGraphicFramePr>
        <p:xfrm>
          <a:off x="155575" y="1211263"/>
          <a:ext cx="6553200" cy="4705989"/>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6708775" y="3606792"/>
            <a:ext cx="2359025" cy="1754326"/>
          </a:xfrm>
          <a:prstGeom prst="rect">
            <a:avLst/>
          </a:prstGeom>
          <a:noFill/>
        </p:spPr>
        <p:txBody>
          <a:bodyPr wrap="square" rtlCol="0">
            <a:spAutoFit/>
          </a:bodyPr>
          <a:lstStyle/>
          <a:p>
            <a:r>
              <a:rPr lang="en-US" dirty="0" smtClean="0"/>
              <a:t>Teacher’s with low systems CKT-D were very unlikely to respond productively to this pedagogical challenge.</a:t>
            </a:r>
            <a:endParaRPr lang="en-US" dirty="0"/>
          </a:p>
        </p:txBody>
      </p:sp>
    </p:spTree>
    <p:extLst>
      <p:ext uri="{BB962C8B-B14F-4D97-AF65-F5344CB8AC3E}">
        <p14:creationId xmlns:p14="http://schemas.microsoft.com/office/powerpoint/2010/main" val="155550412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Outcome</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a:t>N</a:t>
            </a:r>
            <a:r>
              <a:rPr lang="en-US" dirty="0" smtClean="0"/>
              <a:t>on</a:t>
            </a:r>
            <a:r>
              <a:rPr lang="en-US" dirty="0"/>
              <a:t>-systems items high-performing </a:t>
            </a:r>
            <a:r>
              <a:rPr lang="en-US" dirty="0" smtClean="0"/>
              <a:t>teachers - </a:t>
            </a:r>
            <a:r>
              <a:rPr lang="en-US" dirty="0">
                <a:solidFill>
                  <a:srgbClr val="FF0000"/>
                </a:solidFill>
              </a:rPr>
              <a:t>49% </a:t>
            </a:r>
            <a:r>
              <a:rPr lang="en-US" dirty="0"/>
              <a:t>were able to respond productively to some portion of the constructed-response </a:t>
            </a:r>
            <a:r>
              <a:rPr lang="en-US" dirty="0" smtClean="0"/>
              <a:t>items.</a:t>
            </a:r>
          </a:p>
          <a:p>
            <a:pPr marL="0" indent="0">
              <a:buNone/>
            </a:pPr>
            <a:r>
              <a:rPr lang="en-US" dirty="0" smtClean="0"/>
              <a:t> Teachers who scored 4 and 5 on the Trampoline item - </a:t>
            </a:r>
            <a:r>
              <a:rPr lang="en-US" dirty="0" smtClean="0">
                <a:solidFill>
                  <a:srgbClr val="FF0000"/>
                </a:solidFill>
              </a:rPr>
              <a:t>84</a:t>
            </a:r>
            <a:r>
              <a:rPr lang="en-US" dirty="0">
                <a:solidFill>
                  <a:srgbClr val="FF0000"/>
                </a:solidFill>
              </a:rPr>
              <a:t>% </a:t>
            </a:r>
            <a:r>
              <a:rPr lang="en-US" dirty="0" smtClean="0"/>
              <a:t>(</a:t>
            </a:r>
            <a:r>
              <a:rPr lang="en-US" dirty="0" smtClean="0"/>
              <a:t>p= 0.01)</a:t>
            </a:r>
          </a:p>
          <a:p>
            <a:endParaRPr lang="en-US" dirty="0"/>
          </a:p>
        </p:txBody>
      </p:sp>
    </p:spTree>
    <p:extLst>
      <p:ext uri="{BB962C8B-B14F-4D97-AF65-F5344CB8AC3E}">
        <p14:creationId xmlns:p14="http://schemas.microsoft.com/office/powerpoint/2010/main" val="12081130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Judgment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These </a:t>
            </a:r>
            <a:r>
              <a:rPr lang="en-US" dirty="0"/>
              <a:t>results suggest that understanding the concept of a system is indeed a </a:t>
            </a:r>
            <a:r>
              <a:rPr lang="en-US" dirty="0">
                <a:solidFill>
                  <a:srgbClr val="FF0000"/>
                </a:solidFill>
              </a:rPr>
              <a:t>special, separate aspect of energy knowledge</a:t>
            </a:r>
            <a:r>
              <a:rPr lang="en-US" dirty="0"/>
              <a:t>. </a:t>
            </a:r>
            <a:endParaRPr lang="en-US" dirty="0" smtClean="0"/>
          </a:p>
          <a:p>
            <a:pPr marL="0" indent="0">
              <a:buNone/>
            </a:pPr>
            <a:r>
              <a:rPr lang="en-US" dirty="0" smtClean="0"/>
              <a:t>Even </a:t>
            </a:r>
            <a:r>
              <a:rPr lang="en-US" dirty="0"/>
              <a:t>if a teacher has a high level of content knowledge for teaching </a:t>
            </a:r>
            <a:r>
              <a:rPr lang="en-US" dirty="0" smtClean="0"/>
              <a:t>energy when </a:t>
            </a:r>
            <a:r>
              <a:rPr lang="en-US" dirty="0"/>
              <a:t>they lack specific knowledge for teaching a canonical physics approach to </a:t>
            </a:r>
            <a:r>
              <a:rPr lang="en-US" dirty="0" smtClean="0"/>
              <a:t>systems, </a:t>
            </a:r>
            <a:r>
              <a:rPr lang="en-US" dirty="0"/>
              <a:t>they will be unable to respond productively to student difficulties related to a broad spectrum of energy issues.</a:t>
            </a:r>
          </a:p>
          <a:p>
            <a:endParaRPr lang="en-US" dirty="0"/>
          </a:p>
        </p:txBody>
      </p:sp>
    </p:spTree>
    <p:extLst>
      <p:ext uri="{BB962C8B-B14F-4D97-AF65-F5344CB8AC3E}">
        <p14:creationId xmlns:p14="http://schemas.microsoft.com/office/powerpoint/2010/main" val="7662984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And some more</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We also found an interesting difference in performance on the </a:t>
            </a:r>
            <a:r>
              <a:rPr lang="en-US" i="1" dirty="0"/>
              <a:t>Atwood’s, CKT-P, CR </a:t>
            </a:r>
            <a:r>
              <a:rPr lang="en-US" dirty="0"/>
              <a:t>among the teachers and senior physics majors who provided 4 or 5 correct responses on the </a:t>
            </a:r>
            <a:r>
              <a:rPr lang="en-US" i="1" dirty="0"/>
              <a:t>Trampoline, CKT-D, SR</a:t>
            </a:r>
            <a:r>
              <a:rPr lang="en-US" dirty="0"/>
              <a:t> item</a:t>
            </a:r>
            <a:r>
              <a:rPr lang="en-US" dirty="0" smtClean="0"/>
              <a:t>.</a:t>
            </a:r>
          </a:p>
          <a:p>
            <a:r>
              <a:rPr lang="en-US" dirty="0" smtClean="0"/>
              <a:t> </a:t>
            </a:r>
            <a:r>
              <a:rPr lang="en-US" dirty="0"/>
              <a:t>Of the </a:t>
            </a:r>
            <a:r>
              <a:rPr lang="en-US" dirty="0">
                <a:solidFill>
                  <a:srgbClr val="FF0000"/>
                </a:solidFill>
              </a:rPr>
              <a:t>116 </a:t>
            </a:r>
            <a:r>
              <a:rPr lang="en-US" dirty="0"/>
              <a:t>teachers who scored </a:t>
            </a:r>
            <a:r>
              <a:rPr lang="en-US" dirty="0">
                <a:solidFill>
                  <a:srgbClr val="FF0000"/>
                </a:solidFill>
              </a:rPr>
              <a:t>4 or 5</a:t>
            </a:r>
            <a:r>
              <a:rPr lang="en-US" dirty="0"/>
              <a:t> on the </a:t>
            </a:r>
            <a:r>
              <a:rPr lang="en-US" i="1" dirty="0"/>
              <a:t>Trampoline</a:t>
            </a:r>
            <a:r>
              <a:rPr lang="en-US" dirty="0"/>
              <a:t> question only </a:t>
            </a:r>
            <a:r>
              <a:rPr lang="en-US" dirty="0">
                <a:solidFill>
                  <a:srgbClr val="FF0000"/>
                </a:solidFill>
              </a:rPr>
              <a:t>16% </a:t>
            </a:r>
            <a:r>
              <a:rPr lang="en-US" dirty="0"/>
              <a:t>scored a </a:t>
            </a:r>
            <a:r>
              <a:rPr lang="en-US" dirty="0">
                <a:solidFill>
                  <a:srgbClr val="FF0000"/>
                </a:solidFill>
              </a:rPr>
              <a:t>0</a:t>
            </a:r>
            <a:r>
              <a:rPr lang="en-US" dirty="0"/>
              <a:t> on the </a:t>
            </a:r>
            <a:r>
              <a:rPr lang="en-US" i="1" dirty="0"/>
              <a:t>Atwood’s</a:t>
            </a:r>
            <a:r>
              <a:rPr lang="en-US" dirty="0"/>
              <a:t> question. Of the</a:t>
            </a:r>
            <a:r>
              <a:rPr lang="en-US" dirty="0">
                <a:solidFill>
                  <a:srgbClr val="FF0000"/>
                </a:solidFill>
              </a:rPr>
              <a:t> 37</a:t>
            </a:r>
            <a:r>
              <a:rPr lang="en-US" dirty="0"/>
              <a:t> senior physics majors who scored a</a:t>
            </a:r>
            <a:r>
              <a:rPr lang="en-US" dirty="0">
                <a:solidFill>
                  <a:srgbClr val="FF0000"/>
                </a:solidFill>
              </a:rPr>
              <a:t> 4 or 5 </a:t>
            </a:r>
            <a:r>
              <a:rPr lang="en-US" dirty="0"/>
              <a:t>on the </a:t>
            </a:r>
            <a:r>
              <a:rPr lang="en-US" i="1" dirty="0"/>
              <a:t>Trampoline</a:t>
            </a:r>
            <a:r>
              <a:rPr lang="en-US" dirty="0"/>
              <a:t> question, </a:t>
            </a:r>
            <a:r>
              <a:rPr lang="en-US" dirty="0">
                <a:solidFill>
                  <a:srgbClr val="FF0000"/>
                </a:solidFill>
              </a:rPr>
              <a:t>46%</a:t>
            </a:r>
            <a:r>
              <a:rPr lang="en-US" dirty="0"/>
              <a:t> scored a </a:t>
            </a:r>
            <a:r>
              <a:rPr lang="en-US" dirty="0">
                <a:solidFill>
                  <a:srgbClr val="FF0000"/>
                </a:solidFill>
              </a:rPr>
              <a:t>0</a:t>
            </a:r>
            <a:r>
              <a:rPr lang="en-US" dirty="0"/>
              <a:t> on the </a:t>
            </a:r>
            <a:r>
              <a:rPr lang="en-US" i="1" dirty="0"/>
              <a:t>Atwood’s</a:t>
            </a:r>
            <a:r>
              <a:rPr lang="en-US" dirty="0"/>
              <a:t> question. </a:t>
            </a:r>
            <a:endParaRPr lang="en-US" dirty="0" smtClean="0"/>
          </a:p>
          <a:p>
            <a:r>
              <a:rPr lang="en-US" dirty="0" smtClean="0"/>
              <a:t>This </a:t>
            </a:r>
            <a:r>
              <a:rPr lang="en-US" dirty="0"/>
              <a:t>finding provides supporting evidence for our claim that disciplinary knowledge of systems is an important but not sufficient condition for effective facilitation of student systems </a:t>
            </a:r>
            <a:r>
              <a:rPr lang="en-US" dirty="0" smtClean="0"/>
              <a:t>reasoning.</a:t>
            </a:r>
          </a:p>
          <a:p>
            <a:r>
              <a:rPr lang="en-US" dirty="0" smtClean="0">
                <a:solidFill>
                  <a:srgbClr val="FF0000"/>
                </a:solidFill>
              </a:rPr>
              <a:t>Among </a:t>
            </a:r>
            <a:r>
              <a:rPr lang="en-US" dirty="0">
                <a:solidFill>
                  <a:srgbClr val="FF0000"/>
                </a:solidFill>
              </a:rPr>
              <a:t>teachers and physics majors with similar disciplinary knowledge of systems, the teachers were much more likely to be able to leverage this knowledge to support productive student reasoning. </a:t>
            </a:r>
          </a:p>
          <a:p>
            <a:endParaRPr lang="en-US" dirty="0"/>
          </a:p>
        </p:txBody>
      </p:sp>
    </p:spTree>
    <p:extLst>
      <p:ext uri="{BB962C8B-B14F-4D97-AF65-F5344CB8AC3E}">
        <p14:creationId xmlns:p14="http://schemas.microsoft.com/office/powerpoint/2010/main" val="14737059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And some more</a:t>
            </a:r>
            <a:endParaRPr lang="en-US" sz="32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9439" b="-9439"/>
          <a:stretch>
            <a:fillRect/>
          </a:stretch>
        </p:blipFill>
        <p:spPr bwMode="auto">
          <a:xfrm>
            <a:off x="169333" y="1219201"/>
            <a:ext cx="8686800" cy="4890030"/>
          </a:xfrm>
          <a:prstGeom prst="rect">
            <a:avLst/>
          </a:prstGeom>
          <a:noFill/>
          <a:ln>
            <a:noFill/>
          </a:ln>
        </p:spPr>
      </p:pic>
    </p:spTree>
    <p:extLst>
      <p:ext uri="{BB962C8B-B14F-4D97-AF65-F5344CB8AC3E}">
        <p14:creationId xmlns:p14="http://schemas.microsoft.com/office/powerpoint/2010/main" val="14648645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Summary on systems</a:t>
            </a:r>
            <a:endParaRPr lang="en-US" sz="3200" dirty="0"/>
          </a:p>
        </p:txBody>
      </p:sp>
      <p:sp>
        <p:nvSpPr>
          <p:cNvPr id="3" name="Content Placeholder 2"/>
          <p:cNvSpPr>
            <a:spLocks noGrp="1"/>
          </p:cNvSpPr>
          <p:nvPr>
            <p:ph idx="1"/>
          </p:nvPr>
        </p:nvSpPr>
        <p:spPr/>
        <p:txBody>
          <a:bodyPr>
            <a:normAutofit/>
          </a:bodyPr>
          <a:lstStyle/>
          <a:p>
            <a:pPr lvl="0"/>
            <a:r>
              <a:rPr lang="en-US" sz="2400" dirty="0"/>
              <a:t>The canonical approach to systems in physics is distinctly different from both the popular connotation of the word “system” and the approach to systems that is common in other scientific disciplines. </a:t>
            </a:r>
          </a:p>
          <a:p>
            <a:r>
              <a:rPr lang="en-US" sz="2400" dirty="0"/>
              <a:t>Physics curricular materials often introduce the concept of a system approach to energy in inconsistent ways, which likely make it difficult for students to differentiate the meaning of the terms “constant” and “conserved.”</a:t>
            </a:r>
            <a:r>
              <a:rPr lang="en-US" sz="2400" dirty="0" smtClean="0">
                <a:effectLst/>
              </a:rPr>
              <a:t> </a:t>
            </a:r>
            <a:endParaRPr lang="en-US" sz="2400" dirty="0"/>
          </a:p>
        </p:txBody>
      </p:sp>
    </p:spTree>
    <p:extLst>
      <p:ext uri="{BB962C8B-B14F-4D97-AF65-F5344CB8AC3E}">
        <p14:creationId xmlns:p14="http://schemas.microsoft.com/office/powerpoint/2010/main" val="4409158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Summary on teaching systems</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sz="2600" dirty="0"/>
              <a:t>Senior physics majors and high school teachers of physics </a:t>
            </a:r>
            <a:r>
              <a:rPr lang="en-US" sz="2600" dirty="0" smtClean="0"/>
              <a:t>have </a:t>
            </a:r>
            <a:r>
              <a:rPr lang="en-US" sz="2600" dirty="0"/>
              <a:t>difficulties in applying a consistent systems approach to energy analysis.</a:t>
            </a:r>
          </a:p>
          <a:p>
            <a:pPr lvl="0"/>
            <a:r>
              <a:rPr lang="en-US" sz="2600" dirty="0"/>
              <a:t>Teachers </a:t>
            </a:r>
            <a:r>
              <a:rPr lang="en-US" sz="2600" dirty="0" smtClean="0"/>
              <a:t>with </a:t>
            </a:r>
            <a:r>
              <a:rPr lang="en-US" sz="2600" dirty="0"/>
              <a:t>a strong understanding of a systems approach to energy analysis are also better equipped to respond productively to student reasoning about a system approach to energy. </a:t>
            </a:r>
          </a:p>
          <a:p>
            <a:pPr lvl="0"/>
            <a:r>
              <a:rPr lang="en-US" sz="2600" dirty="0"/>
              <a:t>Teachers with a strong understanding of a systems approach to energy analysis are also significantly better equipped to respond productively to student reasoning than senior physics majors who demonstrate a similarly strong understanding. </a:t>
            </a:r>
          </a:p>
          <a:p>
            <a:endParaRPr lang="en-US" dirty="0"/>
          </a:p>
        </p:txBody>
      </p:sp>
    </p:spTree>
    <p:extLst>
      <p:ext uri="{BB962C8B-B14F-4D97-AF65-F5344CB8AC3E}">
        <p14:creationId xmlns:p14="http://schemas.microsoft.com/office/powerpoint/2010/main" val="18684404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sz="3400" dirty="0"/>
              <a:t>The difference between physicists’ approach to the concept of a system and other disciplinary approaches needs to </a:t>
            </a:r>
            <a:r>
              <a:rPr lang="en-US" sz="3400" dirty="0" smtClean="0"/>
              <a:t>be discussed. </a:t>
            </a:r>
            <a:endParaRPr lang="en-US" sz="3400" dirty="0"/>
          </a:p>
          <a:p>
            <a:pPr lvl="0"/>
            <a:r>
              <a:rPr lang="en-US" sz="3400" dirty="0" smtClean="0"/>
              <a:t>Physics </a:t>
            </a:r>
            <a:r>
              <a:rPr lang="en-US" sz="3400" dirty="0"/>
              <a:t>instructors and textbook authors need to pay special attention to distinguishing energy constancy (which depends on the system and the physical process) from energy conservation (which is valid for all system choices and all processes). </a:t>
            </a:r>
          </a:p>
          <a:p>
            <a:pPr lvl="0"/>
            <a:r>
              <a:rPr lang="en-US" sz="3400" dirty="0" smtClean="0"/>
              <a:t>Neither </a:t>
            </a:r>
            <a:r>
              <a:rPr lang="en-US" sz="3400" dirty="0"/>
              <a:t>advanced study nor teaching experience appear to significantly develop </a:t>
            </a:r>
            <a:r>
              <a:rPr lang="en-US" sz="3400" dirty="0" smtClean="0"/>
              <a:t>the </a:t>
            </a:r>
            <a:r>
              <a:rPr lang="en-US" sz="3400" dirty="0"/>
              <a:t>foundational </a:t>
            </a:r>
            <a:r>
              <a:rPr lang="en-US" sz="3400" dirty="0" smtClean="0"/>
              <a:t>knowledge of systems.</a:t>
            </a:r>
            <a:endParaRPr lang="en-US" sz="3400" dirty="0"/>
          </a:p>
          <a:p>
            <a:pPr lvl="0"/>
            <a:r>
              <a:rPr lang="en-US" sz="3400" dirty="0" smtClean="0"/>
              <a:t>Knowing </a:t>
            </a:r>
            <a:r>
              <a:rPr lang="en-US" sz="3400" dirty="0"/>
              <a:t>“physics” and “general, non-content specific, pedagogical strategies” is often not sufficient for effective teaching. </a:t>
            </a:r>
          </a:p>
          <a:p>
            <a:endParaRPr lang="en-US" dirty="0"/>
          </a:p>
        </p:txBody>
      </p:sp>
    </p:spTree>
    <p:extLst>
      <p:ext uri="{BB962C8B-B14F-4D97-AF65-F5344CB8AC3E}">
        <p14:creationId xmlns:p14="http://schemas.microsoft.com/office/powerpoint/2010/main" val="30535206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Content Knowledge for Teaching</a:t>
            </a:r>
            <a:r>
              <a:rPr lang="sl-SI" sz="3200" dirty="0" smtClean="0"/>
              <a:t>…</a:t>
            </a:r>
            <a:endParaRPr lang="en-US" sz="3200" dirty="0"/>
          </a:p>
        </p:txBody>
      </p:sp>
      <p:sp>
        <p:nvSpPr>
          <p:cNvPr id="3" name="Content Placeholder 2"/>
          <p:cNvSpPr>
            <a:spLocks noGrp="1"/>
          </p:cNvSpPr>
          <p:nvPr>
            <p:ph idx="1"/>
          </p:nvPr>
        </p:nvSpPr>
        <p:spPr>
          <a:xfrm>
            <a:off x="0" y="1244600"/>
            <a:ext cx="9143999" cy="4525963"/>
          </a:xfrm>
        </p:spPr>
        <p:txBody>
          <a:bodyPr/>
          <a:lstStyle/>
          <a:p>
            <a:pPr marL="457200" lvl="1" indent="0">
              <a:buNone/>
            </a:pPr>
            <a:endParaRPr lang="en-US" sz="2400" dirty="0" smtClean="0"/>
          </a:p>
          <a:p>
            <a:pPr marL="457200" lvl="1" indent="0">
              <a:buNone/>
            </a:pPr>
            <a:r>
              <a:rPr lang="sl-SI" sz="2400" dirty="0" smtClean="0"/>
              <a:t>… i</a:t>
            </a:r>
            <a:r>
              <a:rPr lang="en-US" sz="2400" dirty="0" smtClean="0"/>
              <a:t>s </a:t>
            </a:r>
            <a:r>
              <a:rPr lang="en-US" sz="2400" dirty="0"/>
              <a:t>a set of knowledge that teachers have that enable them to carry out everyday </a:t>
            </a:r>
            <a:r>
              <a:rPr lang="en-US" sz="2400" i="1" dirty="0">
                <a:solidFill>
                  <a:srgbClr val="FF0000"/>
                </a:solidFill>
              </a:rPr>
              <a:t>tasks of teaching</a:t>
            </a:r>
            <a:r>
              <a:rPr lang="en-US" sz="2400" dirty="0"/>
              <a:t> in the classroom with the goal of</a:t>
            </a:r>
            <a:r>
              <a:rPr lang="en-US" sz="2400" i="1" dirty="0"/>
              <a:t> </a:t>
            </a:r>
            <a:r>
              <a:rPr lang="en-US" sz="2400" i="1" dirty="0">
                <a:solidFill>
                  <a:srgbClr val="FF0000"/>
                </a:solidFill>
              </a:rPr>
              <a:t>helping their students learn</a:t>
            </a:r>
            <a:r>
              <a:rPr lang="en-US" sz="2400" dirty="0"/>
              <a:t>. </a:t>
            </a:r>
            <a:endParaRPr lang="en-US" sz="2400" dirty="0" smtClean="0"/>
          </a:p>
          <a:p>
            <a:pPr marL="457200" lvl="1" indent="0">
              <a:buNone/>
            </a:pPr>
            <a:endParaRPr lang="en-US" sz="2400" dirty="0" smtClean="0"/>
          </a:p>
          <a:p>
            <a:pPr marL="0" lvl="1" indent="0" algn="r">
              <a:buNone/>
            </a:pPr>
            <a:r>
              <a:rPr lang="en-US" sz="2400" dirty="0" smtClean="0"/>
              <a:t>Ball</a:t>
            </a:r>
            <a:r>
              <a:rPr lang="en-US" sz="2400" dirty="0"/>
              <a:t>, Thames, and Phelps (2008)</a:t>
            </a:r>
          </a:p>
          <a:p>
            <a:endParaRPr lang="en-US" dirty="0"/>
          </a:p>
        </p:txBody>
      </p:sp>
    </p:spTree>
    <p:extLst>
      <p:ext uri="{BB962C8B-B14F-4D97-AF65-F5344CB8AC3E}">
        <p14:creationId xmlns:p14="http://schemas.microsoft.com/office/powerpoint/2010/main" val="32871335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Eugenia.etkina@gse.rutgers.edu</a:t>
            </a:r>
            <a:r>
              <a:rPr lang="en-US" dirty="0" smtClean="0"/>
              <a:t> </a:t>
            </a:r>
            <a:endParaRPr lang="en-US" dirty="0"/>
          </a:p>
        </p:txBody>
      </p:sp>
    </p:spTree>
    <p:extLst>
      <p:ext uri="{BB962C8B-B14F-4D97-AF65-F5344CB8AC3E}">
        <p14:creationId xmlns:p14="http://schemas.microsoft.com/office/powerpoint/2010/main" val="258521222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rcRect t="7559" b="7559"/>
          <a:stretch>
            <a:fillRect/>
          </a:stretch>
        </p:blipFill>
        <p:spPr>
          <a:xfrm>
            <a:off x="1569327" y="931334"/>
            <a:ext cx="9445807" cy="5194830"/>
          </a:xfrm>
        </p:spPr>
      </p:pic>
    </p:spTree>
    <p:extLst>
      <p:ext uri="{BB962C8B-B14F-4D97-AF65-F5344CB8AC3E}">
        <p14:creationId xmlns:p14="http://schemas.microsoft.com/office/powerpoint/2010/main" val="3404325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r>
              <a:rPr lang="en-US" sz="3200" dirty="0" smtClean="0"/>
              <a:t>Model of content knowledge for teaching a specific subject</a:t>
            </a:r>
            <a:endParaRPr lang="en-US" sz="3200" dirty="0"/>
          </a:p>
        </p:txBody>
      </p:sp>
      <p:pic>
        <p:nvPicPr>
          <p:cNvPr id="4" name="Content Placeholder 3" descr="Screen Shot 2017-12-28 at 11.15.07 PM.png"/>
          <p:cNvPicPr>
            <a:picLocks noGrp="1" noChangeAspect="1"/>
          </p:cNvPicPr>
          <p:nvPr>
            <p:ph idx="1"/>
          </p:nvPr>
        </p:nvPicPr>
        <p:blipFill>
          <a:blip r:embed="rId3">
            <a:extLst>
              <a:ext uri="{28A0092B-C50C-407E-A947-70E740481C1C}">
                <a14:useLocalDpi xmlns:a14="http://schemas.microsoft.com/office/drawing/2010/main" val="0"/>
              </a:ext>
            </a:extLst>
          </a:blip>
          <a:srcRect l="6625" r="6625"/>
          <a:stretch>
            <a:fillRect/>
          </a:stretch>
        </p:blipFill>
        <p:spPr/>
      </p:pic>
      <p:sp>
        <p:nvSpPr>
          <p:cNvPr id="5" name="TextBox 4"/>
          <p:cNvSpPr txBox="1"/>
          <p:nvPr/>
        </p:nvSpPr>
        <p:spPr>
          <a:xfrm>
            <a:off x="4927600" y="6383867"/>
            <a:ext cx="3894667" cy="369332"/>
          </a:xfrm>
          <a:prstGeom prst="rect">
            <a:avLst/>
          </a:prstGeom>
          <a:noFill/>
        </p:spPr>
        <p:txBody>
          <a:bodyPr wrap="square" rtlCol="0">
            <a:spAutoFit/>
          </a:bodyPr>
          <a:lstStyle/>
          <a:p>
            <a:r>
              <a:rPr lang="en-US" dirty="0"/>
              <a:t>Ball, Thames, and Phelps (2008)</a:t>
            </a:r>
          </a:p>
        </p:txBody>
      </p:sp>
    </p:spTree>
    <p:extLst>
      <p:ext uri="{BB962C8B-B14F-4D97-AF65-F5344CB8AC3E}">
        <p14:creationId xmlns:p14="http://schemas.microsoft.com/office/powerpoint/2010/main" val="152956356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CKT energy – examples of 5 elements</a:t>
            </a:r>
            <a:endParaRPr lang="en-US" sz="3200" dirty="0"/>
          </a:p>
        </p:txBody>
      </p:sp>
      <p:sp>
        <p:nvSpPr>
          <p:cNvPr id="3" name="Content Placeholder 2"/>
          <p:cNvSpPr>
            <a:spLocks noGrp="1"/>
          </p:cNvSpPr>
          <p:nvPr>
            <p:ph idx="1"/>
          </p:nvPr>
        </p:nvSpPr>
        <p:spPr>
          <a:xfrm>
            <a:off x="287867" y="1417638"/>
            <a:ext cx="8585200" cy="4708525"/>
          </a:xfrm>
        </p:spPr>
        <p:txBody>
          <a:bodyPr>
            <a:normAutofit fontScale="25000" lnSpcReduction="20000"/>
          </a:bodyPr>
          <a:lstStyle/>
          <a:p>
            <a:r>
              <a:rPr lang="en-US" sz="7200" i="1" dirty="0" smtClean="0">
                <a:solidFill>
                  <a:srgbClr val="FF0000"/>
                </a:solidFill>
              </a:rPr>
              <a:t>Common</a:t>
            </a:r>
            <a:r>
              <a:rPr lang="en-US" sz="7200" i="1" baseline="0" dirty="0" smtClean="0">
                <a:solidFill>
                  <a:srgbClr val="FF0000"/>
                </a:solidFill>
              </a:rPr>
              <a:t> content knowledge</a:t>
            </a:r>
            <a:r>
              <a:rPr lang="en-US" sz="7200" baseline="0" dirty="0" smtClean="0"/>
              <a:t>: </a:t>
            </a:r>
            <a:r>
              <a:rPr lang="en-US" sz="7200" dirty="0" smtClean="0"/>
              <a:t>Energy is a conserved quantity,</a:t>
            </a:r>
          </a:p>
          <a:p>
            <a:pPr marL="0" indent="0">
              <a:buNone/>
            </a:pPr>
            <a:r>
              <a:rPr lang="en-US" sz="7200" dirty="0" smtClean="0"/>
              <a:t>        always constant in an isolated system but can change in </a:t>
            </a:r>
          </a:p>
          <a:p>
            <a:pPr marL="0" indent="0">
              <a:buNone/>
            </a:pPr>
            <a:r>
              <a:rPr lang="en-US" sz="7200" dirty="0" smtClean="0"/>
              <a:t>        an non-isolated system, however we can always find a system in which total energy is</a:t>
            </a:r>
          </a:p>
          <a:p>
            <a:pPr marL="0" indent="0">
              <a:buNone/>
            </a:pPr>
            <a:r>
              <a:rPr lang="en-US" sz="7200" dirty="0" smtClean="0"/>
              <a:t>        constant </a:t>
            </a:r>
          </a:p>
          <a:p>
            <a:endParaRPr lang="en-US" sz="7200" dirty="0" smtClean="0"/>
          </a:p>
          <a:p>
            <a:r>
              <a:rPr lang="en-US" sz="7200" i="1" dirty="0" smtClean="0">
                <a:solidFill>
                  <a:srgbClr val="FF0000"/>
                </a:solidFill>
              </a:rPr>
              <a:t>Horizon content knowledge:</a:t>
            </a:r>
            <a:r>
              <a:rPr lang="en-US" sz="7200" dirty="0" smtClean="0"/>
              <a:t> The role of friction in rolling – static friction force makes an object roll</a:t>
            </a:r>
            <a:r>
              <a:rPr lang="en-US" sz="7200" baseline="0" dirty="0" smtClean="0"/>
              <a:t>; so</a:t>
            </a:r>
            <a:r>
              <a:rPr lang="en-US" sz="7200" dirty="0" smtClean="0"/>
              <a:t> we cannot disregard it but it is not the for reason for slowing down of a rolling object, it is conversion of kinetic energy into internal energy;</a:t>
            </a:r>
            <a:endParaRPr lang="en-US" sz="7200" baseline="0" dirty="0" smtClean="0"/>
          </a:p>
          <a:p>
            <a:r>
              <a:rPr lang="en-US" sz="7200" i="1" dirty="0">
                <a:solidFill>
                  <a:srgbClr val="FF0000"/>
                </a:solidFill>
              </a:rPr>
              <a:t>S</a:t>
            </a:r>
            <a:r>
              <a:rPr lang="en-US" sz="7200" i="1" baseline="0" dirty="0" smtClean="0">
                <a:solidFill>
                  <a:srgbClr val="FF0000"/>
                </a:solidFill>
              </a:rPr>
              <a:t>pecial content knowledge</a:t>
            </a:r>
            <a:r>
              <a:rPr lang="en-US" sz="7200" baseline="0" dirty="0" smtClean="0">
                <a:solidFill>
                  <a:srgbClr val="FF0000"/>
                </a:solidFill>
              </a:rPr>
              <a:t>:</a:t>
            </a:r>
            <a:r>
              <a:rPr lang="en-US" sz="7200" baseline="0" dirty="0" smtClean="0"/>
              <a:t> when it is useful to choose a system in which energy is constant and when it is useful to choose a system on which the environment does work;</a:t>
            </a:r>
          </a:p>
          <a:p>
            <a:r>
              <a:rPr lang="en-US" sz="7200" i="1" dirty="0">
                <a:solidFill>
                  <a:srgbClr val="FF0000"/>
                </a:solidFill>
              </a:rPr>
              <a:t>K</a:t>
            </a:r>
            <a:r>
              <a:rPr lang="en-US" sz="7200" i="1" baseline="0" dirty="0" smtClean="0">
                <a:solidFill>
                  <a:srgbClr val="FF0000"/>
                </a:solidFill>
              </a:rPr>
              <a:t>nowledge of students</a:t>
            </a:r>
            <a:r>
              <a:rPr lang="en-US" sz="7200" baseline="0" dirty="0" smtClean="0"/>
              <a:t>: for the students it is difficult to choose a system and be consistent with it (double counting), to decide on initial and final states and realize that mechanical energy is converted to internal and the latter is imperceptible;</a:t>
            </a:r>
          </a:p>
          <a:p>
            <a:r>
              <a:rPr lang="en-US" sz="7200" i="1" dirty="0">
                <a:solidFill>
                  <a:srgbClr val="FF0000"/>
                </a:solidFill>
              </a:rPr>
              <a:t>K</a:t>
            </a:r>
            <a:r>
              <a:rPr lang="en-US" sz="7200" i="1" baseline="0" dirty="0" smtClean="0">
                <a:solidFill>
                  <a:srgbClr val="FF0000"/>
                </a:solidFill>
              </a:rPr>
              <a:t>nowledge of content and teaching</a:t>
            </a:r>
            <a:r>
              <a:rPr lang="en-US" sz="7200" baseline="0" dirty="0" smtClean="0">
                <a:solidFill>
                  <a:srgbClr val="FF0000"/>
                </a:solidFill>
              </a:rPr>
              <a:t>:</a:t>
            </a:r>
            <a:r>
              <a:rPr lang="en-US" sz="7200" baseline="0" dirty="0" smtClean="0"/>
              <a:t> there are ways of experimentally detecting and measuring conversion of mechanical energy to internal; energy bar charts are an effective tool to help students write mathematical models of energy conservation; </a:t>
            </a:r>
          </a:p>
          <a:p>
            <a:r>
              <a:rPr lang="en-US" sz="7200" i="1" baseline="0" dirty="0" smtClean="0">
                <a:solidFill>
                  <a:srgbClr val="FF0000"/>
                </a:solidFill>
              </a:rPr>
              <a:t>Knowledge of content and curriculum:</a:t>
            </a:r>
            <a:r>
              <a:rPr lang="en-US" sz="7200" baseline="0" dirty="0" smtClean="0"/>
              <a:t>  system is a cross cutting concept in the NGSS, a consistent approach to energy should be used in all physics topics.</a:t>
            </a:r>
            <a:endParaRPr lang="en-US" sz="7200"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92319300"/>
              </p:ext>
            </p:extLst>
          </p:nvPr>
        </p:nvGraphicFramePr>
        <p:xfrm>
          <a:off x="6620934" y="1450549"/>
          <a:ext cx="2065866" cy="530424"/>
        </p:xfrm>
        <a:graphic>
          <a:graphicData uri="http://schemas.openxmlformats.org/presentationml/2006/ole">
            <mc:AlternateContent xmlns:mc="http://schemas.openxmlformats.org/markup-compatibility/2006">
              <mc:Choice xmlns:v="urn:schemas-microsoft-com:vml" Requires="v">
                <p:oleObj spid="_x0000_s1071" name="Equation" r:id="rId3" imgW="800100" imgH="203200" progId="Equation.3">
                  <p:embed/>
                </p:oleObj>
              </mc:Choice>
              <mc:Fallback>
                <p:oleObj name="Equation" r:id="rId3" imgW="800100" imgH="203200" progId="Equation.3">
                  <p:embed/>
                  <p:pic>
                    <p:nvPicPr>
                      <p:cNvPr id="0" name=""/>
                      <p:cNvPicPr/>
                      <p:nvPr/>
                    </p:nvPicPr>
                    <p:blipFill>
                      <a:blip r:embed="rId4"/>
                      <a:stretch>
                        <a:fillRect/>
                      </a:stretch>
                    </p:blipFill>
                    <p:spPr>
                      <a:xfrm>
                        <a:off x="6620934" y="1450549"/>
                        <a:ext cx="2065866" cy="530424"/>
                      </a:xfrm>
                      <a:prstGeom prst="rect">
                        <a:avLst/>
                      </a:prstGeom>
                    </p:spPr>
                  </p:pic>
                </p:oleObj>
              </mc:Fallback>
            </mc:AlternateContent>
          </a:graphicData>
        </a:graphic>
      </p:graphicFrame>
    </p:spTree>
    <p:extLst>
      <p:ext uri="{BB962C8B-B14F-4D97-AF65-F5344CB8AC3E}">
        <p14:creationId xmlns:p14="http://schemas.microsoft.com/office/powerpoint/2010/main" val="6559134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03" y="274638"/>
            <a:ext cx="8992797" cy="1143000"/>
          </a:xfrm>
        </p:spPr>
        <p:txBody>
          <a:bodyPr>
            <a:noAutofit/>
          </a:bodyPr>
          <a:lstStyle/>
          <a:p>
            <a:r>
              <a:rPr lang="en-US" sz="3200" dirty="0" smtClean="0"/>
              <a:t>Theoretical framework for studying </a:t>
            </a:r>
            <a:br>
              <a:rPr lang="en-US" sz="3200" dirty="0" smtClean="0"/>
            </a:br>
            <a:r>
              <a:rPr lang="en-US" sz="3200" dirty="0" smtClean="0"/>
              <a:t>Content Knowledge for Teaching </a:t>
            </a:r>
            <a:br>
              <a:rPr lang="en-US" sz="3200" dirty="0" smtClean="0"/>
            </a:br>
            <a:r>
              <a:rPr lang="en-US" sz="3200" dirty="0" smtClean="0"/>
              <a:t>in the domain of energy (CKT-E)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629221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387600" y="6392193"/>
            <a:ext cx="6627317" cy="369332"/>
          </a:xfrm>
          <a:prstGeom prst="rect">
            <a:avLst/>
          </a:prstGeom>
          <a:noFill/>
        </p:spPr>
        <p:txBody>
          <a:bodyPr wrap="square" rtlCol="0">
            <a:spAutoFit/>
          </a:bodyPr>
          <a:lstStyle/>
          <a:p>
            <a:r>
              <a:rPr lang="en-US" dirty="0" smtClean="0"/>
              <a:t>Etkina, Phelps, </a:t>
            </a:r>
            <a:r>
              <a:rPr lang="en-US" dirty="0" err="1" smtClean="0"/>
              <a:t>Iconageloa</a:t>
            </a:r>
            <a:r>
              <a:rPr lang="en-US" dirty="0" smtClean="0"/>
              <a:t>, Seeley, Vokos, and </a:t>
            </a:r>
            <a:r>
              <a:rPr lang="en-US" dirty="0" err="1" smtClean="0"/>
              <a:t>Gitomer</a:t>
            </a:r>
            <a:r>
              <a:rPr lang="en-US" dirty="0" smtClean="0"/>
              <a:t>, 2018</a:t>
            </a:r>
            <a:endParaRPr lang="en-US" dirty="0"/>
          </a:p>
        </p:txBody>
      </p:sp>
    </p:spTree>
    <p:extLst>
      <p:ext uri="{BB962C8B-B14F-4D97-AF65-F5344CB8AC3E}">
        <p14:creationId xmlns:p14="http://schemas.microsoft.com/office/powerpoint/2010/main" val="26713093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Tasks of Teaching (</a:t>
            </a:r>
            <a:r>
              <a:rPr lang="en-US" sz="3200" dirty="0" err="1" smtClean="0"/>
              <a:t>ToTs</a:t>
            </a:r>
            <a:r>
              <a:rPr lang="en-US" sz="3200" dirty="0" smtClean="0"/>
              <a:t>)</a:t>
            </a:r>
            <a:endParaRPr lang="en-US" sz="3200" dirty="0"/>
          </a:p>
        </p:txBody>
      </p:sp>
      <p:sp>
        <p:nvSpPr>
          <p:cNvPr id="3" name="Content Placeholder 2"/>
          <p:cNvSpPr>
            <a:spLocks noGrp="1"/>
          </p:cNvSpPr>
          <p:nvPr>
            <p:ph idx="1"/>
          </p:nvPr>
        </p:nvSpPr>
        <p:spPr/>
        <p:txBody>
          <a:bodyPr>
            <a:normAutofit fontScale="85000" lnSpcReduction="20000"/>
          </a:bodyPr>
          <a:lstStyle/>
          <a:p>
            <a:pPr marL="571500" indent="-571500">
              <a:buAutoNum type="romanUcPeriod"/>
            </a:pPr>
            <a:r>
              <a:rPr lang="en-US" dirty="0"/>
              <a:t>A</a:t>
            </a:r>
            <a:r>
              <a:rPr lang="en-US" dirty="0" smtClean="0"/>
              <a:t>nticipating </a:t>
            </a:r>
            <a:r>
              <a:rPr lang="en-US" dirty="0"/>
              <a:t>student thinking around science ideas; </a:t>
            </a:r>
            <a:endParaRPr lang="en-US" dirty="0" smtClean="0"/>
          </a:p>
          <a:p>
            <a:pPr marL="571500" indent="-571500">
              <a:buAutoNum type="romanUcPeriod"/>
            </a:pPr>
            <a:r>
              <a:rPr lang="en-US" dirty="0"/>
              <a:t>D</a:t>
            </a:r>
            <a:r>
              <a:rPr lang="en-US" dirty="0" smtClean="0"/>
              <a:t>esigning</a:t>
            </a:r>
            <a:r>
              <a:rPr lang="en-US" dirty="0"/>
              <a:t>, selecting, and sequencing learning experiences and activities; </a:t>
            </a:r>
          </a:p>
          <a:p>
            <a:pPr marL="571500" indent="-571500">
              <a:buAutoNum type="romanUcPeriod"/>
            </a:pPr>
            <a:r>
              <a:rPr lang="en-US" dirty="0"/>
              <a:t>M</a:t>
            </a:r>
            <a:r>
              <a:rPr lang="en-US" dirty="0" smtClean="0"/>
              <a:t>onitoring</a:t>
            </a:r>
            <a:r>
              <a:rPr lang="en-US" dirty="0"/>
              <a:t>, interpreting, and acting on student thinking; </a:t>
            </a:r>
          </a:p>
          <a:p>
            <a:pPr marL="571500" indent="-571500">
              <a:buAutoNum type="romanUcPeriod"/>
            </a:pPr>
            <a:r>
              <a:rPr lang="en-US" dirty="0"/>
              <a:t>S</a:t>
            </a:r>
            <a:r>
              <a:rPr lang="en-US" dirty="0" smtClean="0"/>
              <a:t>caffolding </a:t>
            </a:r>
            <a:r>
              <a:rPr lang="en-US" dirty="0"/>
              <a:t>meaningful engagement in a science learning community; </a:t>
            </a:r>
          </a:p>
          <a:p>
            <a:pPr marL="571500" indent="-571500">
              <a:buAutoNum type="romanUcPeriod"/>
            </a:pPr>
            <a:r>
              <a:rPr lang="en-US" dirty="0" smtClean="0"/>
              <a:t> </a:t>
            </a:r>
            <a:r>
              <a:rPr lang="en-US" dirty="0"/>
              <a:t>E</a:t>
            </a:r>
            <a:r>
              <a:rPr lang="en-US" dirty="0" smtClean="0"/>
              <a:t>xplaining </a:t>
            </a:r>
            <a:r>
              <a:rPr lang="en-US" dirty="0"/>
              <a:t>and using examples, models, representations, and arguments to support students’ scientific understanding; and </a:t>
            </a:r>
          </a:p>
          <a:p>
            <a:pPr marL="571500" indent="-571500">
              <a:buAutoNum type="romanUcPeriod"/>
            </a:pPr>
            <a:r>
              <a:rPr lang="en-US" dirty="0" smtClean="0"/>
              <a:t> </a:t>
            </a:r>
            <a:r>
              <a:rPr lang="en-US" dirty="0"/>
              <a:t>U</a:t>
            </a:r>
            <a:r>
              <a:rPr lang="en-US" dirty="0" smtClean="0"/>
              <a:t>sing </a:t>
            </a:r>
            <a:r>
              <a:rPr lang="en-US" dirty="0"/>
              <a:t>experiments to construct, test, and apply concepts.</a:t>
            </a:r>
          </a:p>
          <a:p>
            <a:endParaRPr lang="en-US" dirty="0"/>
          </a:p>
        </p:txBody>
      </p:sp>
    </p:spTree>
    <p:extLst>
      <p:ext uri="{BB962C8B-B14F-4D97-AF65-F5344CB8AC3E}">
        <p14:creationId xmlns:p14="http://schemas.microsoft.com/office/powerpoint/2010/main" val="2573950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rcRect l="-746" r="-746"/>
          <a:stretch>
            <a:fillRect/>
          </a:stretch>
        </p:blipFill>
        <p:spPr>
          <a:xfrm>
            <a:off x="308503" y="1834093"/>
            <a:ext cx="8662460" cy="4525962"/>
          </a:xfrm>
        </p:spPr>
      </p:pic>
      <p:sp>
        <p:nvSpPr>
          <p:cNvPr id="5" name="TextBox 4"/>
          <p:cNvSpPr txBox="1"/>
          <p:nvPr/>
        </p:nvSpPr>
        <p:spPr>
          <a:xfrm>
            <a:off x="449792" y="355600"/>
            <a:ext cx="8229600" cy="1354217"/>
          </a:xfrm>
          <a:prstGeom prst="rect">
            <a:avLst/>
          </a:prstGeom>
          <a:noFill/>
        </p:spPr>
        <p:txBody>
          <a:bodyPr wrap="square" rtlCol="0">
            <a:spAutoFit/>
          </a:bodyPr>
          <a:lstStyle/>
          <a:p>
            <a:pPr algn="ctr"/>
            <a:r>
              <a:rPr lang="en-US" sz="3200" dirty="0" smtClean="0"/>
              <a:t>I. Anticipating </a:t>
            </a:r>
            <a:r>
              <a:rPr lang="en-US" sz="3200" dirty="0"/>
              <a:t>student thinking around science </a:t>
            </a:r>
            <a:r>
              <a:rPr lang="en-US" sz="3200" dirty="0" smtClean="0"/>
              <a:t>ideas</a:t>
            </a:r>
            <a:r>
              <a:rPr lang="en-US" dirty="0" smtClean="0"/>
              <a:t> </a:t>
            </a:r>
            <a:endParaRPr lang="en-US" dirty="0"/>
          </a:p>
          <a:p>
            <a:endParaRPr lang="en-US" dirty="0"/>
          </a:p>
        </p:txBody>
      </p:sp>
      <p:sp>
        <p:nvSpPr>
          <p:cNvPr id="6" name="Rounded Rectangle 5"/>
          <p:cNvSpPr/>
          <p:nvPr/>
        </p:nvSpPr>
        <p:spPr>
          <a:xfrm>
            <a:off x="4639733" y="2438400"/>
            <a:ext cx="2810934" cy="321733"/>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639733" y="3488266"/>
            <a:ext cx="2641600" cy="321733"/>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639733" y="4555067"/>
            <a:ext cx="3031067" cy="321733"/>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4639733" y="5147734"/>
            <a:ext cx="2810934" cy="321733"/>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00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4643</TotalTime>
  <Words>3142</Words>
  <Application>Microsoft Macintosh PowerPoint</Application>
  <PresentationFormat>On-screen Show (4:3)</PresentationFormat>
  <Paragraphs>237</Paragraphs>
  <Slides>41</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Equation</vt:lpstr>
      <vt:lpstr>Understanding systems: Is it important for energy reasoning?</vt:lpstr>
      <vt:lpstr>PowerPoint Presentation</vt:lpstr>
      <vt:lpstr>PowerPoint Presentation</vt:lpstr>
      <vt:lpstr>Content Knowledge for Teaching…</vt:lpstr>
      <vt:lpstr>Model of content knowledge for teaching a specific subject</vt:lpstr>
      <vt:lpstr>CKT energy – examples of 5 elements</vt:lpstr>
      <vt:lpstr>Theoretical framework for studying  Content Knowledge for Teaching  in the domain of energy (CKT-E)</vt:lpstr>
      <vt:lpstr>Tasks of Teaching (ToTs)</vt:lpstr>
      <vt:lpstr>PowerPoint Presentation</vt:lpstr>
      <vt:lpstr>Student learning energy targets (ETs)</vt:lpstr>
      <vt:lpstr>B. Choice of system </vt:lpstr>
      <vt:lpstr>Conserved or constant?</vt:lpstr>
      <vt:lpstr>B. Choice of system </vt:lpstr>
      <vt:lpstr>Development of the CKT-E Assessment</vt:lpstr>
      <vt:lpstr>Trampoline item</vt:lpstr>
      <vt:lpstr>PowerPoint Presentation</vt:lpstr>
      <vt:lpstr>Trampoline is difficult</vt:lpstr>
      <vt:lpstr>PowerPoint Presentation</vt:lpstr>
      <vt:lpstr>What is a “system”?</vt:lpstr>
      <vt:lpstr>Systems</vt:lpstr>
      <vt:lpstr>How does this confusion affect teachers and students?</vt:lpstr>
      <vt:lpstr>Two types of items</vt:lpstr>
      <vt:lpstr>Measuring CKT-D of Systems</vt:lpstr>
      <vt:lpstr>Teacher’s CKT-D of Systems</vt:lpstr>
      <vt:lpstr> Measuring CKT-P of Systems Attending productively to learner systems reasoning</vt:lpstr>
      <vt:lpstr>Rubric to score responses (90% IRR)</vt:lpstr>
      <vt:lpstr>Attending Productively to Learner Systems Reasoning</vt:lpstr>
      <vt:lpstr>Contingency of Systems CKT-P on Systems CKT-D</vt:lpstr>
      <vt:lpstr>PowerPoint Presentation</vt:lpstr>
      <vt:lpstr>Testing of the hypotheses</vt:lpstr>
      <vt:lpstr>PowerPoint Presentation</vt:lpstr>
      <vt:lpstr>Contingency of Systems CKT-P on Systems CKT-D</vt:lpstr>
      <vt:lpstr>Outcome</vt:lpstr>
      <vt:lpstr>Judgment</vt:lpstr>
      <vt:lpstr>And some more</vt:lpstr>
      <vt:lpstr>And some more</vt:lpstr>
      <vt:lpstr>Summary on systems</vt:lpstr>
      <vt:lpstr>Summary on teaching systems</vt:lpstr>
      <vt:lpstr>Implications</vt:lpstr>
      <vt:lpstr>Thank you!</vt:lpstr>
      <vt:lpstr>PowerPoint Presentation</vt:lpstr>
    </vt:vector>
  </TitlesOfParts>
  <Company>Rutgers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Graduate School of Education</dc:creator>
  <cp:lastModifiedBy>Graduate School of Education</cp:lastModifiedBy>
  <cp:revision>56</cp:revision>
  <dcterms:created xsi:type="dcterms:W3CDTF">2019-04-04T17:06:44Z</dcterms:created>
  <dcterms:modified xsi:type="dcterms:W3CDTF">2019-04-13T23:40:36Z</dcterms:modified>
</cp:coreProperties>
</file>