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9" r:id="rId4"/>
    <p:sldId id="311" r:id="rId5"/>
    <p:sldId id="261" r:id="rId6"/>
    <p:sldId id="258" r:id="rId7"/>
    <p:sldId id="312" r:id="rId8"/>
    <p:sldId id="264" r:id="rId9"/>
    <p:sldId id="263" r:id="rId10"/>
    <p:sldId id="267" r:id="rId11"/>
    <p:sldId id="268" r:id="rId12"/>
    <p:sldId id="308" r:id="rId13"/>
    <p:sldId id="309" r:id="rId14"/>
    <p:sldId id="269" r:id="rId15"/>
    <p:sldId id="270" r:id="rId16"/>
    <p:sldId id="271" r:id="rId17"/>
    <p:sldId id="273" r:id="rId18"/>
    <p:sldId id="295" r:id="rId19"/>
    <p:sldId id="294" r:id="rId20"/>
    <p:sldId id="297" r:id="rId21"/>
    <p:sldId id="274" r:id="rId22"/>
    <p:sldId id="305" r:id="rId23"/>
    <p:sldId id="304" r:id="rId24"/>
    <p:sldId id="303" r:id="rId25"/>
    <p:sldId id="306" r:id="rId26"/>
    <p:sldId id="307" r:id="rId27"/>
    <p:sldId id="275" r:id="rId28"/>
    <p:sldId id="276" r:id="rId29"/>
    <p:sldId id="277" r:id="rId30"/>
    <p:sldId id="278" r:id="rId31"/>
    <p:sldId id="279" r:id="rId32"/>
    <p:sldId id="280" r:id="rId33"/>
    <p:sldId id="310" r:id="rId34"/>
    <p:sldId id="281" r:id="rId35"/>
    <p:sldId id="285" r:id="rId36"/>
    <p:sldId id="286" r:id="rId37"/>
    <p:sldId id="287" r:id="rId38"/>
    <p:sldId id="288" r:id="rId39"/>
    <p:sldId id="313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604AAA-98D8-4B9B-BA6F-C200A4F4BAB2}">
          <p14:sldIdLst>
            <p14:sldId id="256"/>
            <p14:sldId id="260"/>
            <p14:sldId id="259"/>
            <p14:sldId id="311"/>
            <p14:sldId id="261"/>
            <p14:sldId id="258"/>
            <p14:sldId id="312"/>
            <p14:sldId id="264"/>
            <p14:sldId id="263"/>
            <p14:sldId id="267"/>
            <p14:sldId id="268"/>
            <p14:sldId id="308"/>
            <p14:sldId id="309"/>
            <p14:sldId id="269"/>
            <p14:sldId id="270"/>
            <p14:sldId id="271"/>
            <p14:sldId id="273"/>
            <p14:sldId id="295"/>
            <p14:sldId id="294"/>
            <p14:sldId id="297"/>
            <p14:sldId id="274"/>
            <p14:sldId id="305"/>
            <p14:sldId id="304"/>
            <p14:sldId id="303"/>
            <p14:sldId id="306"/>
            <p14:sldId id="307"/>
            <p14:sldId id="275"/>
            <p14:sldId id="276"/>
            <p14:sldId id="277"/>
            <p14:sldId id="278"/>
            <p14:sldId id="279"/>
            <p14:sldId id="280"/>
            <p14:sldId id="310"/>
            <p14:sldId id="281"/>
            <p14:sldId id="285"/>
            <p14:sldId id="286"/>
            <p14:sldId id="287"/>
            <p14:sldId id="288"/>
            <p14:sldId id="313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 autoAdjust="0"/>
    <p:restoredTop sz="94660"/>
  </p:normalViewPr>
  <p:slideViewPr>
    <p:cSldViewPr>
      <p:cViewPr varScale="1">
        <p:scale>
          <a:sx n="126" d="100"/>
          <a:sy n="126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5DC315-8D57-40A0-9D0C-AF35C3607924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0E0173-1775-4003-8D89-025BE4319E3D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Watershed</a:t>
            </a:r>
            <a:r>
              <a:rPr lang="es-ES" dirty="0" smtClean="0"/>
              <a:t> Topológico Concurrente</a:t>
            </a:r>
            <a:endParaRPr lang="es-E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Mayo, 2015</a:t>
            </a:r>
          </a:p>
          <a:p>
            <a:r>
              <a:rPr lang="es-ES" dirty="0" smtClean="0"/>
              <a:t>Trabajo Final – Licenciatura en Ciencias de la Computación</a:t>
            </a:r>
          </a:p>
          <a:p>
            <a:r>
              <a:rPr lang="es-ES" dirty="0" smtClean="0"/>
              <a:t>Damián Montenegro</a:t>
            </a:r>
          </a:p>
          <a:p>
            <a:r>
              <a:rPr lang="es-ES" dirty="0" smtClean="0"/>
              <a:t>Director: Oscar H. Bustos</a:t>
            </a:r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5"/>
            <a:ext cx="306705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63" y="332655"/>
            <a:ext cx="3706346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sz="2400" dirty="0" smtClean="0"/>
                  <a:t>Sea (E,</a:t>
                </a:r>
                <a:r>
                  <a:rPr lang="el-GR" sz="2400" dirty="0"/>
                  <a:t>Γ</a:t>
                </a:r>
                <a:r>
                  <a:rPr lang="es-ES" sz="2400" dirty="0"/>
                  <a:t>,F)</a:t>
                </a:r>
                <a:r>
                  <a:rPr lang="es-ES" sz="2400" i="1" dirty="0"/>
                  <a:t> </a:t>
                </a:r>
                <a:r>
                  <a:rPr lang="es-ES" sz="2400" dirty="0"/>
                  <a:t>una grilla digital, </a:t>
                </a:r>
                <a:r>
                  <a:rPr lang="es-ES" sz="2400" dirty="0" smtClean="0"/>
                  <a:t>p ∈ E, v = F(p)</a:t>
                </a:r>
              </a:p>
              <a:p>
                <a:pPr marL="109728" indent="0">
                  <a:buNone/>
                </a:pPr>
                <a:endParaRPr lang="es-ES" dirty="0" smtClean="0"/>
              </a:p>
              <a:p>
                <a:pPr lvl="1"/>
                <a:r>
                  <a:rPr lang="es-ES" sz="1900" dirty="0"/>
                  <a:t>Se llamará </a:t>
                </a:r>
                <a:r>
                  <a:rPr lang="es-ES" sz="1900" i="1" dirty="0"/>
                  <a:t>k-sección superior</a:t>
                </a:r>
                <a:r>
                  <a:rPr lang="es-ES" sz="1900" dirty="0"/>
                  <a:t> al conjunto</a:t>
                </a:r>
              </a:p>
              <a:p>
                <a:pPr marL="109728" indent="0" algn="ctr">
                  <a:buNone/>
                </a:pPr>
                <a:r>
                  <a:rPr lang="es-ES" sz="1900" i="1" dirty="0" err="1"/>
                  <a:t>F</a:t>
                </a:r>
                <a:r>
                  <a:rPr lang="es-ES" sz="1200" i="1" dirty="0" err="1"/>
                  <a:t>k</a:t>
                </a:r>
                <a:r>
                  <a:rPr lang="es-ES" sz="1900" dirty="0"/>
                  <a:t> = {x ∈ E; F(x) ≥ </a:t>
                </a:r>
                <a:r>
                  <a:rPr lang="es-ES" sz="1900" i="1" dirty="0"/>
                  <a:t>k</a:t>
                </a:r>
                <a:r>
                  <a:rPr lang="es-ES" sz="1900" dirty="0"/>
                  <a:t>}</a:t>
                </a:r>
              </a:p>
              <a:p>
                <a:pPr marL="109728" indent="0" algn="ctr">
                  <a:buNone/>
                </a:pPr>
                <a:endParaRPr lang="es-ES" sz="1900" dirty="0"/>
              </a:p>
              <a:p>
                <a:pPr lvl="1"/>
                <a:r>
                  <a:rPr lang="es-ES" sz="1900" dirty="0"/>
                  <a:t>Se llamará </a:t>
                </a:r>
                <a:r>
                  <a:rPr lang="es-ES" sz="1900" i="1" dirty="0"/>
                  <a:t>k-sección inferior </a:t>
                </a:r>
                <a:r>
                  <a:rPr lang="es-ES" sz="1900" dirty="0"/>
                  <a:t>al conjunto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800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s-ES" sz="1800" i="1" dirty="0">
                            <a:latin typeface="Cambria Math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s-ES" sz="1100" i="1" dirty="0"/>
                          <m:t>k</m:t>
                        </m:r>
                      </m:e>
                    </m:bar>
                    <m:r>
                      <a:rPr lang="es-ES" sz="1800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1900" dirty="0"/>
                  <a:t>= {x ∈ E; F(x) &lt; </a:t>
                </a:r>
                <a:r>
                  <a:rPr lang="es-ES" sz="1900" i="1" dirty="0"/>
                  <a:t>k</a:t>
                </a:r>
                <a:r>
                  <a:rPr lang="es-ES" sz="1900" dirty="0" smtClean="0"/>
                  <a:t>}</a:t>
                </a:r>
              </a:p>
              <a:p>
                <a:pPr lvl="1"/>
                <a:endParaRPr lang="es-ES" sz="1900" dirty="0"/>
              </a:p>
              <a:p>
                <a:pPr lvl="1"/>
                <a:r>
                  <a:rPr lang="es-ES" sz="1900" dirty="0" smtClean="0"/>
                  <a:t>p es </a:t>
                </a:r>
                <a:r>
                  <a:rPr lang="es-ES" sz="1900" i="1" dirty="0" smtClean="0"/>
                  <a:t>W-destructible</a:t>
                </a:r>
                <a:r>
                  <a:rPr lang="es-ES" sz="1900" dirty="0" smtClean="0"/>
                  <a:t> si es adyacente a exactamente una componente conectada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s-ES" sz="2000" i="1" dirty="0">
                            <a:latin typeface="Cambria Math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s-ES" sz="1200" b="0" i="0" dirty="0" smtClean="0"/>
                          <m:t>v</m:t>
                        </m:r>
                      </m:e>
                    </m:bar>
                  </m:oMath>
                </a14:m>
                <a:r>
                  <a:rPr lang="es-ES" sz="1900" dirty="0" smtClean="0"/>
                  <a:t>.</a:t>
                </a:r>
              </a:p>
              <a:p>
                <a:pPr lvl="1"/>
                <a:endParaRPr lang="es-ES" sz="1900" dirty="0"/>
              </a:p>
              <a:p>
                <a:pPr lvl="1"/>
                <a:r>
                  <a:rPr lang="es-ES" sz="1900" dirty="0" smtClean="0"/>
                  <a:t>G es </a:t>
                </a:r>
                <a:r>
                  <a:rPr lang="es-ES" sz="1900" i="1" dirty="0" err="1" smtClean="0"/>
                  <a:t>Watershed</a:t>
                </a:r>
                <a:r>
                  <a:rPr lang="es-ES" sz="1900" i="1" dirty="0" smtClean="0"/>
                  <a:t> Topológico de F </a:t>
                </a:r>
                <a:r>
                  <a:rPr lang="es-ES" sz="1900" dirty="0" smtClean="0"/>
                  <a:t>si se obtiene a partir de F disminuyendo sucesivamente en uno </a:t>
                </a:r>
                <a:r>
                  <a:rPr lang="es-ES" sz="1900" dirty="0"/>
                  <a:t>el valor de puntos </a:t>
                </a:r>
                <a:r>
                  <a:rPr lang="es-ES" sz="1900" dirty="0" smtClean="0"/>
                  <a:t>W-destructible hasta </a:t>
                </a:r>
                <a:r>
                  <a:rPr lang="es-ES" sz="1900" dirty="0"/>
                  <a:t>lograr </a:t>
                </a:r>
                <a:r>
                  <a:rPr lang="es-ES" sz="1900" dirty="0" smtClean="0"/>
                  <a:t>estabilidad.</a:t>
                </a:r>
                <a:endParaRPr lang="es-ES" sz="19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Watershed</a:t>
            </a:r>
            <a:r>
              <a:rPr lang="es-ES" dirty="0" smtClean="0"/>
              <a:t> Topológico - Definición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9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Secciones inferiores</a:t>
            </a:r>
            <a:endParaRPr lang="es-E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4563"/>
            <a:ext cx="24955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0" y="2290763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0763"/>
            <a:ext cx="2333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0" y="2290763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0763"/>
            <a:ext cx="2333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0763"/>
            <a:ext cx="24288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0" y="2290763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90763"/>
            <a:ext cx="2333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6" y="2238945"/>
            <a:ext cx="23241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fuerza-bruta</a:t>
            </a:r>
            <a:endParaRPr lang="es-E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00456" cy="446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5462"/>
            <a:ext cx="8229600" cy="27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0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" sz="2400" dirty="0"/>
                  <a:t>Sea (E,</a:t>
                </a:r>
                <a:r>
                  <a:rPr lang="el-GR" sz="2400" dirty="0"/>
                  <a:t>Γ</a:t>
                </a:r>
                <a:r>
                  <a:rPr lang="es-ES" sz="2400" dirty="0"/>
                  <a:t>,F)</a:t>
                </a:r>
                <a:r>
                  <a:rPr lang="es-ES" sz="2400" i="1" dirty="0"/>
                  <a:t> </a:t>
                </a:r>
                <a:r>
                  <a:rPr lang="es-ES" sz="2400" dirty="0"/>
                  <a:t>una grilla digital, entonces</a:t>
                </a:r>
              </a:p>
              <a:p>
                <a:pPr marL="109728" indent="0">
                  <a:buNone/>
                </a:pPr>
                <a:endParaRPr lang="es-ES" dirty="0"/>
              </a:p>
              <a:p>
                <a:pPr lvl="1"/>
                <a:r>
                  <a:rPr lang="es-ES" sz="1900" dirty="0"/>
                  <a:t>Se llamará </a:t>
                </a:r>
                <a:r>
                  <a:rPr lang="es-ES" sz="1900" i="1" dirty="0" smtClean="0"/>
                  <a:t>k-componente superior (inferior)</a:t>
                </a:r>
                <a:r>
                  <a:rPr lang="es-ES" sz="1900" dirty="0" smtClean="0"/>
                  <a:t> a una componente conectada de </a:t>
                </a:r>
                <a:r>
                  <a:rPr lang="es-ES" sz="1900" i="1" dirty="0" err="1" smtClean="0"/>
                  <a:t>F</a:t>
                </a:r>
                <a:r>
                  <a:rPr lang="es-ES" sz="1200" i="1" dirty="0" err="1" smtClean="0"/>
                  <a:t>k</a:t>
                </a:r>
                <a:r>
                  <a:rPr lang="es-ES" sz="2000" dirty="0" smtClean="0"/>
                  <a:t>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a:rPr lang="es-ES" sz="2000" i="1" dirty="0">
                            <a:latin typeface="Cambria Math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s-ES" sz="1200" i="1" dirty="0"/>
                          <m:t>k</m:t>
                        </m:r>
                      </m:e>
                    </m:bar>
                    <m:r>
                      <a:rPr lang="es-ES" sz="2000" dirty="0">
                        <a:latin typeface="Cambria Math"/>
                      </a:rPr>
                      <m:t> </m:t>
                    </m:r>
                  </m:oMath>
                </a14:m>
                <a:r>
                  <a:rPr lang="es-ES" sz="2000" dirty="0" smtClean="0"/>
                  <a:t>).</a:t>
                </a:r>
              </a:p>
              <a:p>
                <a:pPr lvl="1"/>
                <a:endParaRPr lang="es-ES" sz="2000" dirty="0"/>
              </a:p>
              <a:p>
                <a:pPr lvl="1"/>
                <a:r>
                  <a:rPr lang="es-ES" sz="1900" dirty="0" err="1" smtClean="0"/>
                  <a:t>C</a:t>
                </a:r>
                <a:r>
                  <a:rPr lang="es-ES" sz="1200" i="1" dirty="0" err="1" smtClean="0"/>
                  <a:t>k</a:t>
                </a:r>
                <a:r>
                  <a:rPr lang="es-ES" sz="19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9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19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1900" dirty="0" smtClean="0"/>
                  <a:t>) será el conjunto de todas las </a:t>
                </a:r>
                <a:r>
                  <a:rPr lang="es-ES" sz="1900" i="1" dirty="0" smtClean="0"/>
                  <a:t>k</a:t>
                </a:r>
                <a:r>
                  <a:rPr lang="es-ES" sz="1900" dirty="0" smtClean="0"/>
                  <a:t>-componentes inferiores.</a:t>
                </a:r>
              </a:p>
              <a:p>
                <a:pPr marL="393192" lvl="1" indent="0">
                  <a:buNone/>
                </a:pPr>
                <a:r>
                  <a:rPr lang="es-ES" sz="2000" dirty="0" smtClean="0"/>
                  <a:t> </a:t>
                </a:r>
              </a:p>
              <a:p>
                <a:pPr lvl="1"/>
                <a:r>
                  <a:rPr lang="es-ES" sz="2000" dirty="0" smtClean="0"/>
                  <a:t>El </a:t>
                </a:r>
                <a:r>
                  <a:rPr lang="es-ES" sz="2000" i="1" dirty="0"/>
                  <a:t>Á</a:t>
                </a:r>
                <a:r>
                  <a:rPr lang="es-ES" sz="2000" i="1" dirty="0" smtClean="0"/>
                  <a:t>rbol de componentes </a:t>
                </a:r>
                <a:r>
                  <a:rPr lang="es-ES" sz="2000" dirty="0" smtClean="0"/>
                  <a:t>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 smtClean="0"/>
                  <a:t>, T(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 smtClean="0"/>
                  <a:t>), será un </a:t>
                </a:r>
                <a:r>
                  <a:rPr lang="es-ES" sz="2000" dirty="0"/>
                  <a:t>á</a:t>
                </a:r>
                <a:r>
                  <a:rPr lang="es-ES" sz="2000" dirty="0" smtClean="0"/>
                  <a:t>rbol </a:t>
                </a:r>
                <a:r>
                  <a:rPr lang="es-ES" sz="2000" dirty="0"/>
                  <a:t>cuyos nodos </a:t>
                </a:r>
                <a:r>
                  <a:rPr lang="es-ES" sz="2000" dirty="0" smtClean="0"/>
                  <a:t>serán elementos de C(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/>
                  <a:t>)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y </a:t>
                </a:r>
                <a:r>
                  <a:rPr lang="es-ES" sz="2000" dirty="0" smtClean="0"/>
                  <a:t>habrá una </a:t>
                </a:r>
                <a:r>
                  <a:rPr lang="es-ES" sz="2000" dirty="0"/>
                  <a:t>arista de </a:t>
                </a:r>
                <a:r>
                  <a:rPr lang="es-ES" sz="2000" i="1" dirty="0" smtClean="0"/>
                  <a:t>c’ </a:t>
                </a:r>
                <a:r>
                  <a:rPr lang="es-ES" sz="2000" dirty="0" smtClean="0"/>
                  <a:t>∈ </a:t>
                </a:r>
                <a:r>
                  <a:rPr lang="es-ES" sz="2000" dirty="0" err="1" smtClean="0"/>
                  <a:t>C</a:t>
                </a:r>
                <a:r>
                  <a:rPr lang="es-ES" sz="1200" i="1" dirty="0" err="1" smtClean="0"/>
                  <a:t>k</a:t>
                </a:r>
                <a:r>
                  <a:rPr lang="es-ES" sz="20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/>
                  <a:t>) hacia </a:t>
                </a:r>
                <a:r>
                  <a:rPr lang="es-ES" sz="2000" i="1" dirty="0" smtClean="0"/>
                  <a:t>c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∈ </a:t>
                </a:r>
                <a:r>
                  <a:rPr lang="es-ES" sz="2000" dirty="0" err="1" smtClean="0"/>
                  <a:t>C</a:t>
                </a:r>
                <a:r>
                  <a:rPr lang="es-ES" sz="1200" i="1" dirty="0" err="1" smtClean="0"/>
                  <a:t>j</a:t>
                </a:r>
                <a:r>
                  <a:rPr lang="es-ES" sz="20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20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20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2000" dirty="0"/>
                  <a:t>) si </a:t>
                </a:r>
                <a:r>
                  <a:rPr lang="es-ES" sz="2000" i="1" dirty="0"/>
                  <a:t>j</a:t>
                </a:r>
                <a:r>
                  <a:rPr lang="es-ES" sz="2000" dirty="0"/>
                  <a:t> = </a:t>
                </a:r>
                <a:r>
                  <a:rPr lang="es-ES" sz="2000" i="1" dirty="0" smtClean="0"/>
                  <a:t>k </a:t>
                </a:r>
                <a:r>
                  <a:rPr lang="es-ES" sz="2000" dirty="0" smtClean="0"/>
                  <a:t>+1 </a:t>
                </a:r>
                <a:r>
                  <a:rPr lang="es-ES" sz="2000" dirty="0"/>
                  <a:t>y </a:t>
                </a:r>
                <a:r>
                  <a:rPr lang="es-ES" sz="2000" i="1" dirty="0" smtClean="0"/>
                  <a:t>c’</a:t>
                </a:r>
                <a:r>
                  <a:rPr lang="es-ES" sz="2000" dirty="0" smtClean="0"/>
                  <a:t> ⊆ </a:t>
                </a:r>
                <a:r>
                  <a:rPr lang="es-ES" sz="2000" i="1" dirty="0" smtClean="0"/>
                  <a:t>c</a:t>
                </a:r>
                <a:r>
                  <a:rPr lang="es-ES" sz="2000" dirty="0" smtClean="0"/>
                  <a:t>. </a:t>
                </a:r>
                <a:r>
                  <a:rPr lang="es-ES" sz="2000" dirty="0"/>
                  <a:t>En este </a:t>
                </a:r>
                <a:r>
                  <a:rPr lang="es-ES" sz="2000" dirty="0" smtClean="0"/>
                  <a:t>caso, decimos </a:t>
                </a:r>
                <a:r>
                  <a:rPr lang="es-ES" sz="2000" dirty="0"/>
                  <a:t>que </a:t>
                </a:r>
                <a:r>
                  <a:rPr lang="es-ES" sz="2000" i="1" dirty="0" smtClean="0"/>
                  <a:t>c’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es padre de </a:t>
                </a:r>
                <a:r>
                  <a:rPr lang="es-ES" sz="2000" i="1" dirty="0"/>
                  <a:t>c</a:t>
                </a:r>
                <a:r>
                  <a:rPr lang="es-ES" sz="2000" dirty="0"/>
                  <a:t>, y </a:t>
                </a:r>
                <a:r>
                  <a:rPr lang="es-ES" sz="2000" i="1" dirty="0" smtClean="0"/>
                  <a:t>c</a:t>
                </a:r>
                <a:r>
                  <a:rPr lang="es-ES" sz="2000" dirty="0" smtClean="0"/>
                  <a:t> </a:t>
                </a:r>
                <a:r>
                  <a:rPr lang="es-ES" sz="2000" dirty="0"/>
                  <a:t>es hijo de </a:t>
                </a:r>
                <a:r>
                  <a:rPr lang="es-ES" sz="2000" i="1" dirty="0" smtClean="0"/>
                  <a:t>c’</a:t>
                </a:r>
                <a:r>
                  <a:rPr lang="es-ES" sz="2000" dirty="0" smtClean="0"/>
                  <a:t>.</a:t>
                </a:r>
              </a:p>
              <a:p>
                <a:pPr lvl="1"/>
                <a:endParaRPr lang="es-ES" sz="2000" dirty="0"/>
              </a:p>
              <a:p>
                <a:pPr lvl="1"/>
                <a:r>
                  <a:rPr lang="es-ES" sz="2000" dirty="0" smtClean="0"/>
                  <a:t>El mapa de componentes, </a:t>
                </a:r>
                <a:r>
                  <a:rPr lang="el-GR" sz="2000" i="1" dirty="0" smtClean="0"/>
                  <a:t>ψ</a:t>
                </a:r>
                <a:r>
                  <a:rPr lang="es-ES" sz="2000" dirty="0" smtClean="0"/>
                  <a:t>, relaciona cada nodo con la componente a la que pertenece.</a:t>
                </a:r>
                <a:endParaRPr lang="es-E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 r="-11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3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7628"/>
            <a:ext cx="2448272" cy="206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08746"/>
            <a:ext cx="2448272" cy="207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18" y="2920664"/>
            <a:ext cx="2943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2" y="2322159"/>
            <a:ext cx="2451834" cy="205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8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4" y="2276872"/>
            <a:ext cx="2496632" cy="210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7680"/>
            <a:ext cx="2489265" cy="210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88" y="2348880"/>
            <a:ext cx="3065385" cy="166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4" y="2277271"/>
            <a:ext cx="2496632" cy="209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94" y="2946158"/>
            <a:ext cx="27908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56" y="2276644"/>
            <a:ext cx="2498372" cy="210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0" y="1772816"/>
            <a:ext cx="3052272" cy="287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9" y="2299401"/>
            <a:ext cx="2478937" cy="20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9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s-ES" sz="2200" dirty="0" smtClean="0"/>
          </a:p>
          <a:p>
            <a:r>
              <a:rPr lang="es-ES" sz="2200" dirty="0" smtClean="0"/>
              <a:t>El </a:t>
            </a:r>
            <a:r>
              <a:rPr lang="es-ES" sz="2200" i="1" dirty="0" smtClean="0"/>
              <a:t>procesamiento </a:t>
            </a:r>
            <a:r>
              <a:rPr lang="es-ES" sz="2200" i="1" dirty="0"/>
              <a:t>de </a:t>
            </a:r>
            <a:r>
              <a:rPr lang="es-ES" sz="2200" i="1" dirty="0" smtClean="0"/>
              <a:t>imágenes </a:t>
            </a:r>
            <a:r>
              <a:rPr lang="es-ES" sz="2200" dirty="0"/>
              <a:t>comprende los procesos que se utilizan con el </a:t>
            </a:r>
            <a:r>
              <a:rPr lang="es-ES" sz="2200" dirty="0" smtClean="0"/>
              <a:t>fin de </a:t>
            </a:r>
            <a:r>
              <a:rPr lang="es-ES" sz="2200" dirty="0"/>
              <a:t>extraer </a:t>
            </a:r>
            <a:r>
              <a:rPr lang="es-ES" sz="2200" dirty="0" smtClean="0"/>
              <a:t>información </a:t>
            </a:r>
            <a:r>
              <a:rPr lang="es-ES" sz="2200" dirty="0"/>
              <a:t>de las mismas</a:t>
            </a:r>
            <a:r>
              <a:rPr lang="es-ES" sz="2200" dirty="0" smtClean="0"/>
              <a:t>.</a:t>
            </a:r>
          </a:p>
          <a:p>
            <a:endParaRPr lang="es-ES" sz="2200" dirty="0" smtClean="0"/>
          </a:p>
          <a:p>
            <a:r>
              <a:rPr lang="es-ES" sz="2200" dirty="0" smtClean="0"/>
              <a:t>La </a:t>
            </a:r>
            <a:r>
              <a:rPr lang="es-ES" sz="2200" i="1" dirty="0" smtClean="0"/>
              <a:t>segmentación </a:t>
            </a:r>
            <a:r>
              <a:rPr lang="es-ES" sz="2200" i="1" dirty="0"/>
              <a:t>de </a:t>
            </a:r>
            <a:r>
              <a:rPr lang="es-ES" sz="2200" i="1" dirty="0" smtClean="0"/>
              <a:t>imágenes</a:t>
            </a:r>
            <a:r>
              <a:rPr lang="es-ES" sz="2200" dirty="0" smtClean="0"/>
              <a:t>, involucra la partición </a:t>
            </a:r>
            <a:r>
              <a:rPr lang="es-ES" sz="2200" dirty="0"/>
              <a:t>de una imagen </a:t>
            </a:r>
            <a:r>
              <a:rPr lang="es-ES" sz="2200" dirty="0" smtClean="0"/>
              <a:t>de modo </a:t>
            </a:r>
            <a:r>
              <a:rPr lang="es-ES" sz="2200" dirty="0"/>
              <a:t>de facilitar la </a:t>
            </a:r>
            <a:r>
              <a:rPr lang="es-ES" sz="2200" dirty="0" smtClean="0"/>
              <a:t>distinción </a:t>
            </a:r>
            <a:r>
              <a:rPr lang="es-ES" sz="2200" dirty="0"/>
              <a:t>de los objetos que hay en la misma respecto </a:t>
            </a:r>
            <a:r>
              <a:rPr lang="es-ES" sz="2200" dirty="0" smtClean="0"/>
              <a:t>del fondo</a:t>
            </a:r>
            <a:r>
              <a:rPr lang="es-ES" sz="2200" dirty="0"/>
              <a:t>, a partir del resaltado de contornos</a:t>
            </a:r>
            <a:r>
              <a:rPr lang="es-ES" sz="2200" dirty="0" smtClean="0"/>
              <a:t>.</a:t>
            </a:r>
          </a:p>
          <a:p>
            <a:endParaRPr lang="es-ES" sz="2000" dirty="0" smtClean="0"/>
          </a:p>
          <a:p>
            <a:r>
              <a:rPr lang="es-ES" sz="2200" dirty="0"/>
              <a:t>Dentro del campo de la </a:t>
            </a:r>
            <a:r>
              <a:rPr lang="es-ES" sz="2200" dirty="0" smtClean="0"/>
              <a:t>morfología matemática, </a:t>
            </a:r>
            <a:r>
              <a:rPr lang="es-ES" sz="2200" dirty="0"/>
              <a:t>la </a:t>
            </a:r>
            <a:r>
              <a:rPr lang="es-ES" sz="2200" i="1" dirty="0" smtClean="0"/>
              <a:t>Transformación </a:t>
            </a:r>
            <a:r>
              <a:rPr lang="es-ES" sz="2200" i="1" dirty="0" err="1"/>
              <a:t>Watershed</a:t>
            </a:r>
            <a:r>
              <a:rPr lang="es-ES" sz="2200" i="1" dirty="0"/>
              <a:t> </a:t>
            </a:r>
            <a:r>
              <a:rPr lang="es-ES" sz="2200" dirty="0"/>
              <a:t>constituye una de las </a:t>
            </a:r>
            <a:r>
              <a:rPr lang="es-ES" sz="2200" dirty="0" smtClean="0"/>
              <a:t>clásicas herramientas </a:t>
            </a:r>
            <a:r>
              <a:rPr lang="es-ES" sz="2200" dirty="0"/>
              <a:t>para este </a:t>
            </a:r>
            <a:r>
              <a:rPr lang="es-ES" sz="2200" dirty="0" smtClean="0"/>
              <a:t>propósito.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5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2532188" cy="214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94" y="2946158"/>
            <a:ext cx="27908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81948"/>
            <a:ext cx="2548242" cy="214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94" y="1844824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588"/>
            <a:ext cx="2532188" cy="212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 smtClean="0"/>
              <a:t>Ancestro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28936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14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</a:p>
          <a:p>
            <a:r>
              <a:rPr lang="es-ES" sz="2200" dirty="0" smtClean="0"/>
              <a:t>Menor ancestro común propio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14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</a:p>
          <a:p>
            <a:r>
              <a:rPr lang="es-ES" sz="2200" dirty="0" smtClean="0"/>
              <a:t>Menor ancestro común propio</a:t>
            </a:r>
          </a:p>
          <a:p>
            <a:r>
              <a:rPr lang="es-ES" sz="2200" dirty="0" smtClean="0"/>
              <a:t>Separados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14" y="1700808"/>
            <a:ext cx="3032110" cy="35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Ancestro</a:t>
            </a:r>
          </a:p>
          <a:p>
            <a:r>
              <a:rPr lang="es-ES" sz="2200" dirty="0" smtClean="0"/>
              <a:t>Ancestro común</a:t>
            </a:r>
          </a:p>
          <a:p>
            <a:r>
              <a:rPr lang="es-ES" sz="2200" dirty="0" smtClean="0"/>
              <a:t>Menor ancestro común</a:t>
            </a:r>
          </a:p>
          <a:p>
            <a:r>
              <a:rPr lang="es-ES" sz="2200" dirty="0" smtClean="0"/>
              <a:t>Menor ancestro común propio</a:t>
            </a:r>
          </a:p>
          <a:p>
            <a:r>
              <a:rPr lang="es-ES" sz="2200" dirty="0" smtClean="0"/>
              <a:t>Separados</a:t>
            </a:r>
          </a:p>
          <a:p>
            <a:r>
              <a:rPr lang="es-ES" sz="2200" dirty="0" err="1" smtClean="0"/>
              <a:t>Highest</a:t>
            </a:r>
            <a:r>
              <a:rPr lang="es-ES" sz="2200" dirty="0" smtClean="0"/>
              <a:t> </a:t>
            </a:r>
            <a:r>
              <a:rPr lang="es-ES" sz="2200" dirty="0" err="1" smtClean="0"/>
              <a:t>fork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fork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200" dirty="0" smtClean="0"/>
                  <a:t>Sea (E,</a:t>
                </a:r>
                <a:r>
                  <a:rPr lang="el-GR" sz="2200" dirty="0"/>
                  <a:t>Γ</a:t>
                </a:r>
                <a:r>
                  <a:rPr lang="es-ES" sz="2200" dirty="0"/>
                  <a:t>,F)</a:t>
                </a:r>
                <a:r>
                  <a:rPr lang="es-ES" sz="2200" i="1" dirty="0"/>
                  <a:t> </a:t>
                </a:r>
                <a:r>
                  <a:rPr lang="es-ES" sz="2200" dirty="0"/>
                  <a:t>una grilla digital, </a:t>
                </a:r>
                <a:r>
                  <a:rPr lang="es-ES" sz="2200" dirty="0" smtClean="0"/>
                  <a:t>p ∈ E, V(p) = {</a:t>
                </a:r>
                <a:r>
                  <a:rPr lang="el-GR" sz="2200" dirty="0" smtClean="0"/>
                  <a:t>ψ</a:t>
                </a:r>
                <a:r>
                  <a:rPr lang="es-ES" sz="2200" dirty="0" smtClean="0"/>
                  <a:t>(q); </a:t>
                </a:r>
                <a:r>
                  <a:rPr lang="es-ES" sz="2200" dirty="0"/>
                  <a:t>q </a:t>
                </a:r>
                <a:r>
                  <a:rPr lang="es-ES" sz="2200" dirty="0" smtClean="0"/>
                  <a:t>∈ </a:t>
                </a:r>
                <a:r>
                  <a:rPr lang="el-GR" sz="2200" dirty="0" smtClean="0"/>
                  <a:t>Γ</a:t>
                </a:r>
                <a:r>
                  <a:rPr lang="es-ES" sz="2200" dirty="0" smtClean="0"/>
                  <a:t>¯(p)}, entonces:</a:t>
                </a:r>
              </a:p>
              <a:p>
                <a:pPr marL="109728" indent="0">
                  <a:buNone/>
                </a:pPr>
                <a:endParaRPr lang="es-ES" dirty="0"/>
              </a:p>
              <a:p>
                <a:pPr lvl="1"/>
                <a:r>
                  <a:rPr lang="es-ES" sz="1800" dirty="0" smtClean="0"/>
                  <a:t>Si V(p) ≠ ∅ y V(p) no tiene </a:t>
                </a:r>
                <a:r>
                  <a:rPr lang="es-ES" sz="1800" dirty="0" err="1" smtClean="0"/>
                  <a:t>highest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fork</a:t>
                </a:r>
                <a:r>
                  <a:rPr lang="es-ES" sz="1800" dirty="0"/>
                  <a:t> </a:t>
                </a:r>
                <a:r>
                  <a:rPr lang="es-ES" sz="1800" dirty="0" smtClean="0"/>
                  <a:t>en </a:t>
                </a:r>
                <a:r>
                  <a:rPr lang="es-ES" sz="1800" dirty="0"/>
                  <a:t>T(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800" i="1" dirty="0"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1800" dirty="0"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1800" dirty="0"/>
                  <a:t>)</a:t>
                </a:r>
                <a:r>
                  <a:rPr lang="es-ES" sz="1800" dirty="0" smtClean="0"/>
                  <a:t>, p será W-destructible todos los </a:t>
                </a:r>
                <a:r>
                  <a:rPr lang="es-ES" sz="1800" i="1" dirty="0" smtClean="0"/>
                  <a:t>k</a:t>
                </a:r>
                <a:r>
                  <a:rPr lang="es-ES" sz="1800" dirty="0" smtClean="0"/>
                  <a:t> : </a:t>
                </a:r>
                <a:r>
                  <a:rPr lang="es-ES" sz="1800" i="1" dirty="0" smtClean="0"/>
                  <a:t>w</a:t>
                </a:r>
                <a:r>
                  <a:rPr lang="es-ES" sz="1800" dirty="0" smtClean="0"/>
                  <a:t> ≤ </a:t>
                </a:r>
                <a:r>
                  <a:rPr lang="es-ES" sz="1800" i="1" dirty="0" smtClean="0"/>
                  <a:t>k</a:t>
                </a:r>
                <a:r>
                  <a:rPr lang="es-ES" sz="1800" dirty="0" smtClean="0"/>
                  <a:t> ≤ F(p) y no será W-destructible para </a:t>
                </a:r>
                <a:r>
                  <a:rPr lang="es-ES" sz="1800" i="1" dirty="0" smtClean="0"/>
                  <a:t>w</a:t>
                </a:r>
                <a:r>
                  <a:rPr lang="es-ES" sz="1800" dirty="0" smtClean="0"/>
                  <a:t> – 1, donde </a:t>
                </a:r>
                <a:r>
                  <a:rPr lang="es-ES" sz="1800" i="1" dirty="0" smtClean="0"/>
                  <a:t>w</a:t>
                </a:r>
                <a:r>
                  <a:rPr lang="es-ES" sz="1800" dirty="0" smtClean="0"/>
                  <a:t> es el mínimo nivel V(p)</a:t>
                </a:r>
              </a:p>
              <a:p>
                <a:pPr lvl="1"/>
                <a:endParaRPr lang="es-ES" sz="1800" dirty="0"/>
              </a:p>
              <a:p>
                <a:pPr lvl="1">
                  <a:buClr>
                    <a:srgbClr val="2DA2BF"/>
                  </a:buClr>
                </a:pPr>
                <a:r>
                  <a:rPr lang="es-ES" sz="1800" dirty="0" smtClean="0"/>
                  <a:t>Si </a:t>
                </a:r>
                <a:r>
                  <a:rPr lang="es-ES" sz="1800" dirty="0"/>
                  <a:t>V(p) ≠ ∅ y V(p</a:t>
                </a:r>
                <a:r>
                  <a:rPr lang="es-ES" sz="1800" dirty="0" smtClean="0"/>
                  <a:t>) </a:t>
                </a:r>
                <a:r>
                  <a:rPr lang="es-ES" sz="1800" dirty="0"/>
                  <a:t>tiene </a:t>
                </a:r>
                <a:r>
                  <a:rPr lang="es-ES" sz="1800" dirty="0" err="1"/>
                  <a:t>highest</a:t>
                </a:r>
                <a:r>
                  <a:rPr lang="es-ES" sz="1800" dirty="0"/>
                  <a:t> </a:t>
                </a:r>
                <a:r>
                  <a:rPr lang="es-ES" sz="1800" dirty="0" err="1"/>
                  <a:t>fork</a:t>
                </a:r>
                <a:r>
                  <a:rPr lang="es-ES" sz="1800" dirty="0"/>
                  <a:t> en </a:t>
                </a:r>
                <a:r>
                  <a:rPr lang="es-ES" sz="1800" dirty="0">
                    <a:solidFill>
                      <a:prstClr val="black"/>
                    </a:solidFill>
                  </a:rPr>
                  <a:t>T(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8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s-ES" sz="18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F</m:t>
                        </m:r>
                      </m:e>
                    </m:bar>
                  </m:oMath>
                </a14:m>
                <a:r>
                  <a:rPr lang="es-ES" sz="1800" dirty="0">
                    <a:solidFill>
                      <a:prstClr val="black"/>
                    </a:solidFill>
                  </a:rPr>
                  <a:t>)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 cuyo nivel es </a:t>
                </a:r>
                <a:r>
                  <a:rPr lang="es-ES" sz="1800" i="1" dirty="0" smtClean="0">
                    <a:solidFill>
                      <a:prstClr val="black"/>
                    </a:solidFill>
                  </a:rPr>
                  <a:t>w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s-ES" sz="1800" dirty="0" smtClean="0"/>
                  <a:t>≤ F(p) 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p </a:t>
                </a:r>
                <a:r>
                  <a:rPr lang="es-ES" sz="1800" dirty="0">
                    <a:solidFill>
                      <a:prstClr val="black"/>
                    </a:solidFill>
                  </a:rPr>
                  <a:t>será W-destructible todos los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k</a:t>
                </a:r>
                <a:r>
                  <a:rPr lang="es-ES" sz="1800" dirty="0">
                    <a:solidFill>
                      <a:prstClr val="black"/>
                    </a:solidFill>
                  </a:rPr>
                  <a:t> :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w</a:t>
                </a:r>
                <a:r>
                  <a:rPr lang="es-ES" sz="1800" dirty="0">
                    <a:solidFill>
                      <a:prstClr val="black"/>
                    </a:solidFill>
                  </a:rPr>
                  <a:t> ≤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k</a:t>
                </a:r>
                <a:r>
                  <a:rPr lang="es-ES" sz="1800" dirty="0">
                    <a:solidFill>
                      <a:prstClr val="black"/>
                    </a:solidFill>
                  </a:rPr>
                  <a:t> ≤ F(p) y no será W-destructible para </a:t>
                </a:r>
                <a:r>
                  <a:rPr lang="es-ES" sz="1800" i="1" dirty="0">
                    <a:solidFill>
                      <a:prstClr val="black"/>
                    </a:solidFill>
                  </a:rPr>
                  <a:t>w</a:t>
                </a:r>
                <a:r>
                  <a:rPr lang="es-ES" sz="1800" dirty="0">
                    <a:solidFill>
                      <a:prstClr val="black"/>
                    </a:solidFill>
                  </a:rPr>
                  <a:t> – </a:t>
                </a:r>
                <a:r>
                  <a:rPr lang="es-ES" sz="1800" dirty="0" smtClean="0">
                    <a:solidFill>
                      <a:prstClr val="black"/>
                    </a:solidFill>
                  </a:rPr>
                  <a:t>1</a:t>
                </a:r>
                <a:endParaRPr lang="es-ES" sz="1800" dirty="0"/>
              </a:p>
              <a:p>
                <a:pPr marL="109728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09" r="-2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cuasi lineal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8076"/>
            <a:ext cx="8229600" cy="307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5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62" y="1481138"/>
            <a:ext cx="705667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5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ES" sz="2000" dirty="0" smtClean="0"/>
          </a:p>
          <a:p>
            <a:r>
              <a:rPr lang="es-ES" sz="2200" dirty="0"/>
              <a:t>Hace foco en tres tipos de </a:t>
            </a:r>
            <a:r>
              <a:rPr lang="es-ES" sz="2200" dirty="0" smtClean="0"/>
              <a:t>puntos:</a:t>
            </a:r>
          </a:p>
          <a:p>
            <a:pPr lvl="1"/>
            <a:r>
              <a:rPr lang="es-ES" sz="1800" dirty="0" smtClean="0"/>
              <a:t>los </a:t>
            </a:r>
            <a:r>
              <a:rPr lang="es-ES" sz="1800" dirty="0"/>
              <a:t>correspondientes a los </a:t>
            </a:r>
            <a:r>
              <a:rPr lang="es-ES" sz="1800" i="1" dirty="0"/>
              <a:t>mínimos </a:t>
            </a:r>
            <a:r>
              <a:rPr lang="es-ES" sz="1800" i="1" dirty="0" smtClean="0"/>
              <a:t>regionales</a:t>
            </a:r>
          </a:p>
          <a:p>
            <a:pPr lvl="1"/>
            <a:r>
              <a:rPr lang="es-ES" sz="1800" dirty="0" smtClean="0"/>
              <a:t>los </a:t>
            </a:r>
            <a:r>
              <a:rPr lang="es-ES" sz="1800" dirty="0"/>
              <a:t>correspondientes a las </a:t>
            </a:r>
            <a:r>
              <a:rPr lang="es-ES" sz="1800" i="1" dirty="0" err="1"/>
              <a:t>catchment</a:t>
            </a:r>
            <a:r>
              <a:rPr lang="es-ES" sz="1800" i="1" dirty="0"/>
              <a:t> </a:t>
            </a:r>
            <a:r>
              <a:rPr lang="es-ES" sz="1800" i="1" dirty="0" err="1" smtClean="0"/>
              <a:t>basins</a:t>
            </a:r>
            <a:endParaRPr lang="es-ES" sz="1800" i="1" dirty="0" smtClean="0"/>
          </a:p>
          <a:p>
            <a:pPr lvl="1"/>
            <a:r>
              <a:rPr lang="es-ES" sz="1800" dirty="0" smtClean="0"/>
              <a:t>los </a:t>
            </a:r>
            <a:r>
              <a:rPr lang="es-ES" sz="1800" dirty="0"/>
              <a:t>que constituyen las </a:t>
            </a:r>
            <a:r>
              <a:rPr lang="es-ES" sz="1800" i="1" dirty="0" err="1"/>
              <a:t>watershed</a:t>
            </a:r>
            <a:r>
              <a:rPr lang="es-ES" sz="1800" i="1" dirty="0"/>
              <a:t> </a:t>
            </a:r>
            <a:r>
              <a:rPr lang="es-ES" sz="1800" i="1" dirty="0" err="1" smtClean="0"/>
              <a:t>lines</a:t>
            </a:r>
            <a:endParaRPr lang="es-ES" sz="1800" i="1" dirty="0"/>
          </a:p>
          <a:p>
            <a:pPr lvl="1"/>
            <a:endParaRPr lang="es-ES" sz="1600" i="1" dirty="0" smtClean="0"/>
          </a:p>
          <a:p>
            <a:pPr lvl="1"/>
            <a:endParaRPr lang="es-ES" sz="1600" i="1" dirty="0" smtClean="0"/>
          </a:p>
          <a:p>
            <a:r>
              <a:rPr lang="es-ES" sz="2200" dirty="0" smtClean="0"/>
              <a:t>El </a:t>
            </a:r>
            <a:r>
              <a:rPr lang="es-ES" sz="2200" dirty="0"/>
              <a:t>objetivo de la </a:t>
            </a:r>
            <a:r>
              <a:rPr lang="es-ES" sz="2200" dirty="0" smtClean="0"/>
              <a:t>transformación </a:t>
            </a:r>
            <a:r>
              <a:rPr lang="es-ES" sz="2200" dirty="0"/>
              <a:t>es particionar la imagen de acuerdo </a:t>
            </a:r>
            <a:r>
              <a:rPr lang="es-ES" sz="2200" dirty="0" smtClean="0"/>
              <a:t>a las </a:t>
            </a:r>
            <a:r>
              <a:rPr lang="es-ES" sz="2200" i="1" dirty="0" err="1"/>
              <a:t>Watershed</a:t>
            </a:r>
            <a:r>
              <a:rPr lang="es-ES" sz="2200" i="1" dirty="0"/>
              <a:t> </a:t>
            </a:r>
            <a:r>
              <a:rPr lang="es-ES" sz="2200" i="1" dirty="0" err="1"/>
              <a:t>Lines</a:t>
            </a:r>
            <a:r>
              <a:rPr lang="es-ES" sz="2200" dirty="0"/>
              <a:t>.</a:t>
            </a:r>
            <a:endParaRPr lang="es-ES" sz="2200" dirty="0" smtClean="0"/>
          </a:p>
          <a:p>
            <a:pPr marL="109728" indent="0">
              <a:buNone/>
            </a:pPr>
            <a:endParaRPr lang="es-E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Transformación </a:t>
            </a:r>
            <a:r>
              <a:rPr lang="es-ES" dirty="0" err="1" smtClean="0"/>
              <a:t>Watershed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4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329656"/>
            <a:ext cx="68770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334419"/>
            <a:ext cx="70675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Dividir </a:t>
            </a:r>
            <a:r>
              <a:rPr lang="es-ES" sz="2200" dirty="0"/>
              <a:t>en fragmentos la imagen a transformar y aplicar, en cada uno, </a:t>
            </a:r>
            <a:r>
              <a:rPr lang="es-ES" sz="2200" dirty="0" smtClean="0"/>
              <a:t>el algoritmo </a:t>
            </a:r>
            <a:r>
              <a:rPr lang="es-ES" sz="2200" dirty="0"/>
              <a:t>cuasi-lineal de manera </a:t>
            </a:r>
            <a:r>
              <a:rPr lang="es-ES" sz="2200" dirty="0" smtClean="0"/>
              <a:t>concurrente.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propuesta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246234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62" y="2995432"/>
            <a:ext cx="2467050" cy="247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Se puede modificar el valor de píxeles vecinos al mismo tiempo.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35" y="2924944"/>
            <a:ext cx="24003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Particionar cada fragmento en </a:t>
            </a:r>
            <a:r>
              <a:rPr lang="es-ES" sz="2200" dirty="0" err="1" smtClean="0"/>
              <a:t>subfragmentos</a:t>
            </a:r>
            <a:r>
              <a:rPr lang="es-ES" sz="2200" dirty="0"/>
              <a:t> </a:t>
            </a:r>
            <a:r>
              <a:rPr lang="es-ES" sz="2200" dirty="0" smtClean="0"/>
              <a:t>y procesarlos ordenadamente.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arte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246122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40" y="2984808"/>
            <a:ext cx="2511196" cy="249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propuesto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2873"/>
            <a:ext cx="8229600" cy="204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5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54" y="1481138"/>
            <a:ext cx="718829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6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71" y="1481138"/>
            <a:ext cx="675525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548"/>
            <a:ext cx="8229600" cy="41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1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Correctitud</a:t>
            </a:r>
            <a:endParaRPr lang="es-E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5708"/>
            <a:ext cx="8229600" cy="439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0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 descr="C:\Users\Damian\Documents\TesisDamian\cuarta-entrega-version(3)\cuarta-entrega-version\Imagenes\syntetic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47827"/>
            <a:ext cx="2232248" cy="23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amian\Documents\TesisDamian\cuarta-entrega-version(3)\cuarta-entrega-version\Imagenes\relieveSintet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65" y="2226975"/>
            <a:ext cx="3178683" cy="28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177256"/>
            <a:ext cx="61055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2001044"/>
            <a:ext cx="61436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4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Aceleración</a:t>
            </a:r>
            <a:endParaRPr lang="es-E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167731"/>
            <a:ext cx="59245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4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A partir de las mediciones, se observa:</a:t>
            </a:r>
          </a:p>
          <a:p>
            <a:pPr marL="109728" indent="0">
              <a:buNone/>
            </a:pPr>
            <a:endParaRPr lang="es-ES" dirty="0" smtClean="0"/>
          </a:p>
          <a:p>
            <a:pPr lvl="1"/>
            <a:r>
              <a:rPr lang="es-ES" sz="1800" dirty="0" smtClean="0"/>
              <a:t>Alto consumo de CPU.</a:t>
            </a:r>
          </a:p>
          <a:p>
            <a:pPr lvl="1"/>
            <a:r>
              <a:rPr lang="es-ES" sz="1800" dirty="0" smtClean="0"/>
              <a:t>Ocupación de memoria principal crece linealmente respecto al tamaño de la imagen.</a:t>
            </a:r>
            <a:endParaRPr lang="es-ES" sz="1800" dirty="0"/>
          </a:p>
          <a:p>
            <a:pPr lvl="1"/>
            <a:r>
              <a:rPr lang="es-ES" sz="1800" dirty="0" smtClean="0"/>
              <a:t>Aceleración de 3,5 y 3,8 sobre el tiempo de transformación al utilizar 16 hilos.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3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2492896"/>
            <a:ext cx="230425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23145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7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s-ES" sz="2200" dirty="0" smtClean="0"/>
              <a:t>Es una variante de la popular Transformación </a:t>
            </a:r>
            <a:r>
              <a:rPr lang="es-ES" sz="2200" dirty="0" err="1" smtClean="0"/>
              <a:t>Watershed</a:t>
            </a:r>
            <a:r>
              <a:rPr lang="es-ES" sz="2200" dirty="0" smtClean="0"/>
              <a:t>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sz="2200" dirty="0" smtClean="0"/>
              <a:t>Su objetivo es localizar los </a:t>
            </a:r>
            <a:r>
              <a:rPr lang="es-ES" sz="2200" dirty="0" err="1" smtClean="0"/>
              <a:t>píxels</a:t>
            </a:r>
            <a:r>
              <a:rPr lang="es-ES" sz="2200" dirty="0" smtClean="0"/>
              <a:t> que pertenecen a las </a:t>
            </a:r>
            <a:r>
              <a:rPr lang="es-ES" sz="2200" dirty="0" err="1" smtClean="0"/>
              <a:t>catchment</a:t>
            </a:r>
            <a:r>
              <a:rPr lang="es-ES" sz="2200" dirty="0" smtClean="0"/>
              <a:t> </a:t>
            </a:r>
            <a:r>
              <a:rPr lang="es-ES" sz="2200" dirty="0" err="1" smtClean="0"/>
              <a:t>basins</a:t>
            </a:r>
            <a:r>
              <a:rPr lang="es-ES" sz="2200" dirty="0" smtClean="0"/>
              <a:t> y disminuir su nivel de gris al valor de su mínimo regional.</a:t>
            </a:r>
            <a:endParaRPr lang="es-E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Watershed</a:t>
            </a:r>
            <a:r>
              <a:rPr lang="es-ES" dirty="0" smtClean="0"/>
              <a:t> Topológico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4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2492896"/>
            <a:ext cx="230425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2304256" cy="243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6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140968"/>
            <a:ext cx="23526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de vecindad</a:t>
            </a:r>
            <a:endParaRPr lang="es-E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40968"/>
            <a:ext cx="2376264" cy="237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457200" y="1444295"/>
            <a:ext cx="7859216" cy="1264625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200" dirty="0" smtClean="0"/>
              <a:t>Define cuándo un píxel es </a:t>
            </a:r>
            <a:r>
              <a:rPr lang="es-ES" sz="2200" i="1" dirty="0" smtClean="0"/>
              <a:t>vecino</a:t>
            </a:r>
            <a:r>
              <a:rPr lang="es-ES" sz="2200" dirty="0" smtClean="0"/>
              <a:t> de otro, las dos más populares son las conocidas como </a:t>
            </a:r>
            <a:r>
              <a:rPr lang="es-ES" sz="2200" i="1" dirty="0" smtClean="0"/>
              <a:t>Tipo 4</a:t>
            </a:r>
            <a:r>
              <a:rPr lang="es-ES" sz="2200" dirty="0" smtClean="0"/>
              <a:t> y </a:t>
            </a:r>
            <a:r>
              <a:rPr lang="es-ES" sz="2200" i="1" dirty="0" smtClean="0"/>
              <a:t>Tipo 8</a:t>
            </a:r>
            <a:endParaRPr lang="es-ES" sz="2200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Permite representar una imagen describiendo la relación de vecindad entre sus píxeles, a partir de un grafo ponderado </a:t>
            </a:r>
            <a:r>
              <a:rPr lang="es-ES" sz="2200" i="1" dirty="0" smtClean="0"/>
              <a:t>conectado</a:t>
            </a:r>
            <a:r>
              <a:rPr lang="es-ES" sz="2200" dirty="0" smtClean="0"/>
              <a:t> y </a:t>
            </a:r>
            <a:r>
              <a:rPr lang="es-ES" sz="2200" i="1" dirty="0" smtClean="0"/>
              <a:t>simétrico </a:t>
            </a:r>
            <a:r>
              <a:rPr lang="es-ES" sz="2200" dirty="0" smtClean="0"/>
              <a:t>(E,</a:t>
            </a:r>
            <a:r>
              <a:rPr lang="el-GR" sz="2200" dirty="0" smtClean="0"/>
              <a:t>Γ</a:t>
            </a:r>
            <a:r>
              <a:rPr lang="es-ES" sz="2200" dirty="0" smtClean="0"/>
              <a:t>,F).</a:t>
            </a:r>
            <a:endParaRPr lang="es-ES" sz="22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Grilla Digital</a:t>
            </a:r>
            <a:endParaRPr lang="es-ES" dirty="0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63453"/>
            <a:ext cx="2376487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4041775" cy="200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225" y="3429000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165304"/>
            <a:ext cx="3195670" cy="2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1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860</TotalTime>
  <Words>753</Words>
  <Application>Microsoft Office PowerPoint</Application>
  <PresentationFormat>On-screen Show (4:3)</PresentationFormat>
  <Paragraphs>101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Watershed Topológico Concurrente</vt:lpstr>
      <vt:lpstr>Introducción</vt:lpstr>
      <vt:lpstr>Transformación Watershed</vt:lpstr>
      <vt:lpstr>PowerPoint Presentation</vt:lpstr>
      <vt:lpstr>PowerPoint Presentation</vt:lpstr>
      <vt:lpstr>Watershed Topológico</vt:lpstr>
      <vt:lpstr>PowerPoint Presentation</vt:lpstr>
      <vt:lpstr>Relación de vecindad</vt:lpstr>
      <vt:lpstr>Grilla Digital</vt:lpstr>
      <vt:lpstr>Watershed Topológico - Definición</vt:lpstr>
      <vt:lpstr>Secciones inferiores</vt:lpstr>
      <vt:lpstr>PowerPoint Presentation</vt:lpstr>
      <vt:lpstr>PowerPoint Presentation</vt:lpstr>
      <vt:lpstr>Algoritmo fuerza-bruta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fork</vt:lpstr>
      <vt:lpstr>Highest fork</vt:lpstr>
      <vt:lpstr>Highest fork</vt:lpstr>
      <vt:lpstr>Highest fork</vt:lpstr>
      <vt:lpstr>Highest fork</vt:lpstr>
      <vt:lpstr>Highest fork</vt:lpstr>
      <vt:lpstr>Teorema</vt:lpstr>
      <vt:lpstr>Algoritmo cuasi lineal</vt:lpstr>
      <vt:lpstr>PowerPoint Presentation</vt:lpstr>
      <vt:lpstr>PowerPoint Presentation</vt:lpstr>
      <vt:lpstr>PowerPoint Presentation</vt:lpstr>
      <vt:lpstr>Idea propuesta</vt:lpstr>
      <vt:lpstr>Problema</vt:lpstr>
      <vt:lpstr>Estado del arte</vt:lpstr>
      <vt:lpstr>Algoritmo propuesto</vt:lpstr>
      <vt:lpstr>PowerPoint Presentation</vt:lpstr>
      <vt:lpstr>PowerPoint Presentation</vt:lpstr>
      <vt:lpstr>PowerPoint Presentation</vt:lpstr>
      <vt:lpstr>Correctitud</vt:lpstr>
      <vt:lpstr>PowerPoint Presentation</vt:lpstr>
      <vt:lpstr>PowerPoint Presentation</vt:lpstr>
      <vt:lpstr>Aceleración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Damian Montenegro</dc:title>
  <dc:creator>Damian</dc:creator>
  <cp:lastModifiedBy>Damian</cp:lastModifiedBy>
  <cp:revision>70</cp:revision>
  <dcterms:created xsi:type="dcterms:W3CDTF">2015-05-12T22:11:54Z</dcterms:created>
  <dcterms:modified xsi:type="dcterms:W3CDTF">2015-05-16T19:25:00Z</dcterms:modified>
</cp:coreProperties>
</file>