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entury Schoolbook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yDBdgUXOJsXSHKrQa98CNFkgV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enturySchoolbook-bold.fntdata"/><Relationship Id="rId23" Type="http://schemas.openxmlformats.org/officeDocument/2006/relationships/font" Target="fonts/CenturySchoolboo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Schoolbook-boldItalic.fntdata"/><Relationship Id="rId25" Type="http://schemas.openxmlformats.org/officeDocument/2006/relationships/font" Target="fonts/CenturySchoolbook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0b4e7d491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0b4e7d49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0b4e7d491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0b4e7d49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5d5902fe02_0_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g15d5902fe02_0_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15d5902fe02_0_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5d5902fe02_0_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15d5902fe02_0_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15d5902fe02_0_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15d5902fe02_0_4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5d5902fe02_0_4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15d5902fe02_0_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5d5902fe02_0_6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g15d5902fe02_0_6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15d5902fe02_0_6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15d5902fe02_0_6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15d5902fe02_0_6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15d5902fe02_0_6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g15d5902fe02_0_64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15d5902fe02_0_64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15d5902fe02_0_6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d5902fe02_0_7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d5902fe02_0_76"/>
          <p:cNvSpPr txBox="1"/>
          <p:nvPr>
            <p:ph type="title"/>
          </p:nvPr>
        </p:nvSpPr>
        <p:spPr>
          <a:xfrm>
            <a:off x="2933700" y="568345"/>
            <a:ext cx="87705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3" name="Google Shape;83;g15d5902fe02_0_76"/>
          <p:cNvSpPr txBox="1"/>
          <p:nvPr>
            <p:ph idx="1" type="body"/>
          </p:nvPr>
        </p:nvSpPr>
        <p:spPr>
          <a:xfrm>
            <a:off x="2933700" y="2438400"/>
            <a:ext cx="87705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g15d5902fe02_0_76"/>
          <p:cNvSpPr txBox="1"/>
          <p:nvPr>
            <p:ph idx="10" type="dt"/>
          </p:nvPr>
        </p:nvSpPr>
        <p:spPr>
          <a:xfrm>
            <a:off x="8961071" y="629661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15d5902fe02_0_76"/>
          <p:cNvSpPr txBox="1"/>
          <p:nvPr>
            <p:ph idx="11" type="ftr"/>
          </p:nvPr>
        </p:nvSpPr>
        <p:spPr>
          <a:xfrm>
            <a:off x="2933699" y="6296615"/>
            <a:ext cx="566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5d5902fe02_0_76"/>
          <p:cNvSpPr txBox="1"/>
          <p:nvPr>
            <p:ph idx="12" type="sldNum"/>
          </p:nvPr>
        </p:nvSpPr>
        <p:spPr>
          <a:xfrm>
            <a:off x="512999" y="723328"/>
            <a:ext cx="18843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5d5902fe02_0_1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g15d5902fe02_0_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15d5902fe02_0_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15d5902fe02_0_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5d5902fe02_0_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5d5902fe02_0_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g15d5902fe02_0_14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15d5902fe02_0_1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15d5902fe02_0_23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g15d5902fe02_0_2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5d5902fe02_0_2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5d5902fe02_0_2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5d5902fe02_0_2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15d5902fe02_0_2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g15d5902fe02_0_23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g15d5902fe02_0_23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g15d5902fe02_0_2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5d5902fe02_0_33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15d5902fe02_0_33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15d5902fe02_0_33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15d5902fe02_0_3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5d5902fe02_0_38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g15d5902fe02_0_3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5d5902fe02_0_4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g15d5902fe02_0_41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g15d5902fe02_0_4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15d5902fe02_0_45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g15d5902fe02_0_4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15d5902fe02_0_4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15d5902fe02_0_4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15d5902fe02_0_4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15d5902fe02_0_4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g15d5902fe02_0_45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15d5902fe02_0_4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d5902fe02_0_54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g15d5902fe02_0_54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5d5902fe02_0_54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g15d5902fe02_0_54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g15d5902fe02_0_5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15d5902fe02_0_5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d5902fe02_0_61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g15d5902fe02_0_6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5d5902fe02_0_0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15d5902fe02_0_0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15d5902fe02_0_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entury Schoolbook"/>
              <a:buNone/>
            </a:pPr>
            <a:r>
              <a:rPr lang="en-US"/>
              <a:t>Графовые базы знаний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797476" y="4487742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/>
              <a:t>Черных Д. С., P42142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110000"/>
              <a:buFont typeface="Century Schoolbook"/>
              <a:buNone/>
            </a:pPr>
            <a:r>
              <a:rPr lang="en-US"/>
              <a:t>Какой двухтипный покемон может выучить движение водопад, имея свыше 100 очков здоровья?</a:t>
            </a:r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3084175" y="2438400"/>
            <a:ext cx="86199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SELECT DISTINCT ?Pokemon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WHERE {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?Pokemon a base:Pokemon;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base:hasPokemonType ?type1, ?type2 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base:canLearn ?move 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base:hp ?hp 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FILTER((?type1 != ?type2) &amp;&amp; (?move = base:waterfall-move) &amp;&amp; (?hp &gt; xsd:integer(100))).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64B56"/>
              </a:buClr>
              <a:buSzPts val="2000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0b4e7d491_1_5"/>
          <p:cNvSpPr txBox="1"/>
          <p:nvPr>
            <p:ph type="title"/>
          </p:nvPr>
        </p:nvSpPr>
        <p:spPr>
          <a:xfrm>
            <a:off x="2933700" y="568345"/>
            <a:ext cx="8770500" cy="15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Документация</a:t>
            </a:r>
            <a:endParaRPr/>
          </a:p>
        </p:txBody>
      </p:sp>
      <p:pic>
        <p:nvPicPr>
          <p:cNvPr id="156" name="Google Shape;156;g140b4e7d491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350" y="1936545"/>
            <a:ext cx="9091335" cy="442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0b4e7d491_1_11"/>
          <p:cNvSpPr txBox="1"/>
          <p:nvPr>
            <p:ph type="title"/>
          </p:nvPr>
        </p:nvSpPr>
        <p:spPr>
          <a:xfrm>
            <a:off x="2933700" y="568345"/>
            <a:ext cx="8770500" cy="156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SHACL</a:t>
            </a:r>
            <a:endParaRPr/>
          </a:p>
        </p:txBody>
      </p:sp>
      <p:sp>
        <p:nvSpPr>
          <p:cNvPr id="162" name="Google Shape;162;g140b4e7d491_1_11"/>
          <p:cNvSpPr txBox="1"/>
          <p:nvPr/>
        </p:nvSpPr>
        <p:spPr>
          <a:xfrm>
            <a:off x="2107200" y="2128950"/>
            <a:ext cx="9961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result = validate(graph,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          inference='rdfs',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          abort_on_first=False,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          allow_infos=False,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          allow_warnings=False,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          meta_shacl=False,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          advanced=False,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          js=False,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             debug=False)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lang="en-US"/>
              <a:t>Embeddings</a:t>
            </a: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400"/>
              <a:buChar char="●"/>
            </a:pPr>
            <a:r>
              <a:rPr lang="en-US"/>
              <a:t>Pokemon type prediction - one element or two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500"/>
              <a:buNone/>
            </a:pPr>
            <a:r>
              <a:t/>
            </a:r>
            <a:endParaRPr sz="500"/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 set size:  (62982, 3)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None/>
            </a:pPr>
            <a:r>
              <a:rPr lang="en-US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set size:  (2500, 3)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1600"/>
              </a:spcAft>
              <a:buClr>
                <a:srgbClr val="464B56"/>
              </a:buClr>
              <a:buSzPts val="2000"/>
              <a:buNone/>
            </a:pPr>
            <a:r>
              <a:rPr lang="en-US" u="sng"/>
              <a:t>Crobat pokemon has 2 elements</a:t>
            </a:r>
            <a:endParaRPr/>
          </a:p>
        </p:txBody>
      </p:sp>
      <p:sp>
        <p:nvSpPr>
          <p:cNvPr id="169" name="Google Shape;169;p13"/>
          <p:cNvSpPr txBox="1"/>
          <p:nvPr/>
        </p:nvSpPr>
        <p:spPr>
          <a:xfrm>
            <a:off x="6828091" y="3142112"/>
            <a:ext cx="34953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MRR: 0.23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MR: 107.35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Hits@10: 0.39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Hits@3: 0.24</a:t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Hits@1: 0.15</a:t>
            </a:r>
            <a:endParaRPr sz="2300">
              <a:solidFill>
                <a:srgbClr val="464B5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lang="en-US"/>
              <a:t>Embeddings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689630" y="2857950"/>
            <a:ext cx="32508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64B56"/>
                </a:solidFill>
                <a:latin typeface="Consolas"/>
                <a:ea typeface="Consolas"/>
                <a:cs typeface="Consolas"/>
                <a:sym typeface="Consolas"/>
              </a:rPr>
              <a:t>KMeans(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64B56"/>
                </a:solidFill>
                <a:latin typeface="Consolas"/>
                <a:ea typeface="Consolas"/>
                <a:cs typeface="Consolas"/>
                <a:sym typeface="Consolas"/>
              </a:rPr>
              <a:t>  n_clusters=2,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64B56"/>
                </a:solidFill>
                <a:latin typeface="Consolas"/>
                <a:ea typeface="Consolas"/>
                <a:cs typeface="Consolas"/>
                <a:sym typeface="Consolas"/>
              </a:rPr>
              <a:t>  n_init=50,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64B56"/>
                </a:solidFill>
                <a:latin typeface="Consolas"/>
                <a:ea typeface="Consolas"/>
                <a:cs typeface="Consolas"/>
                <a:sym typeface="Consolas"/>
              </a:rPr>
              <a:t>  max_iter=500,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64B56"/>
                </a:solidFill>
                <a:latin typeface="Consolas"/>
                <a:ea typeface="Consolas"/>
                <a:cs typeface="Consolas"/>
                <a:sym typeface="Consolas"/>
              </a:rPr>
              <a:t>  random_state=0</a:t>
            </a:r>
            <a:endParaRPr sz="1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64B5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464B5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502" y="1586500"/>
            <a:ext cx="5389675" cy="52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2933699" y="582370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lang="en-US"/>
              <a:t>Тема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2933700" y="1599102"/>
            <a:ext cx="8830408" cy="908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2000"/>
              <a:buNone/>
            </a:pPr>
            <a:r>
              <a:rPr lang="en-US"/>
              <a:t>Покемоны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2933699" y="3704079"/>
            <a:ext cx="7862131" cy="289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pokeapi.glitch.me</a:t>
            </a:r>
            <a:r>
              <a:rPr b="0" i="0" lang="en-US" sz="20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000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база данных по покемонам #1</a:t>
            </a:r>
            <a:br>
              <a:rPr b="0" i="0" lang="en-US" sz="20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pokeapi.co</a:t>
            </a:r>
            <a:r>
              <a:rPr b="0" i="0" lang="en-US" sz="20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  – </a:t>
            </a:r>
            <a:r>
              <a:rPr lang="en-US" sz="2000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база данных по покемонам #2</a:t>
            </a:r>
            <a:endParaRPr b="0" i="0" sz="2000" u="none" cap="none" strike="noStrike">
              <a:solidFill>
                <a:srgbClr val="464B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933699" y="2744259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b="0" i="0" lang="en-US" sz="44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Источники</a:t>
            </a:r>
            <a:endParaRPr b="0" i="0" sz="4400" u="none" cap="none" strike="noStrike">
              <a:solidFill>
                <a:srgbClr val="464B5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lang="en-US"/>
              <a:t>Сложности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●"/>
            </a:pPr>
            <a:r>
              <a:rPr lang="en-US"/>
              <a:t>Ограниченное количество запросов для выгрузки данных</a:t>
            </a:r>
            <a:endParaRPr/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●"/>
            </a:pPr>
            <a:r>
              <a:rPr lang="en-US"/>
              <a:t>Изначально делал слишком сложную онтологию</a:t>
            </a:r>
            <a:endParaRPr/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●"/>
            </a:pPr>
            <a:r>
              <a:rPr lang="en-US"/>
              <a:t>Protege зависает</a:t>
            </a:r>
            <a:endParaRPr/>
          </a:p>
          <a:p>
            <a:pPr indent="-320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●"/>
            </a:pPr>
            <a:r>
              <a:rPr lang="en-US"/>
              <a:t>Неполные данные</a:t>
            </a:r>
            <a:endParaRPr/>
          </a:p>
          <a:p>
            <a:pPr indent="-193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1600"/>
              </a:spcAft>
              <a:buClr>
                <a:srgbClr val="464B56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lang="en-US"/>
              <a:t>Онтологическая модель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550" y="1216922"/>
            <a:ext cx="6377170" cy="564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lang="en-US"/>
              <a:t>VoID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2796624" y="1603240"/>
            <a:ext cx="87705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rPr lang="en-US"/>
              <a:t>void:triples 67273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rPr lang="en-US"/>
              <a:t>void:entities 9259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rPr lang="en-US"/>
              <a:t>void:classes 13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2000"/>
              <a:buNone/>
            </a:pPr>
            <a:r>
              <a:rPr lang="en-US"/>
              <a:t>void:properties 40</a:t>
            </a:r>
            <a:endParaRPr/>
          </a:p>
        </p:txBody>
      </p:sp>
      <p:pic>
        <p:nvPicPr>
          <p:cNvPr id="119" name="Google Shape;11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625" y="3577725"/>
            <a:ext cx="65151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6625" y="5578175"/>
            <a:ext cx="637222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lang="en-US"/>
              <a:t>Компетентностные вопросы</a:t>
            </a:r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10515" lvl="0" marL="32004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-US"/>
              <a:t>Найти топ 10 самых высоких покемонов</a:t>
            </a:r>
            <a:endParaRPr/>
          </a:p>
          <a:p>
            <a:pPr indent="-310515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-US"/>
              <a:t>У каких покемонов сила и защита больше 100?</a:t>
            </a:r>
            <a:endParaRPr/>
          </a:p>
          <a:p>
            <a:pPr indent="-310515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-US"/>
              <a:t>Какие покемоны не получают урон от монстров и способностей драконьего типа?</a:t>
            </a:r>
            <a:endParaRPr/>
          </a:p>
          <a:p>
            <a:pPr indent="-310515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-US"/>
              <a:t>Какой двухтипный покемон может выучить движение водопад, имея свыше 100 очков здоровья?</a:t>
            </a:r>
            <a:endParaRPr/>
          </a:p>
          <a:p>
            <a:pPr indent="-193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ct val="83333"/>
              <a:buNone/>
            </a:pPr>
            <a:r>
              <a:t/>
            </a:r>
            <a:endParaRPr/>
          </a:p>
          <a:p>
            <a:pPr indent="-193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ct val="83333"/>
              <a:buNone/>
            </a:pPr>
            <a:r>
              <a:t/>
            </a:r>
            <a:endParaRPr/>
          </a:p>
          <a:p>
            <a:pPr indent="-193040" lvl="0" marL="320040" rtl="0" algn="l">
              <a:lnSpc>
                <a:spcPct val="111000"/>
              </a:lnSpc>
              <a:spcBef>
                <a:spcPts val="930"/>
              </a:spcBef>
              <a:spcAft>
                <a:spcPts val="1600"/>
              </a:spcAft>
              <a:buClr>
                <a:srgbClr val="464B56"/>
              </a:buClr>
              <a:buSzPct val="83333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2933700" y="568345"/>
            <a:ext cx="87705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lang="en-US"/>
              <a:t>Найти топ 10 самых высоких покемонов</a:t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930"/>
              </a:spcBef>
              <a:spcAft>
                <a:spcPts val="0"/>
              </a:spcAft>
              <a:buSzPts val="852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SELECT ?Pokemon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1000"/>
              </a:lnSpc>
              <a:spcBef>
                <a:spcPts val="1600"/>
              </a:spcBef>
              <a:spcAft>
                <a:spcPts val="0"/>
              </a:spcAft>
              <a:buSzPts val="852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WHERE {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1000"/>
              </a:lnSpc>
              <a:spcBef>
                <a:spcPts val="1600"/>
              </a:spcBef>
              <a:spcAft>
                <a:spcPts val="0"/>
              </a:spcAft>
              <a:buSzPts val="852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?Pokemon a base:Pokemon 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1000"/>
              </a:lnSpc>
              <a:spcBef>
                <a:spcPts val="1600"/>
              </a:spcBef>
              <a:spcAft>
                <a:spcPts val="0"/>
              </a:spcAft>
              <a:buSzPts val="852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     base:height ?Height 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1000"/>
              </a:lnSpc>
              <a:spcBef>
                <a:spcPts val="1600"/>
              </a:spcBef>
              <a:spcAft>
                <a:spcPts val="0"/>
              </a:spcAft>
              <a:buSzPts val="852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1000"/>
              </a:lnSpc>
              <a:spcBef>
                <a:spcPts val="1600"/>
              </a:spcBef>
              <a:spcAft>
                <a:spcPts val="0"/>
              </a:spcAft>
              <a:buSzPts val="852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ORDER BY DESC(?Height)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1000"/>
              </a:lnSpc>
              <a:spcBef>
                <a:spcPts val="1600"/>
              </a:spcBef>
              <a:spcAft>
                <a:spcPts val="0"/>
              </a:spcAft>
              <a:buSzPts val="852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LIMIT 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1000"/>
              </a:lnSpc>
              <a:spcBef>
                <a:spcPts val="1600"/>
              </a:spcBef>
              <a:spcAft>
                <a:spcPts val="1600"/>
              </a:spcAft>
              <a:buClr>
                <a:srgbClr val="464B56"/>
              </a:buClr>
              <a:buSzPts val="1550"/>
              <a:buNone/>
            </a:pPr>
            <a:r>
              <a:t/>
            </a:r>
            <a:endParaRPr sz="186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4400"/>
              <a:buFont typeface="Century Schoolbook"/>
              <a:buNone/>
            </a:pPr>
            <a:r>
              <a:rPr lang="en-US"/>
              <a:t>У каких покемонов сила и защита больше 100?</a:t>
            </a:r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2933700" y="2438400"/>
            <a:ext cx="8770571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SELECT ?Pokemon ?attack ?defence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WHERE {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?Pokemon a base:Pokemon;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base:attack ?attack 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base:defense ?defense 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FILTER(?attack &gt; xsd:integer(100) &amp;&amp; ?defense &gt; xsd:integer(100))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1600"/>
              </a:spcAft>
              <a:buClr>
                <a:srgbClr val="464B56"/>
              </a:buClr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110000"/>
              <a:buFont typeface="Century Schoolbook"/>
              <a:buNone/>
            </a:pPr>
            <a:r>
              <a:rPr lang="en-US"/>
              <a:t>Какие покемоны не получают урон от монстров и способностей драконьего типа?</a:t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2933700" y="2438400"/>
            <a:ext cx="8770571" cy="4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SELECT ?Pokemon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WHERE {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?Pokemon a base:Pokemon 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base:hasPokemonType ?type1 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?type1 base:hasNoDamageFrom ?type2 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FILTER(?type2 = base:dragon-type)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64B56"/>
              </a:buClr>
              <a:buSzPts val="20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2022-04-10T19:40:51Z</dcterms:created>
  <dc:creator>Elizabeth Kuzenkova</dc:creator>
</cp:coreProperties>
</file>