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8"/>
  </p:notesMasterIdLst>
  <p:handoutMasterIdLst>
    <p:handoutMasterId r:id="rId39"/>
  </p:handoutMasterIdLst>
  <p:sldIdLst>
    <p:sldId id="303" r:id="rId2"/>
    <p:sldId id="307" r:id="rId3"/>
    <p:sldId id="308" r:id="rId4"/>
    <p:sldId id="309" r:id="rId5"/>
    <p:sldId id="301" r:id="rId6"/>
    <p:sldId id="310" r:id="rId7"/>
    <p:sldId id="313" r:id="rId8"/>
    <p:sldId id="314" r:id="rId9"/>
    <p:sldId id="316" r:id="rId10"/>
    <p:sldId id="315" r:id="rId11"/>
    <p:sldId id="317" r:id="rId12"/>
    <p:sldId id="318" r:id="rId13"/>
    <p:sldId id="319" r:id="rId14"/>
    <p:sldId id="296" r:id="rId15"/>
    <p:sldId id="320" r:id="rId16"/>
    <p:sldId id="321" r:id="rId17"/>
    <p:sldId id="322" r:id="rId18"/>
    <p:sldId id="325" r:id="rId19"/>
    <p:sldId id="324" r:id="rId20"/>
    <p:sldId id="323" r:id="rId21"/>
    <p:sldId id="327" r:id="rId22"/>
    <p:sldId id="326" r:id="rId23"/>
    <p:sldId id="328" r:id="rId24"/>
    <p:sldId id="329" r:id="rId25"/>
    <p:sldId id="330" r:id="rId26"/>
    <p:sldId id="331" r:id="rId27"/>
    <p:sldId id="297" r:id="rId28"/>
    <p:sldId id="332" r:id="rId29"/>
    <p:sldId id="333" r:id="rId30"/>
    <p:sldId id="298" r:id="rId31"/>
    <p:sldId id="335" r:id="rId32"/>
    <p:sldId id="284" r:id="rId33"/>
    <p:sldId id="299" r:id="rId34"/>
    <p:sldId id="334" r:id="rId35"/>
    <p:sldId id="264" r:id="rId36"/>
    <p:sldId id="293" r:id="rId37"/>
  </p:sldIdLst>
  <p:sldSz cx="9144000" cy="6858000" type="screen4x3"/>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2pPr>
    <a:lvl3pPr marL="0" marR="0" indent="9144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3pPr>
    <a:lvl4pPr marL="0" marR="0" indent="13716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4pPr>
    <a:lvl5pPr marL="0" marR="0" indent="182880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7F3F4"/>
          </a:solidFill>
        </a:fill>
      </a:tcStyle>
    </a:wholeTbl>
    <a:band2H>
      <a:tcTxStyle/>
      <a:tcStyle>
        <a:tcBdr/>
        <a:fill>
          <a:solidFill>
            <a:srgbClr val="F3F9FA"/>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839" autoAdjust="0"/>
    <p:restoredTop sz="94660"/>
  </p:normalViewPr>
  <p:slideViewPr>
    <p:cSldViewPr snapToGrid="0">
      <p:cViewPr varScale="1">
        <p:scale>
          <a:sx n="111" d="100"/>
          <a:sy n="111" d="100"/>
        </p:scale>
        <p:origin x="1950"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7074A8-BE60-E140-9424-883E007D66F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004D0B7-69FC-DD4B-9A0A-661690D5C5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EB6C5D-7434-1044-96CF-2CD4228F57EF}" type="datetimeFigureOut">
              <a:rPr lang="en-US" smtClean="0"/>
              <a:t>6/8/2025</a:t>
            </a:fld>
            <a:endParaRPr lang="en-US"/>
          </a:p>
        </p:txBody>
      </p:sp>
      <p:sp>
        <p:nvSpPr>
          <p:cNvPr id="4" name="Footer Placeholder 3">
            <a:extLst>
              <a:ext uri="{FF2B5EF4-FFF2-40B4-BE49-F238E27FC236}">
                <a16:creationId xmlns:a16="http://schemas.microsoft.com/office/drawing/2014/main" id="{74ADA907-2B62-0B4F-871D-C57E9A2A460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6940A98-D9E9-9E48-AEF8-9B986F05599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943D426-575C-934D-8CA9-337B2275398A}" type="slidenum">
              <a:rPr lang="en-US" smtClean="0"/>
              <a:t>‹#›</a:t>
            </a:fld>
            <a:endParaRPr lang="en-US"/>
          </a:p>
        </p:txBody>
      </p:sp>
    </p:spTree>
    <p:extLst>
      <p:ext uri="{BB962C8B-B14F-4D97-AF65-F5344CB8AC3E}">
        <p14:creationId xmlns:p14="http://schemas.microsoft.com/office/powerpoint/2010/main" val="1412061394"/>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6" name="Shape 126"/>
          <p:cNvSpPr>
            <a:spLocks noGrp="1" noRot="1" noChangeAspect="1"/>
          </p:cNvSpPr>
          <p:nvPr>
            <p:ph type="sldImg"/>
          </p:nvPr>
        </p:nvSpPr>
        <p:spPr>
          <a:xfrm>
            <a:off x="1143000" y="685800"/>
            <a:ext cx="4572000" cy="3429000"/>
          </a:xfrm>
          <a:prstGeom prst="rect">
            <a:avLst/>
          </a:prstGeom>
        </p:spPr>
        <p:txBody>
          <a:bodyPr/>
          <a:lstStyle/>
          <a:p>
            <a:endParaRPr/>
          </a:p>
        </p:txBody>
      </p:sp>
      <p:sp>
        <p:nvSpPr>
          <p:cNvPr id="127" name="Shape 1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7739982"/>
      </p:ext>
    </p:extLst>
  </p:cSld>
  <p:clrMap bg1="lt1" tx1="dk1" bg2="lt2" tx2="dk2" accent1="accent1" accent2="accent2" accent3="accent3" accent4="accent4" accent5="accent5" accent6="accent6" hlink="hlink" folHlink="folHlink"/>
  <p:hf hdr="0" dt="0"/>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4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4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4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5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5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59"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60"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61"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62"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63"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6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71"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72"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7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74"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75"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83"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84"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85"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86"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87"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8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95"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96"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97"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98"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99"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Default">
    <p:spTree>
      <p:nvGrpSpPr>
        <p:cNvPr id="1" name=""/>
        <p:cNvGrpSpPr/>
        <p:nvPr/>
      </p:nvGrpSpPr>
      <p:grpSpPr>
        <a:xfrm>
          <a:off x="0" y="0"/>
          <a:ext cx="0" cy="0"/>
          <a:chOff x="0" y="0"/>
          <a:chExt cx="0" cy="0"/>
        </a:xfrm>
      </p:grpSpPr>
      <p:sp>
        <p:nvSpPr>
          <p:cNvPr id="107"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pic>
        <p:nvPicPr>
          <p:cNvPr id="108" name="collegelogo" descr="collegelogo"/>
          <p:cNvPicPr>
            <a:picLocks noChangeAspect="1"/>
          </p:cNvPicPr>
          <p:nvPr/>
        </p:nvPicPr>
        <p:blipFill>
          <a:blip r:embed="rId2"/>
          <a:stretch>
            <a:fillRect/>
          </a:stretch>
        </p:blipFill>
        <p:spPr>
          <a:xfrm>
            <a:off x="381000" y="76200"/>
            <a:ext cx="792163" cy="914400"/>
          </a:xfrm>
          <a:prstGeom prst="rect">
            <a:avLst/>
          </a:prstGeom>
          <a:ln w="12700">
            <a:miter lim="400000"/>
          </a:ln>
        </p:spPr>
      </p:pic>
      <p:sp>
        <p:nvSpPr>
          <p:cNvPr id="109"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sp>
        <p:nvSpPr>
          <p:cNvPr id="110" name="Title Text"/>
          <p:cNvSpPr txBox="1">
            <a:spLocks noGrp="1"/>
          </p:cNvSpPr>
          <p:nvPr>
            <p:ph type="title"/>
          </p:nvPr>
        </p:nvSpPr>
        <p:spPr>
          <a:xfrm>
            <a:off x="990600" y="1371600"/>
            <a:ext cx="6858000" cy="808038"/>
          </a:xfrm>
          <a:prstGeom prst="rect">
            <a:avLst/>
          </a:prstGeom>
        </p:spPr>
        <p:txBody>
          <a:bodyPr>
            <a:normAutofit/>
          </a:bodyPr>
          <a:lstStyle/>
          <a:p>
            <a:r>
              <a:t>Title Text</a:t>
            </a:r>
          </a:p>
        </p:txBody>
      </p:sp>
      <p:sp>
        <p:nvSpPr>
          <p:cNvPr id="111" name="Body Level One…"/>
          <p:cNvSpPr txBox="1">
            <a:spLocks noGrp="1"/>
          </p:cNvSpPr>
          <p:nvPr>
            <p:ph type="body" idx="1"/>
          </p:nvPr>
        </p:nvSpPr>
        <p:spPr>
          <a:xfrm>
            <a:off x="914400" y="2362200"/>
            <a:ext cx="7315200" cy="3763963"/>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1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20" name="Title Text"/>
          <p:cNvSpPr txBox="1">
            <a:spLocks noGrp="1"/>
          </p:cNvSpPr>
          <p:nvPr>
            <p:ph type="title"/>
          </p:nvPr>
        </p:nvSpPr>
        <p:spPr>
          <a:prstGeom prst="rect">
            <a:avLst/>
          </a:prstGeom>
        </p:spPr>
        <p:txBody>
          <a:bodyPr/>
          <a:lstStyle/>
          <a:p>
            <a:r>
              <a:t>Title Text</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8300262" y="381000"/>
            <a:ext cx="310339" cy="307777"/>
          </a:xfrm>
        </p:spPr>
        <p:txBody>
          <a:bodyPr/>
          <a:lstStyle/>
          <a:p>
            <a:fld id="{04A71D75-F203-4127-87D0-3B0BC6965938}" type="slidenum">
              <a:rPr lang="en-IN" smtClean="0"/>
              <a:t>‹#›</a:t>
            </a:fld>
            <a:endParaRPr lang="en-IN"/>
          </a:p>
        </p:txBody>
      </p:sp>
    </p:spTree>
    <p:extLst>
      <p:ext uri="{BB962C8B-B14F-4D97-AF65-F5344CB8AC3E}">
        <p14:creationId xmlns:p14="http://schemas.microsoft.com/office/powerpoint/2010/main" val="541400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ounded Rectangle"/>
          <p:cNvSpPr/>
          <p:nvPr/>
        </p:nvSpPr>
        <p:spPr>
          <a:xfrm>
            <a:off x="381000" y="1143000"/>
            <a:ext cx="8458200" cy="5181600"/>
          </a:xfrm>
          <a:prstGeom prst="roundRect">
            <a:avLst>
              <a:gd name="adj" fmla="val 16667"/>
            </a:avLst>
          </a:prstGeom>
          <a:solidFill>
            <a:srgbClr val="FFFFFF"/>
          </a:solidFill>
          <a:ln w="28575">
            <a:solidFill>
              <a:srgbClr val="6699FF"/>
            </a:solidFill>
          </a:ln>
        </p:spPr>
        <p:txBody>
          <a:bodyPr lIns="45719" rIns="45719" anchor="ctr"/>
          <a:lstStyle/>
          <a:p>
            <a:pPr algn="ctr">
              <a:defRPr sz="2800">
                <a:solidFill>
                  <a:srgbClr val="0000FF"/>
                </a:solidFill>
                <a:latin typeface="+mn-lt"/>
                <a:ea typeface="+mn-ea"/>
                <a:cs typeface="+mn-cs"/>
                <a:sym typeface="Arial"/>
              </a:defRPr>
            </a:pPr>
            <a:endParaRPr/>
          </a:p>
        </p:txBody>
      </p:sp>
      <p:sp>
        <p:nvSpPr>
          <p:cNvPr id="3" name="Text"/>
          <p:cNvSpPr txBox="1"/>
          <p:nvPr/>
        </p:nvSpPr>
        <p:spPr>
          <a:xfrm>
            <a:off x="1264919" y="304800"/>
            <a:ext cx="6918961" cy="35066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800" b="1">
                <a:latin typeface="+mn-lt"/>
                <a:ea typeface="+mn-ea"/>
                <a:cs typeface="+mn-cs"/>
                <a:sym typeface="Arial"/>
              </a:defRPr>
            </a:lvl1pPr>
          </a:lstStyle>
          <a:p>
            <a:r>
              <a:t>                       </a:t>
            </a:r>
          </a:p>
        </p:txBody>
      </p:sp>
      <p:pic>
        <p:nvPicPr>
          <p:cNvPr id="4" name="image.png" descr="image.png"/>
          <p:cNvPicPr>
            <a:picLocks noChangeAspect="1"/>
          </p:cNvPicPr>
          <p:nvPr/>
        </p:nvPicPr>
        <p:blipFill>
          <a:blip r:embed="rId10"/>
          <a:stretch>
            <a:fillRect/>
          </a:stretch>
        </p:blipFill>
        <p:spPr>
          <a:xfrm>
            <a:off x="0" y="38100"/>
            <a:ext cx="1104900" cy="1104900"/>
          </a:xfrm>
          <a:prstGeom prst="rect">
            <a:avLst/>
          </a:prstGeom>
          <a:ln w="12700">
            <a:miter lim="400000"/>
          </a:ln>
        </p:spPr>
      </p:pic>
      <p:sp>
        <p:nvSpPr>
          <p:cNvPr id="5" name="Slide Number"/>
          <p:cNvSpPr txBox="1">
            <a:spLocks noGrp="1"/>
          </p:cNvSpPr>
          <p:nvPr>
            <p:ph type="sldNum" sz="quarter" idx="2"/>
          </p:nvPr>
        </p:nvSpPr>
        <p:spPr>
          <a:xfrm>
            <a:off x="8308692" y="381000"/>
            <a:ext cx="301909" cy="288824"/>
          </a:xfrm>
          <a:prstGeom prst="rect">
            <a:avLst/>
          </a:prstGeom>
          <a:ln w="12700">
            <a:miter lim="400000"/>
          </a:ln>
        </p:spPr>
        <p:txBody>
          <a:bodyPr wrap="none" lIns="45719" rIns="45719">
            <a:spAutoFit/>
          </a:bodyPr>
          <a:lstStyle>
            <a:lvl1pPr algn="r">
              <a:defRPr>
                <a:latin typeface="+mn-lt"/>
                <a:ea typeface="+mn-ea"/>
                <a:cs typeface="+mn-cs"/>
                <a:sym typeface="Arial"/>
              </a:defRPr>
            </a:lvl1pPr>
          </a:lstStyle>
          <a:p>
            <a:fld id="{86CB4B4D-7CA3-9044-876B-883B54F8677D}" type="slidenum">
              <a:t>‹#›</a:t>
            </a:fld>
            <a:endParaRPr/>
          </a:p>
        </p:txBody>
      </p:sp>
      <p:sp>
        <p:nvSpPr>
          <p:cNvPr id="6" name="Title Text"/>
          <p:cNvSpPr txBox="1">
            <a:spLocks noGrp="1"/>
          </p:cNvSpPr>
          <p:nvPr>
            <p:ph type="title"/>
          </p:nvPr>
        </p:nvSpPr>
        <p:spPr>
          <a:xfrm>
            <a:off x="457200" y="92074"/>
            <a:ext cx="82296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7" name="Body Level One…"/>
          <p:cNvSpPr txBox="1">
            <a:spLocks noGrp="1"/>
          </p:cNvSpPr>
          <p:nvPr>
            <p:ph type="body" idx="1"/>
          </p:nvPr>
        </p:nvSpPr>
        <p:spPr>
          <a:xfrm>
            <a:off x="457200" y="1600200"/>
            <a:ext cx="8229600" cy="4525963"/>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Lst>
  <p:transition spd="med"/>
  <p:hf hdr="0" ftr="0" dt="0"/>
  <p:txStyles>
    <p:titleStyle>
      <a:lvl1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4572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9144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13716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1828800" algn="ctr"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342900" marR="0" indent="-3429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1pPr>
      <a:lvl2pPr marL="661307" marR="0" indent="-204107"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2pPr>
      <a:lvl3pPr marL="1200150" marR="0" indent="-28575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3pPr>
      <a:lvl4pPr marL="1600200" marR="0" indent="-2286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4pPr>
      <a:lvl5pPr marL="20828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5pPr>
      <a:lvl6pPr marL="25400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6pPr>
      <a:lvl7pPr marL="29972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7pPr>
      <a:lvl8pPr marL="34544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8pPr>
      <a:lvl9pPr marL="3911600" marR="0" indent="-254000" algn="l" defTabSz="914400" rtl="0" latinLnBrk="0">
        <a:lnSpc>
          <a:spcPct val="100000"/>
        </a:lnSpc>
        <a:spcBef>
          <a:spcPts val="400"/>
        </a:spcBef>
        <a:spcAft>
          <a:spcPts val="0"/>
        </a:spcAft>
        <a:buClrTx/>
        <a:buSzPct val="100000"/>
        <a:buFontTx/>
        <a:buChar char=""/>
        <a:tabLst/>
        <a:defRPr sz="2000" b="0" i="0" u="none" strike="noStrike" cap="none" spc="0" baseline="0">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jpeg"/></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4" Type="http://schemas.openxmlformats.org/officeDocument/2006/relationships/image" Target="../media/image22.jpeg"/></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7.xml"/><Relationship Id="rId4" Type="http://schemas.openxmlformats.org/officeDocument/2006/relationships/image" Target="../media/image27.jpeg"/></Relationships>
</file>

<file path=ppt/slides/_rels/slide25.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7.xml"/><Relationship Id="rId4" Type="http://schemas.openxmlformats.org/officeDocument/2006/relationships/image" Target="../media/image32.jpeg"/></Relationships>
</file>

<file path=ppt/slides/_rels/slide27.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A48BC-A677-D8A8-A4E8-60798B7DE2AC}"/>
              </a:ext>
            </a:extLst>
          </p:cNvPr>
          <p:cNvSpPr>
            <a:spLocks noGrp="1"/>
          </p:cNvSpPr>
          <p:nvPr>
            <p:ph type="title"/>
          </p:nvPr>
        </p:nvSpPr>
        <p:spPr>
          <a:xfrm>
            <a:off x="685346" y="1139501"/>
            <a:ext cx="7765322" cy="727838"/>
          </a:xfrm>
        </p:spPr>
        <p:txBody>
          <a:bodyPr>
            <a:normAutofit/>
          </a:bodyPr>
          <a:lstStyle/>
          <a:p>
            <a:r>
              <a:rPr lang="en-GB" sz="4050" b="1" dirty="0"/>
              <a:t>TABLE OF CONTENTS</a:t>
            </a:r>
            <a:endParaRPr lang="en-IN" sz="4050" b="1" dirty="0"/>
          </a:p>
        </p:txBody>
      </p:sp>
      <p:sp>
        <p:nvSpPr>
          <p:cNvPr id="3" name="Content Placeholder 2">
            <a:extLst>
              <a:ext uri="{FF2B5EF4-FFF2-40B4-BE49-F238E27FC236}">
                <a16:creationId xmlns:a16="http://schemas.microsoft.com/office/drawing/2014/main" id="{B8119022-70F4-FE39-C112-75B3DB87EFA4}"/>
              </a:ext>
            </a:extLst>
          </p:cNvPr>
          <p:cNvSpPr>
            <a:spLocks noGrp="1"/>
          </p:cNvSpPr>
          <p:nvPr>
            <p:ph idx="1"/>
          </p:nvPr>
        </p:nvSpPr>
        <p:spPr>
          <a:xfrm>
            <a:off x="685346" y="2065563"/>
            <a:ext cx="7515679" cy="4106637"/>
          </a:xfrm>
        </p:spPr>
        <p:txBody>
          <a:bodyPr>
            <a:normAutofit fontScale="77500" lnSpcReduction="20000"/>
          </a:bodyPr>
          <a:lstStyle/>
          <a:p>
            <a:r>
              <a:rPr lang="en-GB" sz="2700" dirty="0"/>
              <a:t>Introduction</a:t>
            </a:r>
          </a:p>
          <a:p>
            <a:r>
              <a:rPr lang="en-IN" sz="2700" dirty="0"/>
              <a:t>Objective</a:t>
            </a:r>
          </a:p>
          <a:p>
            <a:r>
              <a:rPr lang="en-IN" sz="2700" dirty="0"/>
              <a:t>Motivation</a:t>
            </a:r>
          </a:p>
          <a:p>
            <a:r>
              <a:rPr lang="en-IN" sz="2700" dirty="0"/>
              <a:t>Problem definition</a:t>
            </a:r>
          </a:p>
          <a:p>
            <a:r>
              <a:rPr lang="en-IN" sz="2700" dirty="0"/>
              <a:t>Literature Survey</a:t>
            </a:r>
          </a:p>
          <a:p>
            <a:r>
              <a:rPr lang="en-IN" sz="2700" dirty="0"/>
              <a:t>System Design</a:t>
            </a:r>
          </a:p>
          <a:p>
            <a:r>
              <a:rPr lang="en-IN" sz="2700" dirty="0"/>
              <a:t>System Specification</a:t>
            </a:r>
          </a:p>
          <a:p>
            <a:r>
              <a:rPr lang="en-IN" sz="2700" dirty="0"/>
              <a:t>Implementation details </a:t>
            </a:r>
          </a:p>
          <a:p>
            <a:r>
              <a:rPr lang="en-IN" sz="2700" dirty="0"/>
              <a:t>System Testing</a:t>
            </a:r>
          </a:p>
          <a:p>
            <a:r>
              <a:rPr lang="en-IN" sz="2700" dirty="0"/>
              <a:t>Results &amp; Analysis</a:t>
            </a:r>
          </a:p>
          <a:p>
            <a:r>
              <a:rPr lang="en-IN" sz="2700" dirty="0"/>
              <a:t>Conclusion</a:t>
            </a:r>
          </a:p>
          <a:p>
            <a:r>
              <a:rPr lang="en-IN" sz="2700" dirty="0"/>
              <a:t>Future Scope</a:t>
            </a:r>
          </a:p>
          <a:p>
            <a:r>
              <a:rPr lang="en-IN" sz="2700" dirty="0"/>
              <a:t>References</a:t>
            </a:r>
          </a:p>
          <a:p>
            <a:endParaRPr lang="en-IN" sz="2700" dirty="0"/>
          </a:p>
          <a:p>
            <a:endParaRPr lang="en-IN" sz="2700" dirty="0"/>
          </a:p>
          <a:p>
            <a:endParaRPr lang="en-IN" sz="2100" dirty="0"/>
          </a:p>
        </p:txBody>
      </p:sp>
      <p:sp>
        <p:nvSpPr>
          <p:cNvPr id="5" name="Slide Number Placeholder 4">
            <a:extLst>
              <a:ext uri="{FF2B5EF4-FFF2-40B4-BE49-F238E27FC236}">
                <a16:creationId xmlns:a16="http://schemas.microsoft.com/office/drawing/2014/main" id="{8D7F738F-7C7E-B84F-941B-26D04A1F95FC}"/>
              </a:ext>
            </a:extLst>
          </p:cNvPr>
          <p:cNvSpPr>
            <a:spLocks noGrp="1"/>
          </p:cNvSpPr>
          <p:nvPr>
            <p:ph type="sldNum" sz="quarter" idx="12"/>
          </p:nvPr>
        </p:nvSpPr>
        <p:spPr/>
        <p:txBody>
          <a:bodyPr/>
          <a:lstStyle/>
          <a:p>
            <a:fld id="{04A71D75-F203-4127-87D0-3B0BC6965938}" type="slidenum">
              <a:rPr lang="en-IN" smtClean="0"/>
              <a:t>1</a:t>
            </a:fld>
            <a:endParaRPr lang="en-IN"/>
          </a:p>
        </p:txBody>
      </p:sp>
    </p:spTree>
    <p:extLst>
      <p:ext uri="{BB962C8B-B14F-4D97-AF65-F5344CB8AC3E}">
        <p14:creationId xmlns:p14="http://schemas.microsoft.com/office/powerpoint/2010/main" val="33287062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250"/>
                                        <p:tgtEl>
                                          <p:spTgt spid="3">
                                            <p:txEl>
                                              <p:pRg st="0" end="0"/>
                                            </p:txEl>
                                          </p:spTgt>
                                        </p:tgtEl>
                                      </p:cBhvr>
                                    </p:animEffect>
                                  </p:childTnLst>
                                </p:cTn>
                              </p:par>
                            </p:childTnLst>
                          </p:cTn>
                        </p:par>
                        <p:par>
                          <p:cTn id="8" fill="hold">
                            <p:stCondLst>
                              <p:cond delay="250"/>
                            </p:stCondLst>
                            <p:childTnLst>
                              <p:par>
                                <p:cTn id="9" presetID="14"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1" dur="250"/>
                                        <p:tgtEl>
                                          <p:spTgt spid="3">
                                            <p:txEl>
                                              <p:pRg st="1" end="1"/>
                                            </p:txEl>
                                          </p:spTgt>
                                        </p:tgtEl>
                                      </p:cBhvr>
                                    </p:animEffect>
                                  </p:childTnLst>
                                </p:cTn>
                              </p:par>
                            </p:childTnLst>
                          </p:cTn>
                        </p:par>
                        <p:par>
                          <p:cTn id="12" fill="hold">
                            <p:stCondLst>
                              <p:cond delay="500"/>
                            </p:stCondLst>
                            <p:childTnLst>
                              <p:par>
                                <p:cTn id="13" presetID="14"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5" dur="250"/>
                                        <p:tgtEl>
                                          <p:spTgt spid="3">
                                            <p:txEl>
                                              <p:pRg st="2" end="2"/>
                                            </p:txEl>
                                          </p:spTgt>
                                        </p:tgtEl>
                                      </p:cBhvr>
                                    </p:animEffect>
                                  </p:childTnLst>
                                </p:cTn>
                              </p:par>
                            </p:childTnLst>
                          </p:cTn>
                        </p:par>
                        <p:par>
                          <p:cTn id="16" fill="hold">
                            <p:stCondLst>
                              <p:cond delay="750"/>
                            </p:stCondLst>
                            <p:childTnLst>
                              <p:par>
                                <p:cTn id="17" presetID="14" presetClass="entr" presetSubtype="10" fill="hold" nodeType="after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9" dur="250"/>
                                        <p:tgtEl>
                                          <p:spTgt spid="3">
                                            <p:txEl>
                                              <p:pRg st="3" end="3"/>
                                            </p:txEl>
                                          </p:spTgt>
                                        </p:tgtEl>
                                      </p:cBhvr>
                                    </p:animEffect>
                                  </p:childTnLst>
                                </p:cTn>
                              </p:par>
                            </p:childTnLst>
                          </p:cTn>
                        </p:par>
                        <p:par>
                          <p:cTn id="20" fill="hold">
                            <p:stCondLst>
                              <p:cond delay="1000"/>
                            </p:stCondLst>
                            <p:childTnLst>
                              <p:par>
                                <p:cTn id="21" presetID="14" presetClass="entr" presetSubtype="10" fill="hold" nodeType="after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3" dur="250"/>
                                        <p:tgtEl>
                                          <p:spTgt spid="3">
                                            <p:txEl>
                                              <p:pRg st="4" end="4"/>
                                            </p:txEl>
                                          </p:spTgt>
                                        </p:tgtEl>
                                      </p:cBhvr>
                                    </p:animEffect>
                                  </p:childTnLst>
                                </p:cTn>
                              </p:par>
                            </p:childTnLst>
                          </p:cTn>
                        </p:par>
                        <p:par>
                          <p:cTn id="24" fill="hold">
                            <p:stCondLst>
                              <p:cond delay="1250"/>
                            </p:stCondLst>
                            <p:childTnLst>
                              <p:par>
                                <p:cTn id="25" presetID="14" presetClass="entr" presetSubtype="10"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250"/>
                                        <p:tgtEl>
                                          <p:spTgt spid="3">
                                            <p:txEl>
                                              <p:pRg st="5" end="5"/>
                                            </p:txEl>
                                          </p:spTgt>
                                        </p:tgtEl>
                                      </p:cBhvr>
                                    </p:animEffect>
                                  </p:childTnLst>
                                </p:cTn>
                              </p:par>
                            </p:childTnLst>
                          </p:cTn>
                        </p:par>
                        <p:par>
                          <p:cTn id="28" fill="hold">
                            <p:stCondLst>
                              <p:cond delay="1500"/>
                            </p:stCondLst>
                            <p:childTnLst>
                              <p:par>
                                <p:cTn id="29" presetID="14" presetClass="entr" presetSubtype="10" fill="hold" nodeType="after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1" dur="250"/>
                                        <p:tgtEl>
                                          <p:spTgt spid="3">
                                            <p:txEl>
                                              <p:pRg st="6" end="6"/>
                                            </p:txEl>
                                          </p:spTgt>
                                        </p:tgtEl>
                                      </p:cBhvr>
                                    </p:animEffect>
                                  </p:childTnLst>
                                </p:cTn>
                              </p:par>
                            </p:childTnLst>
                          </p:cTn>
                        </p:par>
                        <p:par>
                          <p:cTn id="32" fill="hold">
                            <p:stCondLst>
                              <p:cond delay="1750"/>
                            </p:stCondLst>
                            <p:childTnLst>
                              <p:par>
                                <p:cTn id="33" presetID="14" presetClass="entr" presetSubtype="10" fill="hold" nodeType="after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5" dur="250"/>
                                        <p:tgtEl>
                                          <p:spTgt spid="3">
                                            <p:txEl>
                                              <p:pRg st="7" end="7"/>
                                            </p:txEl>
                                          </p:spTgt>
                                        </p:tgtEl>
                                      </p:cBhvr>
                                    </p:animEffect>
                                  </p:childTnLst>
                                </p:cTn>
                              </p:par>
                            </p:childTnLst>
                          </p:cTn>
                        </p:par>
                        <p:par>
                          <p:cTn id="36" fill="hold">
                            <p:stCondLst>
                              <p:cond delay="2000"/>
                            </p:stCondLst>
                            <p:childTnLst>
                              <p:par>
                                <p:cTn id="37" presetID="14" presetClass="entr" presetSubtype="10" fill="hold" nodeType="after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9" dur="250"/>
                                        <p:tgtEl>
                                          <p:spTgt spid="3">
                                            <p:txEl>
                                              <p:pRg st="8" end="8"/>
                                            </p:txEl>
                                          </p:spTgt>
                                        </p:tgtEl>
                                      </p:cBhvr>
                                    </p:animEffect>
                                  </p:childTnLst>
                                </p:cTn>
                              </p:par>
                            </p:childTnLst>
                          </p:cTn>
                        </p:par>
                        <p:par>
                          <p:cTn id="40" fill="hold">
                            <p:stCondLst>
                              <p:cond delay="2250"/>
                            </p:stCondLst>
                            <p:childTnLst>
                              <p:par>
                                <p:cTn id="41" presetID="14" presetClass="entr" presetSubtype="10" fill="hold" nodeType="after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3" dur="250"/>
                                        <p:tgtEl>
                                          <p:spTgt spid="3">
                                            <p:txEl>
                                              <p:pRg st="9" end="9"/>
                                            </p:txEl>
                                          </p:spTgt>
                                        </p:tgtEl>
                                      </p:cBhvr>
                                    </p:animEffect>
                                  </p:childTnLst>
                                </p:cTn>
                              </p:par>
                            </p:childTnLst>
                          </p:cTn>
                        </p:par>
                        <p:par>
                          <p:cTn id="44" fill="hold">
                            <p:stCondLst>
                              <p:cond delay="2500"/>
                            </p:stCondLst>
                            <p:childTnLst>
                              <p:par>
                                <p:cTn id="45" presetID="14" presetClass="entr" presetSubtype="10" fill="hold" nodeType="after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47" dur="250"/>
                                        <p:tgtEl>
                                          <p:spTgt spid="3">
                                            <p:txEl>
                                              <p:pRg st="10" end="10"/>
                                            </p:txEl>
                                          </p:spTgt>
                                        </p:tgtEl>
                                      </p:cBhvr>
                                    </p:animEffect>
                                  </p:childTnLst>
                                </p:cTn>
                              </p:par>
                            </p:childTnLst>
                          </p:cTn>
                        </p:par>
                        <p:par>
                          <p:cTn id="48" fill="hold">
                            <p:stCondLst>
                              <p:cond delay="2750"/>
                            </p:stCondLst>
                            <p:childTnLst>
                              <p:par>
                                <p:cTn id="49" presetID="14" presetClass="entr" presetSubtype="10" fill="hold" nodeType="after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51" dur="250"/>
                                        <p:tgtEl>
                                          <p:spTgt spid="3">
                                            <p:txEl>
                                              <p:pRg st="11" end="11"/>
                                            </p:txEl>
                                          </p:spTgt>
                                        </p:tgtEl>
                                      </p:cBhvr>
                                    </p:animEffect>
                                  </p:childTnLst>
                                </p:cTn>
                              </p:par>
                            </p:childTnLst>
                          </p:cTn>
                        </p:par>
                        <p:par>
                          <p:cTn id="52" fill="hold">
                            <p:stCondLst>
                              <p:cond delay="3000"/>
                            </p:stCondLst>
                            <p:childTnLst>
                              <p:par>
                                <p:cTn id="53" presetID="14" presetClass="entr" presetSubtype="10" fill="hold" nodeType="after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55" dur="25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Motivation"/>
          <p:cNvSpPr txBox="1">
            <a:spLocks noGrp="1"/>
          </p:cNvSpPr>
          <p:nvPr>
            <p:ph type="title"/>
          </p:nvPr>
        </p:nvSpPr>
        <p:spPr>
          <a:xfrm>
            <a:off x="1143000" y="1279149"/>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 </a:t>
            </a:r>
            <a:endParaRPr sz="3200" dirty="0">
              <a:solidFill>
                <a:srgbClr val="FF0000"/>
              </a:solidFill>
            </a:endParaRPr>
          </a:p>
        </p:txBody>
      </p:sp>
      <p:sp>
        <p:nvSpPr>
          <p:cNvPr id="158"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spcBef>
                <a:spcPts val="400"/>
              </a:spcBef>
              <a:buSzPct val="100000"/>
            </a:pPr>
            <a:endParaRPr sz="1800" dirty="0"/>
          </a:p>
        </p:txBody>
      </p:sp>
      <p:sp>
        <p:nvSpPr>
          <p:cNvPr id="2" name="Slide Number Placeholder 1">
            <a:extLst>
              <a:ext uri="{FF2B5EF4-FFF2-40B4-BE49-F238E27FC236}">
                <a16:creationId xmlns:a16="http://schemas.microsoft.com/office/drawing/2014/main" id="{0BFF59F0-FB3C-414B-8575-B2C3E4F6C78E}"/>
              </a:ext>
            </a:extLst>
          </p:cNvPr>
          <p:cNvSpPr>
            <a:spLocks noGrp="1"/>
          </p:cNvSpPr>
          <p:nvPr>
            <p:ph type="sldNum" sz="quarter" idx="2"/>
          </p:nvPr>
        </p:nvSpPr>
        <p:spPr/>
        <p:txBody>
          <a:bodyPr/>
          <a:lstStyle/>
          <a:p>
            <a:fld id="{86CB4B4D-7CA3-9044-876B-883B54F8677D}" type="slidenum">
              <a:rPr lang="en-IN" smtClean="0"/>
              <a:t>10</a:t>
            </a:fld>
            <a:endParaRPr lang="en-IN"/>
          </a:p>
        </p:txBody>
      </p:sp>
      <p:graphicFrame>
        <p:nvGraphicFramePr>
          <p:cNvPr id="3" name="Table 2">
            <a:extLst>
              <a:ext uri="{FF2B5EF4-FFF2-40B4-BE49-F238E27FC236}">
                <a16:creationId xmlns:a16="http://schemas.microsoft.com/office/drawing/2014/main" id="{AA1C3AD2-1EFA-DBD0-3ADD-739ED77C07A9}"/>
              </a:ext>
            </a:extLst>
          </p:cNvPr>
          <p:cNvGraphicFramePr>
            <a:graphicFrameLocks noGrp="1"/>
          </p:cNvGraphicFramePr>
          <p:nvPr>
            <p:extLst>
              <p:ext uri="{D42A27DB-BD31-4B8C-83A1-F6EECF244321}">
                <p14:modId xmlns:p14="http://schemas.microsoft.com/office/powerpoint/2010/main" val="2511333111"/>
              </p:ext>
            </p:extLst>
          </p:nvPr>
        </p:nvGraphicFramePr>
        <p:xfrm>
          <a:off x="694765" y="2240322"/>
          <a:ext cx="7772400" cy="3169920"/>
        </p:xfrm>
        <a:graphic>
          <a:graphicData uri="http://schemas.openxmlformats.org/drawingml/2006/table">
            <a:tbl>
              <a:tblPr firstRow="1" bandRow="1">
                <a:tableStyleId>{35758FB7-9AC5-4552-8A53-C91805E547FA}</a:tableStyleId>
              </a:tblPr>
              <a:tblGrid>
                <a:gridCol w="1554480">
                  <a:extLst>
                    <a:ext uri="{9D8B030D-6E8A-4147-A177-3AD203B41FA5}">
                      <a16:colId xmlns:a16="http://schemas.microsoft.com/office/drawing/2014/main" val="1681137432"/>
                    </a:ext>
                  </a:extLst>
                </a:gridCol>
                <a:gridCol w="1554480">
                  <a:extLst>
                    <a:ext uri="{9D8B030D-6E8A-4147-A177-3AD203B41FA5}">
                      <a16:colId xmlns:a16="http://schemas.microsoft.com/office/drawing/2014/main" val="2931329156"/>
                    </a:ext>
                  </a:extLst>
                </a:gridCol>
                <a:gridCol w="1554480">
                  <a:extLst>
                    <a:ext uri="{9D8B030D-6E8A-4147-A177-3AD203B41FA5}">
                      <a16:colId xmlns:a16="http://schemas.microsoft.com/office/drawing/2014/main" val="1443489629"/>
                    </a:ext>
                  </a:extLst>
                </a:gridCol>
                <a:gridCol w="1554480">
                  <a:extLst>
                    <a:ext uri="{9D8B030D-6E8A-4147-A177-3AD203B41FA5}">
                      <a16:colId xmlns:a16="http://schemas.microsoft.com/office/drawing/2014/main" val="677734010"/>
                    </a:ext>
                  </a:extLst>
                </a:gridCol>
                <a:gridCol w="1554480">
                  <a:extLst>
                    <a:ext uri="{9D8B030D-6E8A-4147-A177-3AD203B41FA5}">
                      <a16:colId xmlns:a16="http://schemas.microsoft.com/office/drawing/2014/main" val="3541193254"/>
                    </a:ext>
                  </a:extLst>
                </a:gridCol>
              </a:tblGrid>
              <a:tr h="370840">
                <a:tc>
                  <a:txBody>
                    <a:bodyPr/>
                    <a:lstStyle/>
                    <a:p>
                      <a:pPr algn="l" fontAlgn="b"/>
                      <a:r>
                        <a:rPr lang="en-IN" b="1" dirty="0">
                          <a:effectLst/>
                        </a:rPr>
                        <a:t>S.NO</a:t>
                      </a:r>
                    </a:p>
                  </a:txBody>
                  <a:tcPr anchor="b"/>
                </a:tc>
                <a:tc>
                  <a:txBody>
                    <a:bodyPr/>
                    <a:lstStyle/>
                    <a:p>
                      <a:pPr algn="l" fontAlgn="b"/>
                      <a:r>
                        <a:rPr lang="en-IN" b="1" dirty="0">
                          <a:effectLst/>
                        </a:rPr>
                        <a:t>Authors name(s)</a:t>
                      </a:r>
                    </a:p>
                  </a:txBody>
                  <a:tcPr anchor="b"/>
                </a:tc>
                <a:tc>
                  <a:txBody>
                    <a:bodyPr/>
                    <a:lstStyle/>
                    <a:p>
                      <a:pPr algn="l" fontAlgn="b"/>
                      <a:r>
                        <a:rPr lang="en-US" b="1" dirty="0">
                          <a:effectLst/>
                        </a:rPr>
                        <a:t>Full title of the paper with Year</a:t>
                      </a:r>
                    </a:p>
                  </a:txBody>
                  <a:tcPr anchor="b"/>
                </a:tc>
                <a:tc>
                  <a:txBody>
                    <a:bodyPr/>
                    <a:lstStyle/>
                    <a:p>
                      <a:pPr algn="l" fontAlgn="b"/>
                      <a:r>
                        <a:rPr lang="en-US" b="1" dirty="0">
                          <a:effectLst/>
                        </a:rPr>
                        <a:t>Inference from the paper (based on methodology, technology)</a:t>
                      </a:r>
                    </a:p>
                  </a:txBody>
                  <a:tcPr anchor="b"/>
                </a:tc>
                <a:tc>
                  <a:txBody>
                    <a:bodyPr/>
                    <a:lstStyle/>
                    <a:p>
                      <a:pPr algn="l" fontAlgn="b"/>
                      <a:r>
                        <a:rPr lang="en-US" b="1" dirty="0">
                          <a:effectLst/>
                        </a:rPr>
                        <a:t>Open Problem (for your proposed work)</a:t>
                      </a:r>
                    </a:p>
                  </a:txBody>
                  <a:tcPr anchor="b"/>
                </a:tc>
                <a:extLst>
                  <a:ext uri="{0D108BD9-81ED-4DB2-BD59-A6C34878D82A}">
                    <a16:rowId xmlns:a16="http://schemas.microsoft.com/office/drawing/2014/main" val="2836152038"/>
                  </a:ext>
                </a:extLst>
              </a:tr>
              <a:tr h="370840">
                <a:tc>
                  <a:txBody>
                    <a:bodyPr/>
                    <a:lstStyle/>
                    <a:p>
                      <a:pPr algn="l" fontAlgn="base"/>
                      <a:r>
                        <a:rPr lang="en-IN">
                          <a:effectLst/>
                        </a:rPr>
                        <a:t>5</a:t>
                      </a:r>
                    </a:p>
                  </a:txBody>
                  <a:tcPr anchor="ctr"/>
                </a:tc>
                <a:tc>
                  <a:txBody>
                    <a:bodyPr/>
                    <a:lstStyle/>
                    <a:p>
                      <a:pPr algn="l" fontAlgn="base"/>
                      <a:r>
                        <a:rPr lang="en-IN" dirty="0" err="1">
                          <a:effectLst/>
                        </a:rPr>
                        <a:t>Qusay</a:t>
                      </a:r>
                      <a:r>
                        <a:rPr lang="en-IN" dirty="0">
                          <a:effectLst/>
                        </a:rPr>
                        <a:t> Kanaan </a:t>
                      </a:r>
                      <a:r>
                        <a:rPr lang="en-IN" dirty="0" err="1">
                          <a:effectLst/>
                        </a:rPr>
                        <a:t>Kadhim</a:t>
                      </a:r>
                      <a:endParaRPr lang="en-IN" dirty="0">
                        <a:effectLst/>
                      </a:endParaRPr>
                    </a:p>
                  </a:txBody>
                  <a:tcPr anchor="ctr"/>
                </a:tc>
                <a:tc>
                  <a:txBody>
                    <a:bodyPr/>
                    <a:lstStyle/>
                    <a:p>
                      <a:pPr algn="l" fontAlgn="base"/>
                      <a:r>
                        <a:rPr lang="en-US" dirty="0">
                          <a:effectLst/>
                        </a:rPr>
                        <a:t>Image Compression Using Discrete Cosine Transform Method (2016)</a:t>
                      </a:r>
                    </a:p>
                  </a:txBody>
                  <a:tcPr anchor="ctr"/>
                </a:tc>
                <a:tc>
                  <a:txBody>
                    <a:bodyPr/>
                    <a:lstStyle/>
                    <a:p>
                      <a:pPr algn="l" fontAlgn="base"/>
                      <a:r>
                        <a:rPr lang="en-US" dirty="0">
                          <a:effectLst/>
                        </a:rPr>
                        <a:t>Explores image compression using the Discrete Cosine Transform method, emphasizing efficiency and quality.</a:t>
                      </a:r>
                    </a:p>
                  </a:txBody>
                  <a:tcPr anchor="ctr"/>
                </a:tc>
                <a:tc>
                  <a:txBody>
                    <a:bodyPr/>
                    <a:lstStyle/>
                    <a:p>
                      <a:pPr algn="l" fontAlgn="base"/>
                      <a:r>
                        <a:rPr lang="en-US" dirty="0">
                          <a:effectLst/>
                        </a:rPr>
                        <a:t>Investigate further enhancements to the DCT method for better performance in various image types.</a:t>
                      </a:r>
                    </a:p>
                  </a:txBody>
                  <a:tcPr anchor="ctr"/>
                </a:tc>
                <a:extLst>
                  <a:ext uri="{0D108BD9-81ED-4DB2-BD59-A6C34878D82A}">
                    <a16:rowId xmlns:a16="http://schemas.microsoft.com/office/drawing/2014/main" val="2682033758"/>
                  </a:ext>
                </a:extLst>
              </a:tr>
            </a:tbl>
          </a:graphicData>
        </a:graphic>
      </p:graphicFrame>
    </p:spTree>
    <p:extLst>
      <p:ext uri="{BB962C8B-B14F-4D97-AF65-F5344CB8AC3E}">
        <p14:creationId xmlns:p14="http://schemas.microsoft.com/office/powerpoint/2010/main" val="208499227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Motivation"/>
          <p:cNvSpPr txBox="1">
            <a:spLocks noGrp="1"/>
          </p:cNvSpPr>
          <p:nvPr>
            <p:ph type="title"/>
          </p:nvPr>
        </p:nvSpPr>
        <p:spPr>
          <a:xfrm>
            <a:off x="1143000" y="1279149"/>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 </a:t>
            </a:r>
            <a:endParaRPr sz="3200" dirty="0">
              <a:solidFill>
                <a:srgbClr val="FF0000"/>
              </a:solidFill>
            </a:endParaRPr>
          </a:p>
        </p:txBody>
      </p:sp>
      <p:sp>
        <p:nvSpPr>
          <p:cNvPr id="158"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spcBef>
                <a:spcPts val="400"/>
              </a:spcBef>
              <a:buSzPct val="100000"/>
            </a:pPr>
            <a:endParaRPr sz="1800" dirty="0"/>
          </a:p>
        </p:txBody>
      </p:sp>
      <p:sp>
        <p:nvSpPr>
          <p:cNvPr id="2" name="Slide Number Placeholder 1">
            <a:extLst>
              <a:ext uri="{FF2B5EF4-FFF2-40B4-BE49-F238E27FC236}">
                <a16:creationId xmlns:a16="http://schemas.microsoft.com/office/drawing/2014/main" id="{0BFF59F0-FB3C-414B-8575-B2C3E4F6C78E}"/>
              </a:ext>
            </a:extLst>
          </p:cNvPr>
          <p:cNvSpPr>
            <a:spLocks noGrp="1"/>
          </p:cNvSpPr>
          <p:nvPr>
            <p:ph type="sldNum" sz="quarter" idx="2"/>
          </p:nvPr>
        </p:nvSpPr>
        <p:spPr/>
        <p:txBody>
          <a:bodyPr/>
          <a:lstStyle/>
          <a:p>
            <a:fld id="{86CB4B4D-7CA3-9044-876B-883B54F8677D}" type="slidenum">
              <a:rPr lang="en-IN" smtClean="0"/>
              <a:t>11</a:t>
            </a:fld>
            <a:endParaRPr lang="en-IN"/>
          </a:p>
        </p:txBody>
      </p:sp>
      <p:graphicFrame>
        <p:nvGraphicFramePr>
          <p:cNvPr id="3" name="Table 2">
            <a:extLst>
              <a:ext uri="{FF2B5EF4-FFF2-40B4-BE49-F238E27FC236}">
                <a16:creationId xmlns:a16="http://schemas.microsoft.com/office/drawing/2014/main" id="{AA1C3AD2-1EFA-DBD0-3ADD-739ED77C07A9}"/>
              </a:ext>
            </a:extLst>
          </p:cNvPr>
          <p:cNvGraphicFramePr>
            <a:graphicFrameLocks noGrp="1"/>
          </p:cNvGraphicFramePr>
          <p:nvPr>
            <p:extLst>
              <p:ext uri="{D42A27DB-BD31-4B8C-83A1-F6EECF244321}">
                <p14:modId xmlns:p14="http://schemas.microsoft.com/office/powerpoint/2010/main" val="3177087669"/>
              </p:ext>
            </p:extLst>
          </p:nvPr>
        </p:nvGraphicFramePr>
        <p:xfrm>
          <a:off x="694765" y="2240322"/>
          <a:ext cx="7772400" cy="2956560"/>
        </p:xfrm>
        <a:graphic>
          <a:graphicData uri="http://schemas.openxmlformats.org/drawingml/2006/table">
            <a:tbl>
              <a:tblPr firstRow="1" bandRow="1">
                <a:tableStyleId>{35758FB7-9AC5-4552-8A53-C91805E547FA}</a:tableStyleId>
              </a:tblPr>
              <a:tblGrid>
                <a:gridCol w="1554480">
                  <a:extLst>
                    <a:ext uri="{9D8B030D-6E8A-4147-A177-3AD203B41FA5}">
                      <a16:colId xmlns:a16="http://schemas.microsoft.com/office/drawing/2014/main" val="1681137432"/>
                    </a:ext>
                  </a:extLst>
                </a:gridCol>
                <a:gridCol w="1554480">
                  <a:extLst>
                    <a:ext uri="{9D8B030D-6E8A-4147-A177-3AD203B41FA5}">
                      <a16:colId xmlns:a16="http://schemas.microsoft.com/office/drawing/2014/main" val="2931329156"/>
                    </a:ext>
                  </a:extLst>
                </a:gridCol>
                <a:gridCol w="1554480">
                  <a:extLst>
                    <a:ext uri="{9D8B030D-6E8A-4147-A177-3AD203B41FA5}">
                      <a16:colId xmlns:a16="http://schemas.microsoft.com/office/drawing/2014/main" val="1443489629"/>
                    </a:ext>
                  </a:extLst>
                </a:gridCol>
                <a:gridCol w="1554480">
                  <a:extLst>
                    <a:ext uri="{9D8B030D-6E8A-4147-A177-3AD203B41FA5}">
                      <a16:colId xmlns:a16="http://schemas.microsoft.com/office/drawing/2014/main" val="677734010"/>
                    </a:ext>
                  </a:extLst>
                </a:gridCol>
                <a:gridCol w="1554480">
                  <a:extLst>
                    <a:ext uri="{9D8B030D-6E8A-4147-A177-3AD203B41FA5}">
                      <a16:colId xmlns:a16="http://schemas.microsoft.com/office/drawing/2014/main" val="3541193254"/>
                    </a:ext>
                  </a:extLst>
                </a:gridCol>
              </a:tblGrid>
              <a:tr h="370840">
                <a:tc>
                  <a:txBody>
                    <a:bodyPr/>
                    <a:lstStyle/>
                    <a:p>
                      <a:pPr algn="l" fontAlgn="b"/>
                      <a:r>
                        <a:rPr lang="en-IN" b="1" dirty="0">
                          <a:effectLst/>
                        </a:rPr>
                        <a:t>S.NO</a:t>
                      </a:r>
                    </a:p>
                  </a:txBody>
                  <a:tcPr anchor="b"/>
                </a:tc>
                <a:tc>
                  <a:txBody>
                    <a:bodyPr/>
                    <a:lstStyle/>
                    <a:p>
                      <a:pPr algn="l" fontAlgn="b"/>
                      <a:r>
                        <a:rPr lang="en-IN" b="1" dirty="0">
                          <a:effectLst/>
                        </a:rPr>
                        <a:t>Authors name(s)</a:t>
                      </a:r>
                    </a:p>
                  </a:txBody>
                  <a:tcPr anchor="b"/>
                </a:tc>
                <a:tc>
                  <a:txBody>
                    <a:bodyPr/>
                    <a:lstStyle/>
                    <a:p>
                      <a:pPr algn="l" fontAlgn="b"/>
                      <a:r>
                        <a:rPr lang="en-US" b="1">
                          <a:effectLst/>
                        </a:rPr>
                        <a:t>Full title of the paper with Year</a:t>
                      </a:r>
                    </a:p>
                  </a:txBody>
                  <a:tcPr anchor="b"/>
                </a:tc>
                <a:tc>
                  <a:txBody>
                    <a:bodyPr/>
                    <a:lstStyle/>
                    <a:p>
                      <a:pPr algn="l" fontAlgn="b"/>
                      <a:r>
                        <a:rPr lang="en-US" b="1" dirty="0">
                          <a:effectLst/>
                        </a:rPr>
                        <a:t>Inference from the paper (based on methodology, technology)</a:t>
                      </a:r>
                    </a:p>
                  </a:txBody>
                  <a:tcPr anchor="b"/>
                </a:tc>
                <a:tc>
                  <a:txBody>
                    <a:bodyPr/>
                    <a:lstStyle/>
                    <a:p>
                      <a:pPr algn="l" fontAlgn="b"/>
                      <a:r>
                        <a:rPr lang="en-US" b="1" dirty="0">
                          <a:effectLst/>
                        </a:rPr>
                        <a:t>Open Problem (for your proposed work)</a:t>
                      </a:r>
                    </a:p>
                  </a:txBody>
                  <a:tcPr anchor="b"/>
                </a:tc>
                <a:extLst>
                  <a:ext uri="{0D108BD9-81ED-4DB2-BD59-A6C34878D82A}">
                    <a16:rowId xmlns:a16="http://schemas.microsoft.com/office/drawing/2014/main" val="2836152038"/>
                  </a:ext>
                </a:extLst>
              </a:tr>
              <a:tr h="370840">
                <a:tc>
                  <a:txBody>
                    <a:bodyPr/>
                    <a:lstStyle/>
                    <a:p>
                      <a:pPr algn="l" fontAlgn="base"/>
                      <a:r>
                        <a:rPr lang="en-IN">
                          <a:effectLst/>
                        </a:rPr>
                        <a:t>6</a:t>
                      </a:r>
                    </a:p>
                  </a:txBody>
                  <a:tcPr anchor="ctr"/>
                </a:tc>
                <a:tc>
                  <a:txBody>
                    <a:bodyPr/>
                    <a:lstStyle/>
                    <a:p>
                      <a:pPr algn="l" fontAlgn="base"/>
                      <a:r>
                        <a:rPr lang="en-IN" dirty="0">
                          <a:effectLst/>
                        </a:rPr>
                        <a:t>Keyur D. Joshi</a:t>
                      </a:r>
                    </a:p>
                  </a:txBody>
                  <a:tcPr anchor="ctr"/>
                </a:tc>
                <a:tc>
                  <a:txBody>
                    <a:bodyPr/>
                    <a:lstStyle/>
                    <a:p>
                      <a:pPr algn="l" fontAlgn="base"/>
                      <a:r>
                        <a:rPr lang="en-US" dirty="0">
                          <a:effectLst/>
                        </a:rPr>
                        <a:t>Reducing Image Compression Time using Improvised Discrete Cosine Transform Algorithm (2022)</a:t>
                      </a:r>
                    </a:p>
                  </a:txBody>
                  <a:tcPr anchor="ctr"/>
                </a:tc>
                <a:tc>
                  <a:txBody>
                    <a:bodyPr/>
                    <a:lstStyle/>
                    <a:p>
                      <a:pPr algn="l" fontAlgn="base"/>
                      <a:r>
                        <a:rPr lang="en-US">
                          <a:effectLst/>
                        </a:rPr>
                        <a:t>Proposes an improvised DCT algorithm to reduce image compression time while maintaining quality.</a:t>
                      </a:r>
                    </a:p>
                  </a:txBody>
                  <a:tcPr anchor="ctr"/>
                </a:tc>
                <a:tc>
                  <a:txBody>
                    <a:bodyPr/>
                    <a:lstStyle/>
                    <a:p>
                      <a:pPr algn="l" fontAlgn="base"/>
                      <a:r>
                        <a:rPr lang="en-US" dirty="0">
                          <a:effectLst/>
                        </a:rPr>
                        <a:t>Further reduce compression time and enhance visual quality with new algorithmic techniques.</a:t>
                      </a:r>
                    </a:p>
                  </a:txBody>
                  <a:tcPr anchor="ctr"/>
                </a:tc>
                <a:extLst>
                  <a:ext uri="{0D108BD9-81ED-4DB2-BD59-A6C34878D82A}">
                    <a16:rowId xmlns:a16="http://schemas.microsoft.com/office/drawing/2014/main" val="2682033758"/>
                  </a:ext>
                </a:extLst>
              </a:tr>
            </a:tbl>
          </a:graphicData>
        </a:graphic>
      </p:graphicFrame>
    </p:spTree>
    <p:extLst>
      <p:ext uri="{BB962C8B-B14F-4D97-AF65-F5344CB8AC3E}">
        <p14:creationId xmlns:p14="http://schemas.microsoft.com/office/powerpoint/2010/main" val="365155015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Motivation"/>
          <p:cNvSpPr txBox="1">
            <a:spLocks noGrp="1"/>
          </p:cNvSpPr>
          <p:nvPr>
            <p:ph type="title"/>
          </p:nvPr>
        </p:nvSpPr>
        <p:spPr>
          <a:xfrm>
            <a:off x="1143000" y="1279149"/>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 </a:t>
            </a:r>
            <a:endParaRPr sz="3200" dirty="0">
              <a:solidFill>
                <a:srgbClr val="FF0000"/>
              </a:solidFill>
            </a:endParaRPr>
          </a:p>
        </p:txBody>
      </p:sp>
      <p:sp>
        <p:nvSpPr>
          <p:cNvPr id="158"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spcBef>
                <a:spcPts val="400"/>
              </a:spcBef>
              <a:buSzPct val="100000"/>
            </a:pPr>
            <a:endParaRPr sz="1800" dirty="0"/>
          </a:p>
        </p:txBody>
      </p:sp>
      <p:sp>
        <p:nvSpPr>
          <p:cNvPr id="2" name="Slide Number Placeholder 1">
            <a:extLst>
              <a:ext uri="{FF2B5EF4-FFF2-40B4-BE49-F238E27FC236}">
                <a16:creationId xmlns:a16="http://schemas.microsoft.com/office/drawing/2014/main" id="{0BFF59F0-FB3C-414B-8575-B2C3E4F6C78E}"/>
              </a:ext>
            </a:extLst>
          </p:cNvPr>
          <p:cNvSpPr>
            <a:spLocks noGrp="1"/>
          </p:cNvSpPr>
          <p:nvPr>
            <p:ph type="sldNum" sz="quarter" idx="2"/>
          </p:nvPr>
        </p:nvSpPr>
        <p:spPr/>
        <p:txBody>
          <a:bodyPr/>
          <a:lstStyle/>
          <a:p>
            <a:fld id="{86CB4B4D-7CA3-9044-876B-883B54F8677D}" type="slidenum">
              <a:rPr lang="en-IN" smtClean="0"/>
              <a:t>12</a:t>
            </a:fld>
            <a:endParaRPr lang="en-IN"/>
          </a:p>
        </p:txBody>
      </p:sp>
      <p:graphicFrame>
        <p:nvGraphicFramePr>
          <p:cNvPr id="3" name="Table 2">
            <a:extLst>
              <a:ext uri="{FF2B5EF4-FFF2-40B4-BE49-F238E27FC236}">
                <a16:creationId xmlns:a16="http://schemas.microsoft.com/office/drawing/2014/main" id="{AA1C3AD2-1EFA-DBD0-3ADD-739ED77C07A9}"/>
              </a:ext>
            </a:extLst>
          </p:cNvPr>
          <p:cNvGraphicFramePr>
            <a:graphicFrameLocks noGrp="1"/>
          </p:cNvGraphicFramePr>
          <p:nvPr>
            <p:extLst>
              <p:ext uri="{D42A27DB-BD31-4B8C-83A1-F6EECF244321}">
                <p14:modId xmlns:p14="http://schemas.microsoft.com/office/powerpoint/2010/main" val="2940670552"/>
              </p:ext>
            </p:extLst>
          </p:nvPr>
        </p:nvGraphicFramePr>
        <p:xfrm>
          <a:off x="694765" y="2240322"/>
          <a:ext cx="7772400" cy="4023360"/>
        </p:xfrm>
        <a:graphic>
          <a:graphicData uri="http://schemas.openxmlformats.org/drawingml/2006/table">
            <a:tbl>
              <a:tblPr firstRow="1" bandRow="1">
                <a:tableStyleId>{35758FB7-9AC5-4552-8A53-C91805E547FA}</a:tableStyleId>
              </a:tblPr>
              <a:tblGrid>
                <a:gridCol w="1554480">
                  <a:extLst>
                    <a:ext uri="{9D8B030D-6E8A-4147-A177-3AD203B41FA5}">
                      <a16:colId xmlns:a16="http://schemas.microsoft.com/office/drawing/2014/main" val="1681137432"/>
                    </a:ext>
                  </a:extLst>
                </a:gridCol>
                <a:gridCol w="1554480">
                  <a:extLst>
                    <a:ext uri="{9D8B030D-6E8A-4147-A177-3AD203B41FA5}">
                      <a16:colId xmlns:a16="http://schemas.microsoft.com/office/drawing/2014/main" val="2931329156"/>
                    </a:ext>
                  </a:extLst>
                </a:gridCol>
                <a:gridCol w="1554480">
                  <a:extLst>
                    <a:ext uri="{9D8B030D-6E8A-4147-A177-3AD203B41FA5}">
                      <a16:colId xmlns:a16="http://schemas.microsoft.com/office/drawing/2014/main" val="1443489629"/>
                    </a:ext>
                  </a:extLst>
                </a:gridCol>
                <a:gridCol w="1554480">
                  <a:extLst>
                    <a:ext uri="{9D8B030D-6E8A-4147-A177-3AD203B41FA5}">
                      <a16:colId xmlns:a16="http://schemas.microsoft.com/office/drawing/2014/main" val="677734010"/>
                    </a:ext>
                  </a:extLst>
                </a:gridCol>
                <a:gridCol w="1554480">
                  <a:extLst>
                    <a:ext uri="{9D8B030D-6E8A-4147-A177-3AD203B41FA5}">
                      <a16:colId xmlns:a16="http://schemas.microsoft.com/office/drawing/2014/main" val="3541193254"/>
                    </a:ext>
                  </a:extLst>
                </a:gridCol>
              </a:tblGrid>
              <a:tr h="370840">
                <a:tc>
                  <a:txBody>
                    <a:bodyPr/>
                    <a:lstStyle/>
                    <a:p>
                      <a:pPr algn="l" fontAlgn="b"/>
                      <a:r>
                        <a:rPr lang="en-IN" b="1" dirty="0">
                          <a:effectLst/>
                        </a:rPr>
                        <a:t>S.NO</a:t>
                      </a:r>
                    </a:p>
                  </a:txBody>
                  <a:tcPr anchor="b"/>
                </a:tc>
                <a:tc>
                  <a:txBody>
                    <a:bodyPr/>
                    <a:lstStyle/>
                    <a:p>
                      <a:pPr algn="l" fontAlgn="b"/>
                      <a:r>
                        <a:rPr lang="en-IN" b="1" dirty="0">
                          <a:effectLst/>
                        </a:rPr>
                        <a:t>Authors name(s)</a:t>
                      </a:r>
                    </a:p>
                  </a:txBody>
                  <a:tcPr anchor="b"/>
                </a:tc>
                <a:tc>
                  <a:txBody>
                    <a:bodyPr/>
                    <a:lstStyle/>
                    <a:p>
                      <a:pPr algn="l" fontAlgn="b"/>
                      <a:r>
                        <a:rPr lang="en-US" b="1">
                          <a:effectLst/>
                        </a:rPr>
                        <a:t>Full title of the paper with Year</a:t>
                      </a:r>
                    </a:p>
                  </a:txBody>
                  <a:tcPr anchor="b"/>
                </a:tc>
                <a:tc>
                  <a:txBody>
                    <a:bodyPr/>
                    <a:lstStyle/>
                    <a:p>
                      <a:pPr algn="l" fontAlgn="b"/>
                      <a:r>
                        <a:rPr lang="en-US" b="1" dirty="0">
                          <a:effectLst/>
                        </a:rPr>
                        <a:t>Inference from the paper (based on methodology, technology)</a:t>
                      </a:r>
                    </a:p>
                  </a:txBody>
                  <a:tcPr anchor="b"/>
                </a:tc>
                <a:tc>
                  <a:txBody>
                    <a:bodyPr/>
                    <a:lstStyle/>
                    <a:p>
                      <a:pPr algn="l" fontAlgn="b"/>
                      <a:r>
                        <a:rPr lang="en-US" b="1" dirty="0">
                          <a:effectLst/>
                        </a:rPr>
                        <a:t>Open Problem (for your proposed work)</a:t>
                      </a:r>
                    </a:p>
                  </a:txBody>
                  <a:tcPr anchor="b"/>
                </a:tc>
                <a:extLst>
                  <a:ext uri="{0D108BD9-81ED-4DB2-BD59-A6C34878D82A}">
                    <a16:rowId xmlns:a16="http://schemas.microsoft.com/office/drawing/2014/main" val="2836152038"/>
                  </a:ext>
                </a:extLst>
              </a:tr>
              <a:tr h="370840">
                <a:tc>
                  <a:txBody>
                    <a:bodyPr/>
                    <a:lstStyle/>
                    <a:p>
                      <a:pPr algn="l" fontAlgn="base"/>
                      <a:r>
                        <a:rPr lang="en-IN" sz="1400" dirty="0">
                          <a:effectLst/>
                        </a:rPr>
                        <a:t>7</a:t>
                      </a:r>
                    </a:p>
                  </a:txBody>
                  <a:tcPr anchor="ctr"/>
                </a:tc>
                <a:tc>
                  <a:txBody>
                    <a:bodyPr/>
                    <a:lstStyle/>
                    <a:p>
                      <a:pPr algn="l" fontAlgn="base"/>
                      <a:r>
                        <a:rPr lang="en-IN" sz="1400" dirty="0">
                          <a:effectLst/>
                        </a:rPr>
                        <a:t>A. H. M. Jaffar Iqbal </a:t>
                      </a:r>
                      <a:r>
                        <a:rPr lang="en-IN" sz="1400" dirty="0" err="1">
                          <a:effectLst/>
                        </a:rPr>
                        <a:t>Barbhuiya</a:t>
                      </a:r>
                      <a:r>
                        <a:rPr lang="en-IN" sz="1400" dirty="0">
                          <a:effectLst/>
                        </a:rPr>
                        <a:t>, Tahera Akhtar Laskar, K. </a:t>
                      </a:r>
                      <a:r>
                        <a:rPr lang="en-IN" sz="1400" dirty="0" err="1">
                          <a:effectLst/>
                        </a:rPr>
                        <a:t>Hemachandran</a:t>
                      </a:r>
                      <a:endParaRPr lang="en-IN" sz="1400" dirty="0">
                        <a:effectLst/>
                      </a:endParaRPr>
                    </a:p>
                  </a:txBody>
                  <a:tcPr anchor="ctr"/>
                </a:tc>
                <a:tc>
                  <a:txBody>
                    <a:bodyPr/>
                    <a:lstStyle/>
                    <a:p>
                      <a:pPr algn="l" fontAlgn="base"/>
                      <a:r>
                        <a:rPr lang="en-US" sz="1400" dirty="0">
                          <a:effectLst/>
                        </a:rPr>
                        <a:t>An Approach for Color Image Compression of JPEG and PNG Images Using DCT and DWT. 2014 International Conference on Computational Intelligence and Communication Networks. </a:t>
                      </a:r>
                    </a:p>
                  </a:txBody>
                  <a:tcPr anchor="ctr"/>
                </a:tc>
                <a:tc>
                  <a:txBody>
                    <a:bodyPr/>
                    <a:lstStyle/>
                    <a:p>
                      <a:pPr algn="l" fontAlgn="base"/>
                      <a:r>
                        <a:rPr lang="en-US" sz="1400" dirty="0">
                          <a:effectLst/>
                        </a:rPr>
                        <a:t>Proposes a method for color image compression using DCT and DWT on JPEG and PNG images, enhancing compression performance.</a:t>
                      </a:r>
                    </a:p>
                  </a:txBody>
                  <a:tcPr anchor="ctr"/>
                </a:tc>
                <a:tc>
                  <a:txBody>
                    <a:bodyPr/>
                    <a:lstStyle/>
                    <a:p>
                      <a:pPr algn="l" fontAlgn="base"/>
                      <a:r>
                        <a:rPr lang="en-US" sz="1400" dirty="0">
                          <a:effectLst/>
                        </a:rPr>
                        <a:t>Explore integration of other compression techniques to further improve performance and efficiency.</a:t>
                      </a:r>
                    </a:p>
                  </a:txBody>
                  <a:tcPr anchor="ctr"/>
                </a:tc>
                <a:extLst>
                  <a:ext uri="{0D108BD9-81ED-4DB2-BD59-A6C34878D82A}">
                    <a16:rowId xmlns:a16="http://schemas.microsoft.com/office/drawing/2014/main" val="2682033758"/>
                  </a:ext>
                </a:extLst>
              </a:tr>
            </a:tbl>
          </a:graphicData>
        </a:graphic>
      </p:graphicFrame>
    </p:spTree>
    <p:extLst>
      <p:ext uri="{BB962C8B-B14F-4D97-AF65-F5344CB8AC3E}">
        <p14:creationId xmlns:p14="http://schemas.microsoft.com/office/powerpoint/2010/main" val="279873044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Motivation"/>
          <p:cNvSpPr txBox="1">
            <a:spLocks noGrp="1"/>
          </p:cNvSpPr>
          <p:nvPr>
            <p:ph type="title"/>
          </p:nvPr>
        </p:nvSpPr>
        <p:spPr>
          <a:xfrm>
            <a:off x="1143000" y="1279149"/>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 </a:t>
            </a:r>
            <a:endParaRPr sz="3200" dirty="0">
              <a:solidFill>
                <a:srgbClr val="FF0000"/>
              </a:solidFill>
            </a:endParaRPr>
          </a:p>
        </p:txBody>
      </p:sp>
      <p:sp>
        <p:nvSpPr>
          <p:cNvPr id="158"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spcBef>
                <a:spcPts val="400"/>
              </a:spcBef>
              <a:buSzPct val="100000"/>
            </a:pPr>
            <a:endParaRPr sz="1800" dirty="0"/>
          </a:p>
        </p:txBody>
      </p:sp>
      <p:sp>
        <p:nvSpPr>
          <p:cNvPr id="2" name="Slide Number Placeholder 1">
            <a:extLst>
              <a:ext uri="{FF2B5EF4-FFF2-40B4-BE49-F238E27FC236}">
                <a16:creationId xmlns:a16="http://schemas.microsoft.com/office/drawing/2014/main" id="{0BFF59F0-FB3C-414B-8575-B2C3E4F6C78E}"/>
              </a:ext>
            </a:extLst>
          </p:cNvPr>
          <p:cNvSpPr>
            <a:spLocks noGrp="1"/>
          </p:cNvSpPr>
          <p:nvPr>
            <p:ph type="sldNum" sz="quarter" idx="2"/>
          </p:nvPr>
        </p:nvSpPr>
        <p:spPr/>
        <p:txBody>
          <a:bodyPr/>
          <a:lstStyle/>
          <a:p>
            <a:fld id="{86CB4B4D-7CA3-9044-876B-883B54F8677D}" type="slidenum">
              <a:rPr lang="en-IN" smtClean="0"/>
              <a:t>13</a:t>
            </a:fld>
            <a:endParaRPr lang="en-IN"/>
          </a:p>
        </p:txBody>
      </p:sp>
      <p:graphicFrame>
        <p:nvGraphicFramePr>
          <p:cNvPr id="3" name="Table 2">
            <a:extLst>
              <a:ext uri="{FF2B5EF4-FFF2-40B4-BE49-F238E27FC236}">
                <a16:creationId xmlns:a16="http://schemas.microsoft.com/office/drawing/2014/main" id="{AA1C3AD2-1EFA-DBD0-3ADD-739ED77C07A9}"/>
              </a:ext>
            </a:extLst>
          </p:cNvPr>
          <p:cNvGraphicFramePr>
            <a:graphicFrameLocks noGrp="1"/>
          </p:cNvGraphicFramePr>
          <p:nvPr>
            <p:extLst>
              <p:ext uri="{D42A27DB-BD31-4B8C-83A1-F6EECF244321}">
                <p14:modId xmlns:p14="http://schemas.microsoft.com/office/powerpoint/2010/main" val="4151997922"/>
              </p:ext>
            </p:extLst>
          </p:nvPr>
        </p:nvGraphicFramePr>
        <p:xfrm>
          <a:off x="694765" y="2240322"/>
          <a:ext cx="7772400" cy="3810000"/>
        </p:xfrm>
        <a:graphic>
          <a:graphicData uri="http://schemas.openxmlformats.org/drawingml/2006/table">
            <a:tbl>
              <a:tblPr firstRow="1" bandRow="1">
                <a:tableStyleId>{35758FB7-9AC5-4552-8A53-C91805E547FA}</a:tableStyleId>
              </a:tblPr>
              <a:tblGrid>
                <a:gridCol w="1554480">
                  <a:extLst>
                    <a:ext uri="{9D8B030D-6E8A-4147-A177-3AD203B41FA5}">
                      <a16:colId xmlns:a16="http://schemas.microsoft.com/office/drawing/2014/main" val="1681137432"/>
                    </a:ext>
                  </a:extLst>
                </a:gridCol>
                <a:gridCol w="1554480">
                  <a:extLst>
                    <a:ext uri="{9D8B030D-6E8A-4147-A177-3AD203B41FA5}">
                      <a16:colId xmlns:a16="http://schemas.microsoft.com/office/drawing/2014/main" val="2931329156"/>
                    </a:ext>
                  </a:extLst>
                </a:gridCol>
                <a:gridCol w="1554480">
                  <a:extLst>
                    <a:ext uri="{9D8B030D-6E8A-4147-A177-3AD203B41FA5}">
                      <a16:colId xmlns:a16="http://schemas.microsoft.com/office/drawing/2014/main" val="1443489629"/>
                    </a:ext>
                  </a:extLst>
                </a:gridCol>
                <a:gridCol w="1554480">
                  <a:extLst>
                    <a:ext uri="{9D8B030D-6E8A-4147-A177-3AD203B41FA5}">
                      <a16:colId xmlns:a16="http://schemas.microsoft.com/office/drawing/2014/main" val="677734010"/>
                    </a:ext>
                  </a:extLst>
                </a:gridCol>
                <a:gridCol w="1554480">
                  <a:extLst>
                    <a:ext uri="{9D8B030D-6E8A-4147-A177-3AD203B41FA5}">
                      <a16:colId xmlns:a16="http://schemas.microsoft.com/office/drawing/2014/main" val="3541193254"/>
                    </a:ext>
                  </a:extLst>
                </a:gridCol>
              </a:tblGrid>
              <a:tr h="370840">
                <a:tc>
                  <a:txBody>
                    <a:bodyPr/>
                    <a:lstStyle/>
                    <a:p>
                      <a:pPr algn="l" fontAlgn="b"/>
                      <a:r>
                        <a:rPr lang="en-IN" b="1" dirty="0">
                          <a:effectLst/>
                        </a:rPr>
                        <a:t>S.NO</a:t>
                      </a:r>
                    </a:p>
                  </a:txBody>
                  <a:tcPr anchor="b"/>
                </a:tc>
                <a:tc>
                  <a:txBody>
                    <a:bodyPr/>
                    <a:lstStyle/>
                    <a:p>
                      <a:pPr algn="l" fontAlgn="b"/>
                      <a:r>
                        <a:rPr lang="en-IN" b="1" dirty="0">
                          <a:effectLst/>
                        </a:rPr>
                        <a:t>Authors name(s)</a:t>
                      </a:r>
                    </a:p>
                  </a:txBody>
                  <a:tcPr anchor="b"/>
                </a:tc>
                <a:tc>
                  <a:txBody>
                    <a:bodyPr/>
                    <a:lstStyle/>
                    <a:p>
                      <a:pPr algn="l" fontAlgn="b"/>
                      <a:r>
                        <a:rPr lang="en-US" b="1">
                          <a:effectLst/>
                        </a:rPr>
                        <a:t>Full title of the paper with Year</a:t>
                      </a:r>
                    </a:p>
                  </a:txBody>
                  <a:tcPr anchor="b"/>
                </a:tc>
                <a:tc>
                  <a:txBody>
                    <a:bodyPr/>
                    <a:lstStyle/>
                    <a:p>
                      <a:pPr algn="l" fontAlgn="b"/>
                      <a:r>
                        <a:rPr lang="en-US" b="1" dirty="0">
                          <a:effectLst/>
                        </a:rPr>
                        <a:t>Inference from the paper (based on methodology, technology)</a:t>
                      </a:r>
                    </a:p>
                  </a:txBody>
                  <a:tcPr anchor="b"/>
                </a:tc>
                <a:tc>
                  <a:txBody>
                    <a:bodyPr/>
                    <a:lstStyle/>
                    <a:p>
                      <a:pPr algn="l" fontAlgn="b"/>
                      <a:r>
                        <a:rPr lang="en-US" b="1" dirty="0">
                          <a:effectLst/>
                        </a:rPr>
                        <a:t>Open Problem (for your proposed work)</a:t>
                      </a:r>
                    </a:p>
                  </a:txBody>
                  <a:tcPr anchor="b"/>
                </a:tc>
                <a:extLst>
                  <a:ext uri="{0D108BD9-81ED-4DB2-BD59-A6C34878D82A}">
                    <a16:rowId xmlns:a16="http://schemas.microsoft.com/office/drawing/2014/main" val="2836152038"/>
                  </a:ext>
                </a:extLst>
              </a:tr>
              <a:tr h="370840">
                <a:tc>
                  <a:txBody>
                    <a:bodyPr/>
                    <a:lstStyle/>
                    <a:p>
                      <a:pPr algn="l" fontAlgn="base"/>
                      <a:r>
                        <a:rPr lang="en-IN" sz="1400" dirty="0">
                          <a:effectLst/>
                        </a:rPr>
                        <a:t>8</a:t>
                      </a:r>
                    </a:p>
                  </a:txBody>
                  <a:tcPr anchor="ctr"/>
                </a:tc>
                <a:tc>
                  <a:txBody>
                    <a:bodyPr/>
                    <a:lstStyle/>
                    <a:p>
                      <a:pPr algn="l" fontAlgn="base"/>
                      <a:r>
                        <a:rPr lang="en-US" sz="1400" dirty="0">
                          <a:effectLst/>
                        </a:rPr>
                        <a:t>S. </a:t>
                      </a:r>
                      <a:r>
                        <a:rPr lang="en-US" sz="1400" dirty="0" err="1">
                          <a:effectLst/>
                        </a:rPr>
                        <a:t>Benchikh</a:t>
                      </a:r>
                      <a:r>
                        <a:rPr lang="en-US" sz="1400" dirty="0">
                          <a:effectLst/>
                        </a:rPr>
                        <a:t>, M. Corinthios</a:t>
                      </a:r>
                    </a:p>
                  </a:txBody>
                  <a:tcPr anchor="ctr"/>
                </a:tc>
                <a:tc>
                  <a:txBody>
                    <a:bodyPr/>
                    <a:lstStyle/>
                    <a:p>
                      <a:pPr algn="l" fontAlgn="base"/>
                      <a:r>
                        <a:rPr lang="en-US" sz="1400" dirty="0">
                          <a:effectLst/>
                        </a:rPr>
                        <a:t>A Hybrid Image Compression Technique Based on DWT and DCT Transforms. International Conference on Advanced </a:t>
                      </a:r>
                      <a:r>
                        <a:rPr lang="en-US" sz="1400" dirty="0" err="1">
                          <a:effectLst/>
                        </a:rPr>
                        <a:t>Infocomm</a:t>
                      </a:r>
                      <a:r>
                        <a:rPr lang="en-US" sz="1400" dirty="0">
                          <a:effectLst/>
                        </a:rPr>
                        <a:t> Technology 2011 (ICAIT 2011). </a:t>
                      </a:r>
                    </a:p>
                  </a:txBody>
                  <a:tcPr anchor="ctr"/>
                </a:tc>
                <a:tc>
                  <a:txBody>
                    <a:bodyPr/>
                    <a:lstStyle/>
                    <a:p>
                      <a:pPr algn="l" fontAlgn="base"/>
                      <a:r>
                        <a:rPr lang="en-US" sz="1400" dirty="0">
                          <a:effectLst/>
                        </a:rPr>
                        <a:t>Introduces a hybrid compression technique combining DWT and DCT transforms to improve image compression efficiency.</a:t>
                      </a:r>
                    </a:p>
                  </a:txBody>
                  <a:tcPr anchor="ctr"/>
                </a:tc>
                <a:tc>
                  <a:txBody>
                    <a:bodyPr/>
                    <a:lstStyle/>
                    <a:p>
                      <a:pPr algn="l" fontAlgn="base"/>
                      <a:r>
                        <a:rPr lang="en-US" sz="1400" dirty="0">
                          <a:effectLst/>
                        </a:rPr>
                        <a:t>Investigate additional hybrid approaches and their impact on various types of images.</a:t>
                      </a:r>
                    </a:p>
                  </a:txBody>
                  <a:tcPr anchor="ctr"/>
                </a:tc>
                <a:extLst>
                  <a:ext uri="{0D108BD9-81ED-4DB2-BD59-A6C34878D82A}">
                    <a16:rowId xmlns:a16="http://schemas.microsoft.com/office/drawing/2014/main" val="2682033758"/>
                  </a:ext>
                </a:extLst>
              </a:tr>
            </a:tbl>
          </a:graphicData>
        </a:graphic>
      </p:graphicFrame>
    </p:spTree>
    <p:extLst>
      <p:ext uri="{BB962C8B-B14F-4D97-AF65-F5344CB8AC3E}">
        <p14:creationId xmlns:p14="http://schemas.microsoft.com/office/powerpoint/2010/main" val="728194281"/>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System Implementation</a:t>
            </a:r>
            <a:endParaRPr sz="3200" dirty="0">
              <a:solidFill>
                <a:srgbClr val="FF0000"/>
              </a:solidFill>
            </a:endParaRPr>
          </a:p>
        </p:txBody>
      </p:sp>
      <p:sp>
        <p:nvSpPr>
          <p:cNvPr id="4" name="Group"/>
          <p:cNvSpPr/>
          <p:nvPr/>
        </p:nvSpPr>
        <p:spPr>
          <a:xfrm>
            <a:off x="1676400" y="3169464"/>
            <a:ext cx="6195060" cy="3158765"/>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endParaRPr lang="en-US" sz="1800" b="1" dirty="0"/>
          </a:p>
          <a:p>
            <a:pPr>
              <a:spcBef>
                <a:spcPts val="400"/>
              </a:spcBef>
              <a:buSzPct val="100000"/>
            </a:pPr>
            <a:endParaRPr lang="en-US" sz="1800" dirty="0"/>
          </a:p>
        </p:txBody>
      </p:sp>
      <p:sp>
        <p:nvSpPr>
          <p:cNvPr id="2" name="Slide Number Placeholder 1">
            <a:extLst>
              <a:ext uri="{FF2B5EF4-FFF2-40B4-BE49-F238E27FC236}">
                <a16:creationId xmlns:a16="http://schemas.microsoft.com/office/drawing/2014/main" id="{1AA11995-D08F-3249-8DDA-A97D4CFA8971}"/>
              </a:ext>
            </a:extLst>
          </p:cNvPr>
          <p:cNvSpPr>
            <a:spLocks noGrp="1"/>
          </p:cNvSpPr>
          <p:nvPr>
            <p:ph type="sldNum" sz="quarter" idx="2"/>
          </p:nvPr>
        </p:nvSpPr>
        <p:spPr/>
        <p:txBody>
          <a:bodyPr/>
          <a:lstStyle/>
          <a:p>
            <a:fld id="{86CB4B4D-7CA3-9044-876B-883B54F8677D}" type="slidenum">
              <a:rPr lang="en-IN" smtClean="0"/>
              <a:t>14</a:t>
            </a:fld>
            <a:endParaRPr lang="en-IN"/>
          </a:p>
        </p:txBody>
      </p:sp>
      <p:pic>
        <p:nvPicPr>
          <p:cNvPr id="2050" name="Picture 2" descr="A screenshot of a computer&#10;&#10;Description automatically generated">
            <a:extLst>
              <a:ext uri="{FF2B5EF4-FFF2-40B4-BE49-F238E27FC236}">
                <a16:creationId xmlns:a16="http://schemas.microsoft.com/office/drawing/2014/main" id="{BB07FBB2-6FA9-C9F3-A48A-D53B929F2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483" y="2097741"/>
            <a:ext cx="7581034" cy="4008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51063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Encoding</a:t>
            </a:r>
            <a:endParaRPr sz="3200" dirty="0">
              <a:solidFill>
                <a:srgbClr val="FF0000"/>
              </a:solidFill>
            </a:endParaRPr>
          </a:p>
        </p:txBody>
      </p:sp>
      <p:sp>
        <p:nvSpPr>
          <p:cNvPr id="4" name="Group"/>
          <p:cNvSpPr/>
          <p:nvPr/>
        </p:nvSpPr>
        <p:spPr>
          <a:xfrm>
            <a:off x="3694692" y="2675269"/>
            <a:ext cx="4040057" cy="257598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endParaRPr lang="en-US" sz="1800" b="1" dirty="0"/>
          </a:p>
          <a:p>
            <a:pPr>
              <a:spcBef>
                <a:spcPts val="400"/>
              </a:spcBef>
              <a:buSzPct val="100000"/>
            </a:pPr>
            <a:endParaRPr lang="en-US" sz="1800" dirty="0"/>
          </a:p>
        </p:txBody>
      </p:sp>
      <p:sp>
        <p:nvSpPr>
          <p:cNvPr id="2" name="Slide Number Placeholder 1">
            <a:extLst>
              <a:ext uri="{FF2B5EF4-FFF2-40B4-BE49-F238E27FC236}">
                <a16:creationId xmlns:a16="http://schemas.microsoft.com/office/drawing/2014/main" id="{1AA11995-D08F-3249-8DDA-A97D4CFA8971}"/>
              </a:ext>
            </a:extLst>
          </p:cNvPr>
          <p:cNvSpPr>
            <a:spLocks noGrp="1"/>
          </p:cNvSpPr>
          <p:nvPr>
            <p:ph type="sldNum" sz="quarter" idx="2"/>
          </p:nvPr>
        </p:nvSpPr>
        <p:spPr/>
        <p:txBody>
          <a:bodyPr/>
          <a:lstStyle/>
          <a:p>
            <a:fld id="{86CB4B4D-7CA3-9044-876B-883B54F8677D}" type="slidenum">
              <a:rPr lang="en-IN" smtClean="0"/>
              <a:t>15</a:t>
            </a:fld>
            <a:endParaRPr lang="en-IN"/>
          </a:p>
        </p:txBody>
      </p:sp>
      <p:pic>
        <p:nvPicPr>
          <p:cNvPr id="3074" name="Picture 2" descr="A computer screen shot of a program code&#10;&#10;Description automatically generated">
            <a:extLst>
              <a:ext uri="{FF2B5EF4-FFF2-40B4-BE49-F238E27FC236}">
                <a16:creationId xmlns:a16="http://schemas.microsoft.com/office/drawing/2014/main" id="{990F9D53-3C5A-2747-CEDF-79118A7880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82" y="2102630"/>
            <a:ext cx="4291473" cy="410331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 screen shot of a computer code&#10;&#10;Description automatically generated">
            <a:extLst>
              <a:ext uri="{FF2B5EF4-FFF2-40B4-BE49-F238E27FC236}">
                <a16:creationId xmlns:a16="http://schemas.microsoft.com/office/drawing/2014/main" id="{39D40742-2802-BFB5-D19D-E4ACD92984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0597" y="2102630"/>
            <a:ext cx="3368095" cy="198994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A computer screen shot of a program code&#10;&#10;Description automatically generated">
            <a:extLst>
              <a:ext uri="{FF2B5EF4-FFF2-40B4-BE49-F238E27FC236}">
                <a16:creationId xmlns:a16="http://schemas.microsoft.com/office/drawing/2014/main" id="{B48FAA3F-33CD-E432-F20E-D941E8B339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0597" y="4202016"/>
            <a:ext cx="3897786" cy="1970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07034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Encoding</a:t>
            </a:r>
            <a:endParaRPr sz="3200" dirty="0">
              <a:solidFill>
                <a:srgbClr val="FF0000"/>
              </a:solidFill>
            </a:endParaRPr>
          </a:p>
        </p:txBody>
      </p:sp>
      <p:sp>
        <p:nvSpPr>
          <p:cNvPr id="2" name="Slide Number Placeholder 1">
            <a:extLst>
              <a:ext uri="{FF2B5EF4-FFF2-40B4-BE49-F238E27FC236}">
                <a16:creationId xmlns:a16="http://schemas.microsoft.com/office/drawing/2014/main" id="{1AA11995-D08F-3249-8DDA-A97D4CFA8971}"/>
              </a:ext>
            </a:extLst>
          </p:cNvPr>
          <p:cNvSpPr>
            <a:spLocks noGrp="1"/>
          </p:cNvSpPr>
          <p:nvPr>
            <p:ph type="sldNum" sz="quarter" idx="2"/>
          </p:nvPr>
        </p:nvSpPr>
        <p:spPr/>
        <p:txBody>
          <a:bodyPr/>
          <a:lstStyle/>
          <a:p>
            <a:fld id="{86CB4B4D-7CA3-9044-876B-883B54F8677D}" type="slidenum">
              <a:rPr lang="en-IN" smtClean="0"/>
              <a:t>16</a:t>
            </a:fld>
            <a:endParaRPr lang="en-IN"/>
          </a:p>
        </p:txBody>
      </p:sp>
      <p:pic>
        <p:nvPicPr>
          <p:cNvPr id="3078" name="Picture 6" descr="A computer screen shot of a program code&#10;&#10;Description automatically generated">
            <a:extLst>
              <a:ext uri="{FF2B5EF4-FFF2-40B4-BE49-F238E27FC236}">
                <a16:creationId xmlns:a16="http://schemas.microsoft.com/office/drawing/2014/main" id="{9527D88A-D465-65AA-4CCB-380ACFFDF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689" y="2086278"/>
            <a:ext cx="2790672" cy="168667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A computer screen shot of a code&#10;&#10;Description automatically generated">
            <a:extLst>
              <a:ext uri="{FF2B5EF4-FFF2-40B4-BE49-F238E27FC236}">
                <a16:creationId xmlns:a16="http://schemas.microsoft.com/office/drawing/2014/main" id="{2D2DAF7C-BF2D-4F86-8643-884FD7BA3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5029" y="3926774"/>
            <a:ext cx="6213942" cy="2025791"/>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A computer screen shot of a program code&#10;&#10;Description automatically generated">
            <a:extLst>
              <a:ext uri="{FF2B5EF4-FFF2-40B4-BE49-F238E27FC236}">
                <a16:creationId xmlns:a16="http://schemas.microsoft.com/office/drawing/2014/main" id="{75063062-3BE7-3FFC-B43D-21D8A8A910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98098" y="2086278"/>
            <a:ext cx="5195801" cy="1686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5618595"/>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Encoding</a:t>
            </a:r>
            <a:endParaRPr sz="3200" dirty="0">
              <a:solidFill>
                <a:srgbClr val="FF0000"/>
              </a:solidFill>
            </a:endParaRPr>
          </a:p>
        </p:txBody>
      </p:sp>
      <p:sp>
        <p:nvSpPr>
          <p:cNvPr id="2" name="Slide Number Placeholder 1">
            <a:extLst>
              <a:ext uri="{FF2B5EF4-FFF2-40B4-BE49-F238E27FC236}">
                <a16:creationId xmlns:a16="http://schemas.microsoft.com/office/drawing/2014/main" id="{1AA11995-D08F-3249-8DDA-A97D4CFA8971}"/>
              </a:ext>
            </a:extLst>
          </p:cNvPr>
          <p:cNvSpPr>
            <a:spLocks noGrp="1"/>
          </p:cNvSpPr>
          <p:nvPr>
            <p:ph type="sldNum" sz="quarter" idx="2"/>
          </p:nvPr>
        </p:nvSpPr>
        <p:spPr/>
        <p:txBody>
          <a:bodyPr/>
          <a:lstStyle/>
          <a:p>
            <a:fld id="{86CB4B4D-7CA3-9044-876B-883B54F8677D}" type="slidenum">
              <a:rPr lang="en-IN" smtClean="0"/>
              <a:t>17</a:t>
            </a:fld>
            <a:endParaRPr lang="en-IN"/>
          </a:p>
        </p:txBody>
      </p:sp>
      <p:pic>
        <p:nvPicPr>
          <p:cNvPr id="5122" name="Picture 2" descr="A computer screen shot of a program&#10;&#10;Description automatically generated">
            <a:extLst>
              <a:ext uri="{FF2B5EF4-FFF2-40B4-BE49-F238E27FC236}">
                <a16:creationId xmlns:a16="http://schemas.microsoft.com/office/drawing/2014/main" id="{D01847CC-CE17-0C7B-D8E2-C4B6FD2D52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0768" y="2010617"/>
            <a:ext cx="4922464" cy="42352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6667824"/>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Decoding</a:t>
            </a:r>
            <a:endParaRPr sz="3200" dirty="0">
              <a:solidFill>
                <a:srgbClr val="FF0000"/>
              </a:solidFill>
            </a:endParaRPr>
          </a:p>
        </p:txBody>
      </p:sp>
      <p:sp>
        <p:nvSpPr>
          <p:cNvPr id="2" name="Slide Number Placeholder 1">
            <a:extLst>
              <a:ext uri="{FF2B5EF4-FFF2-40B4-BE49-F238E27FC236}">
                <a16:creationId xmlns:a16="http://schemas.microsoft.com/office/drawing/2014/main" id="{1AA11995-D08F-3249-8DDA-A97D4CFA8971}"/>
              </a:ext>
            </a:extLst>
          </p:cNvPr>
          <p:cNvSpPr>
            <a:spLocks noGrp="1"/>
          </p:cNvSpPr>
          <p:nvPr>
            <p:ph type="sldNum" sz="quarter" idx="2"/>
          </p:nvPr>
        </p:nvSpPr>
        <p:spPr>
          <a:xfrm>
            <a:off x="8339461" y="457200"/>
            <a:ext cx="301909" cy="288824"/>
          </a:xfrm>
        </p:spPr>
        <p:txBody>
          <a:bodyPr/>
          <a:lstStyle/>
          <a:p>
            <a:fld id="{86CB4B4D-7CA3-9044-876B-883B54F8677D}" type="slidenum">
              <a:rPr lang="en-IN" smtClean="0"/>
              <a:t>18</a:t>
            </a:fld>
            <a:endParaRPr lang="en-IN"/>
          </a:p>
        </p:txBody>
      </p:sp>
      <p:pic>
        <p:nvPicPr>
          <p:cNvPr id="6146" name="Picture 2" descr="A computer screen shot of text&#10;&#10;Description automatically generated">
            <a:extLst>
              <a:ext uri="{FF2B5EF4-FFF2-40B4-BE49-F238E27FC236}">
                <a16:creationId xmlns:a16="http://schemas.microsoft.com/office/drawing/2014/main" id="{D17AF3C6-9A94-33D7-C642-AF2E06E3B8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584" y="2179638"/>
            <a:ext cx="4963159" cy="2072528"/>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A computer screen shot of code&#10;&#10;Description automatically generated">
            <a:extLst>
              <a:ext uri="{FF2B5EF4-FFF2-40B4-BE49-F238E27FC236}">
                <a16:creationId xmlns:a16="http://schemas.microsoft.com/office/drawing/2014/main" id="{05349226-38B0-AAA7-7269-BE0C8E8F16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16550" y="2987676"/>
            <a:ext cx="4022911" cy="3106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756732"/>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Decoding</a:t>
            </a:r>
            <a:endParaRPr sz="3200" dirty="0">
              <a:solidFill>
                <a:srgbClr val="FF0000"/>
              </a:solidFill>
            </a:endParaRPr>
          </a:p>
        </p:txBody>
      </p:sp>
      <p:sp>
        <p:nvSpPr>
          <p:cNvPr id="2" name="Slide Number Placeholder 1">
            <a:extLst>
              <a:ext uri="{FF2B5EF4-FFF2-40B4-BE49-F238E27FC236}">
                <a16:creationId xmlns:a16="http://schemas.microsoft.com/office/drawing/2014/main" id="{1AA11995-D08F-3249-8DDA-A97D4CFA8971}"/>
              </a:ext>
            </a:extLst>
          </p:cNvPr>
          <p:cNvSpPr>
            <a:spLocks noGrp="1"/>
          </p:cNvSpPr>
          <p:nvPr>
            <p:ph type="sldNum" sz="quarter" idx="2"/>
          </p:nvPr>
        </p:nvSpPr>
        <p:spPr/>
        <p:txBody>
          <a:bodyPr/>
          <a:lstStyle/>
          <a:p>
            <a:fld id="{86CB4B4D-7CA3-9044-876B-883B54F8677D}" type="slidenum">
              <a:rPr lang="en-IN" smtClean="0"/>
              <a:t>19</a:t>
            </a:fld>
            <a:endParaRPr lang="en-IN"/>
          </a:p>
        </p:txBody>
      </p:sp>
      <p:pic>
        <p:nvPicPr>
          <p:cNvPr id="7170" name="Picture 2" descr="A screenshot of a computer program&#10;&#10;Description automatically generated">
            <a:extLst>
              <a:ext uri="{FF2B5EF4-FFF2-40B4-BE49-F238E27FC236}">
                <a16:creationId xmlns:a16="http://schemas.microsoft.com/office/drawing/2014/main" id="{8C59D063-6F25-BAF3-A08C-837E9CE5FA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179638"/>
            <a:ext cx="3857625" cy="394814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A screenshot of a computer program&#10;&#10;Description automatically generated">
            <a:extLst>
              <a:ext uri="{FF2B5EF4-FFF2-40B4-BE49-F238E27FC236}">
                <a16:creationId xmlns:a16="http://schemas.microsoft.com/office/drawing/2014/main" id="{BC26FA23-93B0-CD7E-51A7-7CBE3816DB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6300" y="2179638"/>
            <a:ext cx="3162300" cy="3362325"/>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A computer screen shot of code&#10;&#10;Description automatically generated">
            <a:extLst>
              <a:ext uri="{FF2B5EF4-FFF2-40B4-BE49-F238E27FC236}">
                <a16:creationId xmlns:a16="http://schemas.microsoft.com/office/drawing/2014/main" id="{0F5D9808-DFDD-64A7-D88A-0BB92245EA0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1206" y="4792627"/>
            <a:ext cx="2209395" cy="14742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50313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C00DE-944F-D5EA-AE99-49BDD1443F73}"/>
              </a:ext>
            </a:extLst>
          </p:cNvPr>
          <p:cNvSpPr>
            <a:spLocks noGrp="1"/>
          </p:cNvSpPr>
          <p:nvPr>
            <p:ph type="title"/>
          </p:nvPr>
        </p:nvSpPr>
        <p:spPr>
          <a:xfrm>
            <a:off x="457200" y="880969"/>
            <a:ext cx="8229600" cy="1508126"/>
          </a:xfrm>
        </p:spPr>
        <p:txBody>
          <a:bodyPr/>
          <a:lstStyle/>
          <a:p>
            <a:r>
              <a:rPr lang="en-US" sz="3200" dirty="0">
                <a:latin typeface="Times New Roman" panose="02020603050405020304" pitchFamily="18" charset="0"/>
                <a:ea typeface="+mn-ea"/>
                <a:cs typeface="Times New Roman" panose="02020603050405020304" pitchFamily="18" charset="0"/>
                <a:sym typeface="Arial"/>
              </a:rPr>
              <a:t>Introduction</a:t>
            </a:r>
            <a:endParaRPr lang="en-IN" sz="3200" dirty="0"/>
          </a:p>
        </p:txBody>
      </p:sp>
      <p:sp>
        <p:nvSpPr>
          <p:cNvPr id="3" name="Content Placeholder 2">
            <a:extLst>
              <a:ext uri="{FF2B5EF4-FFF2-40B4-BE49-F238E27FC236}">
                <a16:creationId xmlns:a16="http://schemas.microsoft.com/office/drawing/2014/main" id="{4F90653D-E6A8-9351-7401-0330C55C305E}"/>
              </a:ext>
            </a:extLst>
          </p:cNvPr>
          <p:cNvSpPr>
            <a:spLocks noGrp="1"/>
          </p:cNvSpPr>
          <p:nvPr>
            <p:ph idx="1"/>
          </p:nvPr>
        </p:nvSpPr>
        <p:spPr>
          <a:xfrm>
            <a:off x="457200" y="2581287"/>
            <a:ext cx="8229600" cy="3042304"/>
          </a:xfrm>
        </p:spPr>
        <p:txBody>
          <a:bodyPr/>
          <a:lstStyle/>
          <a:p>
            <a:pPr marL="0" indent="0" algn="ctr">
              <a:buNone/>
            </a:pPr>
            <a:r>
              <a:rPr lang="en-US" dirty="0"/>
              <a:t>This project aims to develop an archiving system by implementing advanced compression techniques for optimizing data and image storage. With a primary focus on Huffman Coding and Luminance Optimization in Chroma Subsampling, the project seeks to address diverse data types and storage constraints effectively.​</a:t>
            </a:r>
            <a:endParaRPr lang="en-IN" dirty="0"/>
          </a:p>
        </p:txBody>
      </p:sp>
      <p:sp>
        <p:nvSpPr>
          <p:cNvPr id="4" name="Slide Number Placeholder 3">
            <a:extLst>
              <a:ext uri="{FF2B5EF4-FFF2-40B4-BE49-F238E27FC236}">
                <a16:creationId xmlns:a16="http://schemas.microsoft.com/office/drawing/2014/main" id="{C284BC53-E53E-2292-E30F-F8941D7D5A70}"/>
              </a:ext>
            </a:extLst>
          </p:cNvPr>
          <p:cNvSpPr>
            <a:spLocks noGrp="1"/>
          </p:cNvSpPr>
          <p:nvPr>
            <p:ph type="sldNum" sz="quarter" idx="12"/>
          </p:nvPr>
        </p:nvSpPr>
        <p:spPr/>
        <p:txBody>
          <a:bodyPr/>
          <a:lstStyle/>
          <a:p>
            <a:fld id="{04A71D75-F203-4127-87D0-3B0BC6965938}" type="slidenum">
              <a:rPr lang="en-IN" smtClean="0"/>
              <a:t>2</a:t>
            </a:fld>
            <a:endParaRPr lang="en-IN"/>
          </a:p>
        </p:txBody>
      </p:sp>
    </p:spTree>
    <p:extLst>
      <p:ext uri="{BB962C8B-B14F-4D97-AF65-F5344CB8AC3E}">
        <p14:creationId xmlns:p14="http://schemas.microsoft.com/office/powerpoint/2010/main" val="2687014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Subsampling</a:t>
            </a:r>
            <a:endParaRPr sz="3200" dirty="0">
              <a:solidFill>
                <a:srgbClr val="FF0000"/>
              </a:solidFill>
            </a:endParaRPr>
          </a:p>
        </p:txBody>
      </p:sp>
      <p:sp>
        <p:nvSpPr>
          <p:cNvPr id="2" name="Slide Number Placeholder 1">
            <a:extLst>
              <a:ext uri="{FF2B5EF4-FFF2-40B4-BE49-F238E27FC236}">
                <a16:creationId xmlns:a16="http://schemas.microsoft.com/office/drawing/2014/main" id="{1AA11995-D08F-3249-8DDA-A97D4CFA8971}"/>
              </a:ext>
            </a:extLst>
          </p:cNvPr>
          <p:cNvSpPr>
            <a:spLocks noGrp="1"/>
          </p:cNvSpPr>
          <p:nvPr>
            <p:ph type="sldNum" sz="quarter" idx="2"/>
          </p:nvPr>
        </p:nvSpPr>
        <p:spPr/>
        <p:txBody>
          <a:bodyPr/>
          <a:lstStyle/>
          <a:p>
            <a:fld id="{86CB4B4D-7CA3-9044-876B-883B54F8677D}" type="slidenum">
              <a:rPr lang="en-IN" smtClean="0"/>
              <a:t>20</a:t>
            </a:fld>
            <a:endParaRPr lang="en-IN"/>
          </a:p>
        </p:txBody>
      </p:sp>
      <p:pic>
        <p:nvPicPr>
          <p:cNvPr id="8194" name="Picture 2" descr="A computer screen shot of a program&#10;&#10;Description automatically generated">
            <a:extLst>
              <a:ext uri="{FF2B5EF4-FFF2-40B4-BE49-F238E27FC236}">
                <a16:creationId xmlns:a16="http://schemas.microsoft.com/office/drawing/2014/main" id="{21FC766A-4AF2-2687-15BF-C50133395E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9" y="2179638"/>
            <a:ext cx="5353330" cy="384707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A screen shot of a computer code&#10;&#10;Description automatically generated">
            <a:extLst>
              <a:ext uri="{FF2B5EF4-FFF2-40B4-BE49-F238E27FC236}">
                <a16:creationId xmlns:a16="http://schemas.microsoft.com/office/drawing/2014/main" id="{FBB89CA1-C7F1-6E0B-11E9-B460C07C5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7529" y="3303558"/>
            <a:ext cx="4863072" cy="1265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9626235"/>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Subsampling</a:t>
            </a:r>
            <a:endParaRPr sz="3200" dirty="0">
              <a:solidFill>
                <a:srgbClr val="FF0000"/>
              </a:solidFill>
            </a:endParaRPr>
          </a:p>
        </p:txBody>
      </p:sp>
      <p:sp>
        <p:nvSpPr>
          <p:cNvPr id="2" name="Slide Number Placeholder 1">
            <a:extLst>
              <a:ext uri="{FF2B5EF4-FFF2-40B4-BE49-F238E27FC236}">
                <a16:creationId xmlns:a16="http://schemas.microsoft.com/office/drawing/2014/main" id="{1AA11995-D08F-3249-8DDA-A97D4CFA8971}"/>
              </a:ext>
            </a:extLst>
          </p:cNvPr>
          <p:cNvSpPr>
            <a:spLocks noGrp="1"/>
          </p:cNvSpPr>
          <p:nvPr>
            <p:ph type="sldNum" sz="quarter" idx="2"/>
          </p:nvPr>
        </p:nvSpPr>
        <p:spPr/>
        <p:txBody>
          <a:bodyPr/>
          <a:lstStyle/>
          <a:p>
            <a:fld id="{86CB4B4D-7CA3-9044-876B-883B54F8677D}" type="slidenum">
              <a:rPr lang="en-IN" smtClean="0"/>
              <a:t>21</a:t>
            </a:fld>
            <a:endParaRPr lang="en-IN"/>
          </a:p>
        </p:txBody>
      </p:sp>
      <p:pic>
        <p:nvPicPr>
          <p:cNvPr id="9218" name="Picture 2" descr="A computer screen shot of code&#10;&#10;Description automatically generated">
            <a:extLst>
              <a:ext uri="{FF2B5EF4-FFF2-40B4-BE49-F238E27FC236}">
                <a16:creationId xmlns:a16="http://schemas.microsoft.com/office/drawing/2014/main" id="{E5F09447-C41C-718D-E9DE-9DF62F6048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543" y="2179638"/>
            <a:ext cx="4028057" cy="3190221"/>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A computer screen shot of a program code&#10;&#10;Description automatically generated">
            <a:extLst>
              <a:ext uri="{FF2B5EF4-FFF2-40B4-BE49-F238E27FC236}">
                <a16:creationId xmlns:a16="http://schemas.microsoft.com/office/drawing/2014/main" id="{3A42E1C1-4333-392F-93E9-8AD7E1565F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4578" y="2179638"/>
            <a:ext cx="4214407" cy="3949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326755"/>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DCT</a:t>
            </a:r>
            <a:endParaRPr sz="3200" dirty="0">
              <a:solidFill>
                <a:srgbClr val="FF0000"/>
              </a:solidFill>
            </a:endParaRPr>
          </a:p>
        </p:txBody>
      </p:sp>
      <p:sp>
        <p:nvSpPr>
          <p:cNvPr id="2" name="Slide Number Placeholder 1">
            <a:extLst>
              <a:ext uri="{FF2B5EF4-FFF2-40B4-BE49-F238E27FC236}">
                <a16:creationId xmlns:a16="http://schemas.microsoft.com/office/drawing/2014/main" id="{1AA11995-D08F-3249-8DDA-A97D4CFA8971}"/>
              </a:ext>
            </a:extLst>
          </p:cNvPr>
          <p:cNvSpPr>
            <a:spLocks noGrp="1"/>
          </p:cNvSpPr>
          <p:nvPr>
            <p:ph type="sldNum" sz="quarter" idx="2"/>
          </p:nvPr>
        </p:nvSpPr>
        <p:spPr/>
        <p:txBody>
          <a:bodyPr/>
          <a:lstStyle/>
          <a:p>
            <a:fld id="{86CB4B4D-7CA3-9044-876B-883B54F8677D}" type="slidenum">
              <a:rPr lang="en-IN" smtClean="0"/>
              <a:t>22</a:t>
            </a:fld>
            <a:endParaRPr lang="en-IN"/>
          </a:p>
        </p:txBody>
      </p:sp>
      <p:pic>
        <p:nvPicPr>
          <p:cNvPr id="10242" name="Picture 2" descr="A screenshot of a computer program&#10;&#10;Description automatically generated">
            <a:extLst>
              <a:ext uri="{FF2B5EF4-FFF2-40B4-BE49-F238E27FC236}">
                <a16:creationId xmlns:a16="http://schemas.microsoft.com/office/drawing/2014/main" id="{0A43EE76-D84B-3A80-7D1E-4BDB31E849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505" y="1936376"/>
            <a:ext cx="4549307" cy="268973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A screenshot of a computer&#10;&#10;Description automatically generated">
            <a:extLst>
              <a:ext uri="{FF2B5EF4-FFF2-40B4-BE49-F238E27FC236}">
                <a16:creationId xmlns:a16="http://schemas.microsoft.com/office/drawing/2014/main" id="{EE07D797-01BB-BD94-B98A-AEB38AF95D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0129" y="4117097"/>
            <a:ext cx="5495365" cy="2147581"/>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A screenshot of a computer&#10;&#10;Description automatically generated">
            <a:extLst>
              <a:ext uri="{FF2B5EF4-FFF2-40B4-BE49-F238E27FC236}">
                <a16:creationId xmlns:a16="http://schemas.microsoft.com/office/drawing/2014/main" id="{965E1872-CA67-D328-1D4B-F3377CD1BE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471" y="2607283"/>
            <a:ext cx="3520046" cy="2527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685932"/>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Binary Files</a:t>
            </a:r>
            <a:endParaRPr sz="3200" dirty="0">
              <a:solidFill>
                <a:srgbClr val="FF0000"/>
              </a:solidFill>
            </a:endParaRPr>
          </a:p>
        </p:txBody>
      </p:sp>
      <p:sp>
        <p:nvSpPr>
          <p:cNvPr id="2" name="Slide Number Placeholder 1">
            <a:extLst>
              <a:ext uri="{FF2B5EF4-FFF2-40B4-BE49-F238E27FC236}">
                <a16:creationId xmlns:a16="http://schemas.microsoft.com/office/drawing/2014/main" id="{1AA11995-D08F-3249-8DDA-A97D4CFA8971}"/>
              </a:ext>
            </a:extLst>
          </p:cNvPr>
          <p:cNvSpPr>
            <a:spLocks noGrp="1"/>
          </p:cNvSpPr>
          <p:nvPr>
            <p:ph type="sldNum" sz="quarter" idx="2"/>
          </p:nvPr>
        </p:nvSpPr>
        <p:spPr/>
        <p:txBody>
          <a:bodyPr/>
          <a:lstStyle/>
          <a:p>
            <a:fld id="{86CB4B4D-7CA3-9044-876B-883B54F8677D}" type="slidenum">
              <a:rPr lang="en-IN" smtClean="0"/>
              <a:t>23</a:t>
            </a:fld>
            <a:endParaRPr lang="en-IN"/>
          </a:p>
        </p:txBody>
      </p:sp>
      <p:pic>
        <p:nvPicPr>
          <p:cNvPr id="11266" name="Picture 2" descr="A computer screen shot of a program code&#10;&#10;Description automatically generated">
            <a:extLst>
              <a:ext uri="{FF2B5EF4-FFF2-40B4-BE49-F238E27FC236}">
                <a16:creationId xmlns:a16="http://schemas.microsoft.com/office/drawing/2014/main" id="{64E80666-67A0-E771-982C-19868E3447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648" y="2179639"/>
            <a:ext cx="4548670" cy="2347538"/>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descr="A computer screen shot of a program code&#10;&#10;Description automatically generated">
            <a:extLst>
              <a:ext uri="{FF2B5EF4-FFF2-40B4-BE49-F238E27FC236}">
                <a16:creationId xmlns:a16="http://schemas.microsoft.com/office/drawing/2014/main" id="{B744A8A0-EFAB-5BC5-7753-5B25695B67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8296" y="3522111"/>
            <a:ext cx="5037974" cy="2516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744926"/>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63706" y="1169895"/>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Spring</a:t>
            </a:r>
            <a:endParaRPr sz="3200" dirty="0">
              <a:solidFill>
                <a:srgbClr val="FF0000"/>
              </a:solidFill>
            </a:endParaRPr>
          </a:p>
        </p:txBody>
      </p:sp>
      <p:sp>
        <p:nvSpPr>
          <p:cNvPr id="2" name="Slide Number Placeholder 1">
            <a:extLst>
              <a:ext uri="{FF2B5EF4-FFF2-40B4-BE49-F238E27FC236}">
                <a16:creationId xmlns:a16="http://schemas.microsoft.com/office/drawing/2014/main" id="{1AA11995-D08F-3249-8DDA-A97D4CFA8971}"/>
              </a:ext>
            </a:extLst>
          </p:cNvPr>
          <p:cNvSpPr>
            <a:spLocks noGrp="1"/>
          </p:cNvSpPr>
          <p:nvPr>
            <p:ph type="sldNum" sz="quarter" idx="2"/>
          </p:nvPr>
        </p:nvSpPr>
        <p:spPr/>
        <p:txBody>
          <a:bodyPr/>
          <a:lstStyle/>
          <a:p>
            <a:fld id="{86CB4B4D-7CA3-9044-876B-883B54F8677D}" type="slidenum">
              <a:rPr lang="en-IN" smtClean="0"/>
              <a:t>24</a:t>
            </a:fld>
            <a:endParaRPr lang="en-IN"/>
          </a:p>
        </p:txBody>
      </p:sp>
      <p:pic>
        <p:nvPicPr>
          <p:cNvPr id="12290" name="Picture 2" descr="A computer screen shot of a program code&#10;&#10;Description automatically generated">
            <a:extLst>
              <a:ext uri="{FF2B5EF4-FFF2-40B4-BE49-F238E27FC236}">
                <a16:creationId xmlns:a16="http://schemas.microsoft.com/office/drawing/2014/main" id="{71A1855C-2672-1746-A348-917654082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636" y="2055949"/>
            <a:ext cx="4975411" cy="1844185"/>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descr="A computer screen shot of a program code&#10;&#10;Description automatically generated">
            <a:extLst>
              <a:ext uri="{FF2B5EF4-FFF2-40B4-BE49-F238E27FC236}">
                <a16:creationId xmlns:a16="http://schemas.microsoft.com/office/drawing/2014/main" id="{D3C5B78E-4FEA-749C-E2E9-91F6D32A50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0636" y="4013646"/>
            <a:ext cx="3792070" cy="2084222"/>
          </a:xfrm>
          <a:prstGeom prst="rect">
            <a:avLst/>
          </a:prstGeom>
          <a:noFill/>
          <a:extLst>
            <a:ext uri="{909E8E84-426E-40DD-AFC4-6F175D3DCCD1}">
              <a14:hiddenFill xmlns:a14="http://schemas.microsoft.com/office/drawing/2010/main">
                <a:solidFill>
                  <a:srgbClr val="FFFFFF"/>
                </a:solidFill>
              </a14:hiddenFill>
            </a:ext>
          </a:extLst>
        </p:spPr>
      </p:pic>
      <p:pic>
        <p:nvPicPr>
          <p:cNvPr id="12296" name="Picture 8" descr="A computer code with text&#10;&#10;Description automatically generated">
            <a:extLst>
              <a:ext uri="{FF2B5EF4-FFF2-40B4-BE49-F238E27FC236}">
                <a16:creationId xmlns:a16="http://schemas.microsoft.com/office/drawing/2014/main" id="{B57C37DD-C12F-4CF6-23B5-62963444BA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7216" y="3773719"/>
            <a:ext cx="4279313" cy="17661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521988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Spring</a:t>
            </a:r>
            <a:endParaRPr sz="3200" dirty="0">
              <a:solidFill>
                <a:srgbClr val="FF0000"/>
              </a:solidFill>
            </a:endParaRPr>
          </a:p>
        </p:txBody>
      </p:sp>
      <p:sp>
        <p:nvSpPr>
          <p:cNvPr id="2" name="Slide Number Placeholder 1">
            <a:extLst>
              <a:ext uri="{FF2B5EF4-FFF2-40B4-BE49-F238E27FC236}">
                <a16:creationId xmlns:a16="http://schemas.microsoft.com/office/drawing/2014/main" id="{1AA11995-D08F-3249-8DDA-A97D4CFA8971}"/>
              </a:ext>
            </a:extLst>
          </p:cNvPr>
          <p:cNvSpPr>
            <a:spLocks noGrp="1"/>
          </p:cNvSpPr>
          <p:nvPr>
            <p:ph type="sldNum" sz="quarter" idx="2"/>
          </p:nvPr>
        </p:nvSpPr>
        <p:spPr/>
        <p:txBody>
          <a:bodyPr/>
          <a:lstStyle/>
          <a:p>
            <a:fld id="{86CB4B4D-7CA3-9044-876B-883B54F8677D}" type="slidenum">
              <a:rPr lang="en-IN" smtClean="0"/>
              <a:t>25</a:t>
            </a:fld>
            <a:endParaRPr lang="en-IN"/>
          </a:p>
        </p:txBody>
      </p:sp>
      <p:pic>
        <p:nvPicPr>
          <p:cNvPr id="13314" name="Picture 2" descr="A computer screen shot of a program&#10;&#10;Description automatically generated">
            <a:extLst>
              <a:ext uri="{FF2B5EF4-FFF2-40B4-BE49-F238E27FC236}">
                <a16:creationId xmlns:a16="http://schemas.microsoft.com/office/drawing/2014/main" id="{6E094AA1-D929-FEBC-908B-75C03AECAA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70" y="2179638"/>
            <a:ext cx="4829539" cy="245250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A computer screen shot of a program&#10;&#10;Description automatically generated">
            <a:extLst>
              <a:ext uri="{FF2B5EF4-FFF2-40B4-BE49-F238E27FC236}">
                <a16:creationId xmlns:a16="http://schemas.microsoft.com/office/drawing/2014/main" id="{42328A48-61AE-F2A3-7A96-4B82D4F591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1062" y="2593323"/>
            <a:ext cx="4829539" cy="3598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2129169"/>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Spring</a:t>
            </a:r>
            <a:endParaRPr sz="3200" dirty="0">
              <a:solidFill>
                <a:srgbClr val="FF0000"/>
              </a:solidFill>
            </a:endParaRPr>
          </a:p>
        </p:txBody>
      </p:sp>
      <p:sp>
        <p:nvSpPr>
          <p:cNvPr id="2" name="Slide Number Placeholder 1">
            <a:extLst>
              <a:ext uri="{FF2B5EF4-FFF2-40B4-BE49-F238E27FC236}">
                <a16:creationId xmlns:a16="http://schemas.microsoft.com/office/drawing/2014/main" id="{1AA11995-D08F-3249-8DDA-A97D4CFA8971}"/>
              </a:ext>
            </a:extLst>
          </p:cNvPr>
          <p:cNvSpPr>
            <a:spLocks noGrp="1"/>
          </p:cNvSpPr>
          <p:nvPr>
            <p:ph type="sldNum" sz="quarter" idx="2"/>
          </p:nvPr>
        </p:nvSpPr>
        <p:spPr/>
        <p:txBody>
          <a:bodyPr/>
          <a:lstStyle/>
          <a:p>
            <a:fld id="{86CB4B4D-7CA3-9044-876B-883B54F8677D}" type="slidenum">
              <a:rPr lang="en-IN" smtClean="0"/>
              <a:t>26</a:t>
            </a:fld>
            <a:endParaRPr lang="en-IN"/>
          </a:p>
        </p:txBody>
      </p:sp>
      <p:pic>
        <p:nvPicPr>
          <p:cNvPr id="14338" name="Picture 2" descr="A computer screen shot of a program code&#10;&#10;Description automatically generated">
            <a:extLst>
              <a:ext uri="{FF2B5EF4-FFF2-40B4-BE49-F238E27FC236}">
                <a16:creationId xmlns:a16="http://schemas.microsoft.com/office/drawing/2014/main" id="{40609CB3-AB8E-A299-43DF-1F0D9F425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065" y="2108666"/>
            <a:ext cx="4740263" cy="2400581"/>
          </a:xfrm>
          <a:prstGeom prst="rect">
            <a:avLst/>
          </a:prstGeom>
          <a:noFill/>
          <a:extLst>
            <a:ext uri="{909E8E84-426E-40DD-AFC4-6F175D3DCCD1}">
              <a14:hiddenFill xmlns:a14="http://schemas.microsoft.com/office/drawing/2010/main">
                <a:solidFill>
                  <a:srgbClr val="FFFFFF"/>
                </a:solidFill>
              </a14:hiddenFill>
            </a:ext>
          </a:extLst>
        </p:spPr>
      </p:pic>
      <p:pic>
        <p:nvPicPr>
          <p:cNvPr id="14342" name="Picture 6" descr="A computer screen shot of text&#10;&#10;Description automatically generated">
            <a:extLst>
              <a:ext uri="{FF2B5EF4-FFF2-40B4-BE49-F238E27FC236}">
                <a16:creationId xmlns:a16="http://schemas.microsoft.com/office/drawing/2014/main" id="{FA5A47E0-1C83-9EC2-518F-6E9D321BAF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348" y="4643857"/>
            <a:ext cx="5325035" cy="1469932"/>
          </a:xfrm>
          <a:prstGeom prst="rect">
            <a:avLst/>
          </a:prstGeom>
          <a:noFill/>
          <a:extLst>
            <a:ext uri="{909E8E84-426E-40DD-AFC4-6F175D3DCCD1}">
              <a14:hiddenFill xmlns:a14="http://schemas.microsoft.com/office/drawing/2010/main">
                <a:solidFill>
                  <a:srgbClr val="FFFFFF"/>
                </a:solidFill>
              </a14:hiddenFill>
            </a:ext>
          </a:extLst>
        </p:spPr>
      </p:pic>
      <p:pic>
        <p:nvPicPr>
          <p:cNvPr id="14344" name="Picture 8" descr="A computer screen shot of a program code&#10;&#10;Description automatically generated">
            <a:extLst>
              <a:ext uri="{FF2B5EF4-FFF2-40B4-BE49-F238E27FC236}">
                <a16:creationId xmlns:a16="http://schemas.microsoft.com/office/drawing/2014/main" id="{637E1F6C-8BB4-C926-954A-59C4DA1A24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673" y="2613304"/>
            <a:ext cx="4954262" cy="2400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2031228"/>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System Testing</a:t>
            </a:r>
            <a:endParaRPr sz="3200" dirty="0">
              <a:solidFill>
                <a:srgbClr val="FF0000"/>
              </a:solidFill>
            </a:endParaRPr>
          </a:p>
        </p:txBody>
      </p:sp>
      <p:sp>
        <p:nvSpPr>
          <p:cNvPr id="4" name="Group"/>
          <p:cNvSpPr/>
          <p:nvPr/>
        </p:nvSpPr>
        <p:spPr>
          <a:xfrm>
            <a:off x="1676400" y="3220279"/>
            <a:ext cx="5829300" cy="2798528"/>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endParaRPr lang="en-US" sz="1800" b="1" dirty="0"/>
          </a:p>
          <a:p>
            <a:pPr>
              <a:spcBef>
                <a:spcPts val="400"/>
              </a:spcBef>
              <a:buSzPct val="100000"/>
            </a:pPr>
            <a:endParaRPr lang="en-US" sz="1800" dirty="0"/>
          </a:p>
        </p:txBody>
      </p:sp>
      <p:sp>
        <p:nvSpPr>
          <p:cNvPr id="2" name="Slide Number Placeholder 1">
            <a:extLst>
              <a:ext uri="{FF2B5EF4-FFF2-40B4-BE49-F238E27FC236}">
                <a16:creationId xmlns:a16="http://schemas.microsoft.com/office/drawing/2014/main" id="{6DC2EC63-A432-3A49-9DC4-CC710B0A9EB5}"/>
              </a:ext>
            </a:extLst>
          </p:cNvPr>
          <p:cNvSpPr>
            <a:spLocks noGrp="1"/>
          </p:cNvSpPr>
          <p:nvPr>
            <p:ph type="sldNum" sz="quarter" idx="2"/>
          </p:nvPr>
        </p:nvSpPr>
        <p:spPr/>
        <p:txBody>
          <a:bodyPr/>
          <a:lstStyle/>
          <a:p>
            <a:fld id="{86CB4B4D-7CA3-9044-876B-883B54F8677D}" type="slidenum">
              <a:rPr lang="en-IN" smtClean="0"/>
              <a:t>27</a:t>
            </a:fld>
            <a:endParaRPr lang="en-IN"/>
          </a:p>
        </p:txBody>
      </p:sp>
      <p:pic>
        <p:nvPicPr>
          <p:cNvPr id="15362" name="Picture 2" descr="A screenshot of a computer&#10;&#10;Description automatically generated">
            <a:extLst>
              <a:ext uri="{FF2B5EF4-FFF2-40B4-BE49-F238E27FC236}">
                <a16:creationId xmlns:a16="http://schemas.microsoft.com/office/drawing/2014/main" id="{51D5BC9E-B304-55EA-02DD-C1BC176D0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179638"/>
            <a:ext cx="6858000" cy="3626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3371485"/>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System Testing</a:t>
            </a:r>
            <a:endParaRPr sz="3200" dirty="0">
              <a:solidFill>
                <a:srgbClr val="FF0000"/>
              </a:solidFill>
            </a:endParaRPr>
          </a:p>
        </p:txBody>
      </p:sp>
      <p:sp>
        <p:nvSpPr>
          <p:cNvPr id="4" name="Group"/>
          <p:cNvSpPr/>
          <p:nvPr/>
        </p:nvSpPr>
        <p:spPr>
          <a:xfrm>
            <a:off x="1642900" y="3196515"/>
            <a:ext cx="5829300" cy="2998459"/>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endParaRPr lang="en-US" sz="1800" b="1" dirty="0"/>
          </a:p>
          <a:p>
            <a:pPr>
              <a:spcBef>
                <a:spcPts val="400"/>
              </a:spcBef>
              <a:buSzPct val="100000"/>
            </a:pPr>
            <a:endParaRPr lang="en-US" sz="1800" dirty="0"/>
          </a:p>
        </p:txBody>
      </p:sp>
      <p:sp>
        <p:nvSpPr>
          <p:cNvPr id="2" name="Slide Number Placeholder 1">
            <a:extLst>
              <a:ext uri="{FF2B5EF4-FFF2-40B4-BE49-F238E27FC236}">
                <a16:creationId xmlns:a16="http://schemas.microsoft.com/office/drawing/2014/main" id="{6DC2EC63-A432-3A49-9DC4-CC710B0A9EB5}"/>
              </a:ext>
            </a:extLst>
          </p:cNvPr>
          <p:cNvSpPr>
            <a:spLocks noGrp="1"/>
          </p:cNvSpPr>
          <p:nvPr>
            <p:ph type="sldNum" sz="quarter" idx="2"/>
          </p:nvPr>
        </p:nvSpPr>
        <p:spPr/>
        <p:txBody>
          <a:bodyPr/>
          <a:lstStyle/>
          <a:p>
            <a:fld id="{86CB4B4D-7CA3-9044-876B-883B54F8677D}" type="slidenum">
              <a:rPr lang="en-IN" smtClean="0"/>
              <a:t>28</a:t>
            </a:fld>
            <a:endParaRPr lang="en-IN"/>
          </a:p>
        </p:txBody>
      </p:sp>
      <p:pic>
        <p:nvPicPr>
          <p:cNvPr id="16386" name="Picture 2" descr="A screenshot of a computer&#10;&#10;Description automatically generated">
            <a:extLst>
              <a:ext uri="{FF2B5EF4-FFF2-40B4-BE49-F238E27FC236}">
                <a16:creationId xmlns:a16="http://schemas.microsoft.com/office/drawing/2014/main" id="{3DFBC509-BAFA-8750-B424-C78F8CB579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100" y="2179638"/>
            <a:ext cx="7196300" cy="37980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2170717"/>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System Testing</a:t>
            </a:r>
            <a:endParaRPr sz="3200" dirty="0">
              <a:solidFill>
                <a:srgbClr val="FF0000"/>
              </a:solidFill>
            </a:endParaRPr>
          </a:p>
        </p:txBody>
      </p:sp>
      <p:sp>
        <p:nvSpPr>
          <p:cNvPr id="2" name="Slide Number Placeholder 1">
            <a:extLst>
              <a:ext uri="{FF2B5EF4-FFF2-40B4-BE49-F238E27FC236}">
                <a16:creationId xmlns:a16="http://schemas.microsoft.com/office/drawing/2014/main" id="{6DC2EC63-A432-3A49-9DC4-CC710B0A9EB5}"/>
              </a:ext>
            </a:extLst>
          </p:cNvPr>
          <p:cNvSpPr>
            <a:spLocks noGrp="1"/>
          </p:cNvSpPr>
          <p:nvPr>
            <p:ph type="sldNum" sz="quarter" idx="2"/>
          </p:nvPr>
        </p:nvSpPr>
        <p:spPr/>
        <p:txBody>
          <a:bodyPr/>
          <a:lstStyle/>
          <a:p>
            <a:fld id="{86CB4B4D-7CA3-9044-876B-883B54F8677D}" type="slidenum">
              <a:rPr lang="en-IN" smtClean="0"/>
              <a:t>29</a:t>
            </a:fld>
            <a:endParaRPr lang="en-IN"/>
          </a:p>
        </p:txBody>
      </p:sp>
      <p:pic>
        <p:nvPicPr>
          <p:cNvPr id="17410" name="Picture 2" descr="A screenshot of a computer&#10;&#10;Description automatically generated">
            <a:extLst>
              <a:ext uri="{FF2B5EF4-FFF2-40B4-BE49-F238E27FC236}">
                <a16:creationId xmlns:a16="http://schemas.microsoft.com/office/drawing/2014/main" id="{E0601A5A-F20D-3388-C09C-4B384D7813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1341" y="2268071"/>
            <a:ext cx="6556518" cy="3447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069800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8CAD8-6377-C892-B7C3-62A10ABB2A88}"/>
              </a:ext>
            </a:extLst>
          </p:cNvPr>
          <p:cNvSpPr>
            <a:spLocks noGrp="1"/>
          </p:cNvSpPr>
          <p:nvPr>
            <p:ph type="title"/>
          </p:nvPr>
        </p:nvSpPr>
        <p:spPr>
          <a:xfrm>
            <a:off x="381001" y="925791"/>
            <a:ext cx="8229600" cy="1508126"/>
          </a:xfrm>
        </p:spPr>
        <p:txBody>
          <a:bodyPr/>
          <a:lstStyle/>
          <a:p>
            <a:r>
              <a:rPr lang="en-US" sz="3200" dirty="0"/>
              <a:t>Objective</a:t>
            </a:r>
            <a:endParaRPr lang="en-IN" sz="3200" dirty="0"/>
          </a:p>
        </p:txBody>
      </p:sp>
      <p:sp>
        <p:nvSpPr>
          <p:cNvPr id="3" name="Content Placeholder 2">
            <a:extLst>
              <a:ext uri="{FF2B5EF4-FFF2-40B4-BE49-F238E27FC236}">
                <a16:creationId xmlns:a16="http://schemas.microsoft.com/office/drawing/2014/main" id="{10EAAA5B-865B-13B0-EC79-C202D751DA4C}"/>
              </a:ext>
            </a:extLst>
          </p:cNvPr>
          <p:cNvSpPr>
            <a:spLocks noGrp="1"/>
          </p:cNvSpPr>
          <p:nvPr>
            <p:ph idx="1"/>
          </p:nvPr>
        </p:nvSpPr>
        <p:spPr>
          <a:xfrm>
            <a:off x="457200" y="2670931"/>
            <a:ext cx="8229600" cy="2486492"/>
          </a:xfrm>
        </p:spPr>
        <p:txBody>
          <a:bodyPr/>
          <a:lstStyle/>
          <a:p>
            <a:pPr marL="0" indent="0" algn="ctr">
              <a:buNone/>
            </a:pPr>
            <a:r>
              <a:rPr lang="en-US" dirty="0"/>
              <a:t>The objective of this project is to develop a web application called "</a:t>
            </a:r>
            <a:r>
              <a:rPr lang="en-US" dirty="0" err="1"/>
              <a:t>TinyHuff</a:t>
            </a:r>
            <a:r>
              <a:rPr lang="en-US" dirty="0"/>
              <a:t>" that provides functionality for compressing and decompressing text and images using the Huffman coding algorithm and Chroma Subsampling. </a:t>
            </a:r>
            <a:endParaRPr lang="en-IN" dirty="0"/>
          </a:p>
        </p:txBody>
      </p:sp>
      <p:sp>
        <p:nvSpPr>
          <p:cNvPr id="4" name="Slide Number Placeholder 3">
            <a:extLst>
              <a:ext uri="{FF2B5EF4-FFF2-40B4-BE49-F238E27FC236}">
                <a16:creationId xmlns:a16="http://schemas.microsoft.com/office/drawing/2014/main" id="{65611647-8E96-FA38-1818-E8BF17B5AFCD}"/>
              </a:ext>
            </a:extLst>
          </p:cNvPr>
          <p:cNvSpPr>
            <a:spLocks noGrp="1"/>
          </p:cNvSpPr>
          <p:nvPr>
            <p:ph type="sldNum" sz="quarter" idx="12"/>
          </p:nvPr>
        </p:nvSpPr>
        <p:spPr/>
        <p:txBody>
          <a:bodyPr/>
          <a:lstStyle/>
          <a:p>
            <a:fld id="{04A71D75-F203-4127-87D0-3B0BC6965938}" type="slidenum">
              <a:rPr lang="en-IN" smtClean="0"/>
              <a:t>3</a:t>
            </a:fld>
            <a:endParaRPr lang="en-IN"/>
          </a:p>
        </p:txBody>
      </p:sp>
    </p:spTree>
    <p:extLst>
      <p:ext uri="{BB962C8B-B14F-4D97-AF65-F5344CB8AC3E}">
        <p14:creationId xmlns:p14="http://schemas.microsoft.com/office/powerpoint/2010/main" val="27624381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Results and Analysis</a:t>
            </a:r>
            <a:endParaRPr sz="3200" dirty="0">
              <a:solidFill>
                <a:srgbClr val="FF0000"/>
              </a:solidFill>
            </a:endParaRPr>
          </a:p>
        </p:txBody>
      </p:sp>
      <p:sp>
        <p:nvSpPr>
          <p:cNvPr id="2" name="Slide Number Placeholder 1">
            <a:extLst>
              <a:ext uri="{FF2B5EF4-FFF2-40B4-BE49-F238E27FC236}">
                <a16:creationId xmlns:a16="http://schemas.microsoft.com/office/drawing/2014/main" id="{7841363B-8688-DE4D-9847-53EE9AA5C254}"/>
              </a:ext>
            </a:extLst>
          </p:cNvPr>
          <p:cNvSpPr>
            <a:spLocks noGrp="1"/>
          </p:cNvSpPr>
          <p:nvPr>
            <p:ph type="sldNum" sz="quarter" idx="2"/>
          </p:nvPr>
        </p:nvSpPr>
        <p:spPr/>
        <p:txBody>
          <a:bodyPr/>
          <a:lstStyle/>
          <a:p>
            <a:fld id="{86CB4B4D-7CA3-9044-876B-883B54F8677D}" type="slidenum">
              <a:rPr lang="en-IN" smtClean="0"/>
              <a:t>30</a:t>
            </a:fld>
            <a:endParaRPr lang="en-IN"/>
          </a:p>
        </p:txBody>
      </p:sp>
      <p:pic>
        <p:nvPicPr>
          <p:cNvPr id="18434" name="Picture 2" descr="A graph with a red line&#10;&#10;Description automatically generated">
            <a:extLst>
              <a:ext uri="{FF2B5EF4-FFF2-40B4-BE49-F238E27FC236}">
                <a16:creationId xmlns:a16="http://schemas.microsoft.com/office/drawing/2014/main" id="{7E019EAF-EB22-BDF3-F61F-DC7BB3A6E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5076" y="2179638"/>
            <a:ext cx="4146924" cy="311019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FA28841E-85D2-74FC-1D38-70FF29994F20}"/>
              </a:ext>
            </a:extLst>
          </p:cNvPr>
          <p:cNvSpPr txBox="1"/>
          <p:nvPr/>
        </p:nvSpPr>
        <p:spPr>
          <a:xfrm>
            <a:off x="1418291" y="5289831"/>
            <a:ext cx="2160494" cy="5232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Fig. 1 Compressed ratio vs Shannon score ​</a:t>
            </a:r>
          </a:p>
        </p:txBody>
      </p:sp>
      <p:sp>
        <p:nvSpPr>
          <p:cNvPr id="17" name="TextBox 16">
            <a:extLst>
              <a:ext uri="{FF2B5EF4-FFF2-40B4-BE49-F238E27FC236}">
                <a16:creationId xmlns:a16="http://schemas.microsoft.com/office/drawing/2014/main" id="{9521E588-7630-6B34-753C-6E89E329C0F1}"/>
              </a:ext>
            </a:extLst>
          </p:cNvPr>
          <p:cNvSpPr txBox="1"/>
          <p:nvPr/>
        </p:nvSpPr>
        <p:spPr>
          <a:xfrm>
            <a:off x="4251885" y="2611350"/>
            <a:ext cx="4572000" cy="22467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en-US" dirty="0"/>
          </a:p>
          <a:p>
            <a:r>
              <a:rPr lang="en-US" dirty="0"/>
              <a:t>The graph illustrates the relationship between the Shannon score and compressed ratio, and shows that beyond a certain entropy level, increased randomness in the data makes compression less effective. Up to a Shannon score of 6, the compressed ratio continues to decrease gradually, showing diminishing returns for compression as entropy grows. Overall, the graph highlights that compression efficiency improves with entropy to a point, after which it flattens due to data complexity.</a:t>
            </a:r>
            <a:endParaRPr lang="en-IN" dirty="0"/>
          </a:p>
        </p:txBody>
      </p:sp>
    </p:spTree>
    <p:extLst>
      <p:ext uri="{BB962C8B-B14F-4D97-AF65-F5344CB8AC3E}">
        <p14:creationId xmlns:p14="http://schemas.microsoft.com/office/powerpoint/2010/main" val="2087937537"/>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otivation"/>
          <p:cNvSpPr txBox="1">
            <a:spLocks noGrp="1"/>
          </p:cNvSpPr>
          <p:nvPr>
            <p:ph type="title"/>
          </p:nvPr>
        </p:nvSpPr>
        <p:spPr>
          <a:xfrm>
            <a:off x="990600" y="1371600"/>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US" sz="3200" dirty="0"/>
              <a:t>Results and Analysis</a:t>
            </a:r>
            <a:endParaRPr sz="3200" dirty="0">
              <a:solidFill>
                <a:srgbClr val="FF0000"/>
              </a:solidFill>
            </a:endParaRPr>
          </a:p>
        </p:txBody>
      </p:sp>
      <p:sp>
        <p:nvSpPr>
          <p:cNvPr id="2" name="Slide Number Placeholder 1">
            <a:extLst>
              <a:ext uri="{FF2B5EF4-FFF2-40B4-BE49-F238E27FC236}">
                <a16:creationId xmlns:a16="http://schemas.microsoft.com/office/drawing/2014/main" id="{7841363B-8688-DE4D-9847-53EE9AA5C254}"/>
              </a:ext>
            </a:extLst>
          </p:cNvPr>
          <p:cNvSpPr>
            <a:spLocks noGrp="1"/>
          </p:cNvSpPr>
          <p:nvPr>
            <p:ph type="sldNum" sz="quarter" idx="2"/>
          </p:nvPr>
        </p:nvSpPr>
        <p:spPr/>
        <p:txBody>
          <a:bodyPr/>
          <a:lstStyle/>
          <a:p>
            <a:fld id="{86CB4B4D-7CA3-9044-876B-883B54F8677D}" type="slidenum">
              <a:rPr lang="en-IN" smtClean="0"/>
              <a:t>31</a:t>
            </a:fld>
            <a:endParaRPr lang="en-IN"/>
          </a:p>
        </p:txBody>
      </p:sp>
      <p:pic>
        <p:nvPicPr>
          <p:cNvPr id="18436" name="Picture 4" descr="A graph with a red line and blue line&#10;&#10;Description automatically generated">
            <a:extLst>
              <a:ext uri="{FF2B5EF4-FFF2-40B4-BE49-F238E27FC236}">
                <a16:creationId xmlns:a16="http://schemas.microsoft.com/office/drawing/2014/main" id="{F613B852-77C5-957F-578C-78BBA3B7F6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2889" y="2179638"/>
            <a:ext cx="4146924" cy="311019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00AE4A0-03A2-F418-B9A7-E52CC80254BF}"/>
              </a:ext>
            </a:extLst>
          </p:cNvPr>
          <p:cNvSpPr txBox="1"/>
          <p:nvPr/>
        </p:nvSpPr>
        <p:spPr>
          <a:xfrm>
            <a:off x="5078880" y="5182109"/>
            <a:ext cx="2554941"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Fig. 2 Image compression with subsampling and without subsampling​</a:t>
            </a:r>
            <a:endParaRPr lang="en-IN" dirty="0"/>
          </a:p>
        </p:txBody>
      </p:sp>
      <p:sp>
        <p:nvSpPr>
          <p:cNvPr id="5" name="TextBox 4">
            <a:extLst>
              <a:ext uri="{FF2B5EF4-FFF2-40B4-BE49-F238E27FC236}">
                <a16:creationId xmlns:a16="http://schemas.microsoft.com/office/drawing/2014/main" id="{CE99906B-876C-AE2B-3964-92430F2827C2}"/>
              </a:ext>
            </a:extLst>
          </p:cNvPr>
          <p:cNvSpPr txBox="1"/>
          <p:nvPr/>
        </p:nvSpPr>
        <p:spPr>
          <a:xfrm>
            <a:off x="592605" y="2658358"/>
            <a:ext cx="4088280" cy="24622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dirty="0"/>
              <a:t>The x-axis represents input size, and the y-axis represents output size. Chroma subsampling reduces color information to achieve smaller data volumes without significant quality loss. The graph indicates that chroma subsampling consistently results in smaller output sizes compared to no-subsample compression across all input sizes. This demonstrates the significant advantage of chroma subsampling in reducing file sizes while maintaining image quality, making it beneficial for video streaming and image storage.</a:t>
            </a:r>
            <a:endParaRPr lang="en-IN" dirty="0"/>
          </a:p>
        </p:txBody>
      </p:sp>
    </p:spTree>
    <p:extLst>
      <p:ext uri="{BB962C8B-B14F-4D97-AF65-F5344CB8AC3E}">
        <p14:creationId xmlns:p14="http://schemas.microsoft.com/office/powerpoint/2010/main" val="2173036408"/>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sz="3200" dirty="0">
                <a:latin typeface="Times New Roman"/>
                <a:cs typeface="Times New Roman"/>
              </a:rPr>
              <a:t>Conclusion </a:t>
            </a:r>
            <a:endParaRPr lang="en-IN" sz="3200" dirty="0">
              <a:latin typeface="Times New Roman"/>
              <a:cs typeface="Times New Roman"/>
            </a:endParaRPr>
          </a:p>
        </p:txBody>
      </p:sp>
      <p:sp>
        <p:nvSpPr>
          <p:cNvPr id="5" name="Slide Number Placeholder 4">
            <a:extLst>
              <a:ext uri="{FF2B5EF4-FFF2-40B4-BE49-F238E27FC236}">
                <a16:creationId xmlns:a16="http://schemas.microsoft.com/office/drawing/2014/main" id="{A59D5C94-4DAB-B64C-97A9-76D346B8E553}"/>
              </a:ext>
            </a:extLst>
          </p:cNvPr>
          <p:cNvSpPr>
            <a:spLocks noGrp="1"/>
          </p:cNvSpPr>
          <p:nvPr>
            <p:ph type="sldNum" sz="quarter" idx="2"/>
          </p:nvPr>
        </p:nvSpPr>
        <p:spPr/>
        <p:txBody>
          <a:bodyPr/>
          <a:lstStyle/>
          <a:p>
            <a:fld id="{86CB4B4D-7CA3-9044-876B-883B54F8677D}" type="slidenum">
              <a:rPr lang="en-IN" smtClean="0"/>
              <a:t>32</a:t>
            </a:fld>
            <a:endParaRPr lang="en-IN"/>
          </a:p>
        </p:txBody>
      </p:sp>
      <p:sp>
        <p:nvSpPr>
          <p:cNvPr id="3" name="TextBox 2">
            <a:extLst>
              <a:ext uri="{FF2B5EF4-FFF2-40B4-BE49-F238E27FC236}">
                <a16:creationId xmlns:a16="http://schemas.microsoft.com/office/drawing/2014/main" id="{6B4833F6-81A3-F873-1525-E8A45C893CBA}"/>
              </a:ext>
            </a:extLst>
          </p:cNvPr>
          <p:cNvSpPr txBox="1"/>
          <p:nvPr/>
        </p:nvSpPr>
        <p:spPr>
          <a:xfrm>
            <a:off x="1222884" y="2416915"/>
            <a:ext cx="6672105" cy="286232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Times New Roman"/>
                <a:ea typeface="Times New Roman"/>
                <a:cs typeface="Times New Roman"/>
                <a:sym typeface="Times New Roman"/>
              </a:rPr>
              <a:t>Image and text compression are pivotal technologies in the digital age, enabling efficient storage and transmission of data. Formats such as JPEG have become industry standards, each serving distinct purposes based on the requirements of image fidelity and file size reduction.​</a:t>
            </a:r>
          </a:p>
          <a:p>
            <a:pPr marL="285750" marR="0" indent="-285750" algn="l" defTabSz="914400" rtl="0" fontAlgn="auto" latinLnBrk="0"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Times New Roman"/>
                <a:ea typeface="Times New Roman"/>
                <a:cs typeface="Times New Roman"/>
                <a:sym typeface="Times New Roman"/>
              </a:rPr>
              <a:t>Similarly, text compression algorithms like Huffman coding play crucial roles in minimizing the storage and bandwidth needed for text data. These methods ensure that large volumes of text can be transmitted swiftly and stored economically, which is vital for web applications, data storage solutions, and communication systems.​</a:t>
            </a:r>
          </a:p>
        </p:txBody>
      </p:sp>
    </p:spTree>
    <p:extLst>
      <p:ext uri="{BB962C8B-B14F-4D97-AF65-F5344CB8AC3E}">
        <p14:creationId xmlns:p14="http://schemas.microsoft.com/office/powerpoint/2010/main" val="320774424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7" y="1137103"/>
            <a:ext cx="8229600" cy="1005206"/>
          </a:xfrm>
        </p:spPr>
        <p:txBody>
          <a:bodyPr/>
          <a:lstStyle/>
          <a:p>
            <a:r>
              <a:rPr lang="en-US" sz="3200" dirty="0">
                <a:latin typeface="Times New Roman"/>
                <a:cs typeface="Times New Roman"/>
              </a:rPr>
              <a:t>Future Scope </a:t>
            </a:r>
            <a:endParaRPr lang="en-IN" sz="3200" dirty="0">
              <a:latin typeface="Times New Roman"/>
              <a:cs typeface="Times New Roman"/>
            </a:endParaRPr>
          </a:p>
        </p:txBody>
      </p:sp>
      <p:sp>
        <p:nvSpPr>
          <p:cNvPr id="5" name="Slide Number Placeholder 4">
            <a:extLst>
              <a:ext uri="{FF2B5EF4-FFF2-40B4-BE49-F238E27FC236}">
                <a16:creationId xmlns:a16="http://schemas.microsoft.com/office/drawing/2014/main" id="{4B1CB0B0-6F0E-C147-A5A8-810C7D110A71}"/>
              </a:ext>
            </a:extLst>
          </p:cNvPr>
          <p:cNvSpPr>
            <a:spLocks noGrp="1"/>
          </p:cNvSpPr>
          <p:nvPr>
            <p:ph type="sldNum" sz="quarter" idx="2"/>
          </p:nvPr>
        </p:nvSpPr>
        <p:spPr/>
        <p:txBody>
          <a:bodyPr/>
          <a:lstStyle/>
          <a:p>
            <a:fld id="{86CB4B4D-7CA3-9044-876B-883B54F8677D}" type="slidenum">
              <a:rPr lang="en-IN" smtClean="0"/>
              <a:t>33</a:t>
            </a:fld>
            <a:endParaRPr lang="en-IN"/>
          </a:p>
        </p:txBody>
      </p:sp>
      <p:sp>
        <p:nvSpPr>
          <p:cNvPr id="6" name="TextBox 5">
            <a:extLst>
              <a:ext uri="{FF2B5EF4-FFF2-40B4-BE49-F238E27FC236}">
                <a16:creationId xmlns:a16="http://schemas.microsoft.com/office/drawing/2014/main" id="{00656DEA-634B-637E-452D-5924DE240EF4}"/>
              </a:ext>
            </a:extLst>
          </p:cNvPr>
          <p:cNvSpPr txBox="1"/>
          <p:nvPr/>
        </p:nvSpPr>
        <p:spPr>
          <a:xfrm>
            <a:off x="812331" y="2978695"/>
            <a:ext cx="7519338" cy="163121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342900" indent="-342900">
              <a:buFont typeface="Arial" panose="020B0604020202020204" pitchFamily="34" charset="0"/>
              <a:buChar char="•"/>
            </a:pPr>
            <a:r>
              <a:rPr lang="en-US" sz="2000" dirty="0"/>
              <a:t> </a:t>
            </a:r>
            <a:r>
              <a:rPr lang="en-US" sz="2000" dirty="0" err="1"/>
              <a:t>TinyHuff</a:t>
            </a:r>
            <a:r>
              <a:rPr lang="en-US" sz="2000" dirty="0"/>
              <a:t> could explore avenues for enhancing its compression algorithms, though the exact approaches are yet to be defined. Potential improvements in user interface design and broader compatibility with various file formats could also be considered for future iterations. </a:t>
            </a:r>
            <a:endParaRPr lang="en-IN" sz="2000" dirty="0"/>
          </a:p>
        </p:txBody>
      </p:sp>
    </p:spTree>
    <p:extLst>
      <p:ext uri="{BB962C8B-B14F-4D97-AF65-F5344CB8AC3E}">
        <p14:creationId xmlns:p14="http://schemas.microsoft.com/office/powerpoint/2010/main" val="190483789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References"/>
          <p:cNvSpPr txBox="1">
            <a:spLocks noGrp="1"/>
          </p:cNvSpPr>
          <p:nvPr>
            <p:ph type="title"/>
          </p:nvPr>
        </p:nvSpPr>
        <p:spPr>
          <a:xfrm>
            <a:off x="977537" y="1188720"/>
            <a:ext cx="6858000" cy="808038"/>
          </a:xfrm>
          <a:prstGeom prst="rect">
            <a:avLst/>
          </a:prstGeom>
        </p:spPr>
        <p:txBody>
          <a:bodyPr>
            <a:normAutofit/>
          </a:bodyPr>
          <a:lstStyle/>
          <a:p>
            <a:r>
              <a:rPr sz="3200" dirty="0">
                <a:latin typeface="Times New Roman"/>
                <a:cs typeface="Times New Roman"/>
              </a:rPr>
              <a:t>References</a:t>
            </a:r>
          </a:p>
        </p:txBody>
      </p:sp>
      <p:sp>
        <p:nvSpPr>
          <p:cNvPr id="2" name="Slide Number Placeholder 1">
            <a:extLst>
              <a:ext uri="{FF2B5EF4-FFF2-40B4-BE49-F238E27FC236}">
                <a16:creationId xmlns:a16="http://schemas.microsoft.com/office/drawing/2014/main" id="{B6E77AD1-87B2-FA47-89C4-B91DD3D29E6E}"/>
              </a:ext>
            </a:extLst>
          </p:cNvPr>
          <p:cNvSpPr>
            <a:spLocks noGrp="1"/>
          </p:cNvSpPr>
          <p:nvPr>
            <p:ph type="sldNum" sz="quarter" idx="2"/>
          </p:nvPr>
        </p:nvSpPr>
        <p:spPr/>
        <p:txBody>
          <a:bodyPr/>
          <a:lstStyle/>
          <a:p>
            <a:fld id="{86CB4B4D-7CA3-9044-876B-883B54F8677D}" type="slidenum">
              <a:rPr lang="en-IN" smtClean="0"/>
              <a:t>34</a:t>
            </a:fld>
            <a:endParaRPr lang="en-IN"/>
          </a:p>
        </p:txBody>
      </p:sp>
      <p:sp>
        <p:nvSpPr>
          <p:cNvPr id="4" name="TextBox 3">
            <a:extLst>
              <a:ext uri="{FF2B5EF4-FFF2-40B4-BE49-F238E27FC236}">
                <a16:creationId xmlns:a16="http://schemas.microsoft.com/office/drawing/2014/main" id="{7D65B822-FA8A-3219-74F2-667E4B83DDE3}"/>
              </a:ext>
            </a:extLst>
          </p:cNvPr>
          <p:cNvSpPr txBox="1"/>
          <p:nvPr/>
        </p:nvSpPr>
        <p:spPr>
          <a:xfrm>
            <a:off x="581025" y="1996758"/>
            <a:ext cx="7981950"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IN" dirty="0"/>
              <a:t>[1] Text Compression  using Lexicographic Permutation of Binary Strings </a:t>
            </a:r>
            <a:r>
              <a:rPr lang="en-IN" dirty="0" err="1"/>
              <a:t>Sourya</a:t>
            </a:r>
            <a:r>
              <a:rPr lang="en-IN" dirty="0"/>
              <a:t> Basu, Shivam </a:t>
            </a:r>
            <a:r>
              <a:rPr lang="en-IN" dirty="0" err="1"/>
              <a:t>Chaturvediand</a:t>
            </a:r>
            <a:r>
              <a:rPr lang="en-IN" dirty="0"/>
              <a:t> Rajesh M. Hegde Indian </a:t>
            </a:r>
            <a:r>
              <a:rPr lang="en-IN" dirty="0" err="1"/>
              <a:t>InstituteofTechnologyKanpur</a:t>
            </a:r>
            <a:r>
              <a:rPr lang="en-IN" dirty="0"/>
              <a:t> Kanpur 208016India {</a:t>
            </a:r>
            <a:r>
              <a:rPr lang="en-IN" dirty="0" err="1"/>
              <a:t>souryab</a:t>
            </a:r>
            <a:r>
              <a:rPr lang="en-IN" dirty="0"/>
              <a:t>, </a:t>
            </a:r>
            <a:r>
              <a:rPr lang="en-IN" dirty="0" err="1"/>
              <a:t>shivamch,rhegde</a:t>
            </a:r>
            <a:r>
              <a:rPr lang="en-IN" dirty="0"/>
              <a:t>}@iitk.ac.in  </a:t>
            </a:r>
          </a:p>
          <a:p>
            <a:endParaRPr lang="en-IN" dirty="0"/>
          </a:p>
          <a:p>
            <a:endParaRPr lang="en-IN" dirty="0"/>
          </a:p>
          <a:p>
            <a:r>
              <a:rPr lang="en-IN" dirty="0"/>
              <a:t>[2]   The Performance of Text File Compression Using Shannon- Fano and Huffman on Small Mobile Devices Teddy   Mantoro1, Media A. Ayu1, </a:t>
            </a:r>
            <a:r>
              <a:rPr lang="en-IN" dirty="0" err="1"/>
              <a:t>Yayuk</a:t>
            </a:r>
            <a:r>
              <a:rPr lang="en-IN" dirty="0"/>
              <a:t> Anggraini2 1Faculty of Engineering and Technology, </a:t>
            </a:r>
            <a:r>
              <a:rPr lang="en-IN" dirty="0" err="1"/>
              <a:t>Sampoerna</a:t>
            </a:r>
            <a:r>
              <a:rPr lang="en-IN" dirty="0"/>
              <a:t> University, Jakarta.  </a:t>
            </a:r>
          </a:p>
          <a:p>
            <a:endParaRPr lang="en-IN" dirty="0"/>
          </a:p>
          <a:p>
            <a:endParaRPr lang="en-IN" dirty="0"/>
          </a:p>
          <a:p>
            <a:r>
              <a:rPr lang="en-IN" dirty="0"/>
              <a:t>[3] A Novel Lossless Coding Technique for Image Compression        </a:t>
            </a:r>
            <a:r>
              <a:rPr lang="en-IN" dirty="0" err="1"/>
              <a:t>Md.Atiqur</a:t>
            </a:r>
            <a:r>
              <a:rPr lang="en-IN" dirty="0"/>
              <a:t> Rahman1, </a:t>
            </a:r>
            <a:r>
              <a:rPr lang="en-IN" dirty="0" err="1"/>
              <a:t>Jungpil</a:t>
            </a:r>
            <a:r>
              <a:rPr lang="en-IN" dirty="0"/>
              <a:t> Shin2, </a:t>
            </a:r>
            <a:r>
              <a:rPr lang="en-IN" dirty="0" err="1"/>
              <a:t>Aloke</a:t>
            </a:r>
            <a:r>
              <a:rPr lang="en-IN" dirty="0"/>
              <a:t> Kumar Saha3, Md. </a:t>
            </a:r>
            <a:r>
              <a:rPr lang="en-IN" dirty="0" err="1"/>
              <a:t>Rashedul</a:t>
            </a:r>
            <a:r>
              <a:rPr lang="en-IN" dirty="0"/>
              <a:t> Islam4,* 1Department of Computer Science and Engineering Bangladesh University of Business and Technology, Dhaka, Bangladesh </a:t>
            </a:r>
          </a:p>
          <a:p>
            <a:endParaRPr lang="en-IN" dirty="0"/>
          </a:p>
          <a:p>
            <a:r>
              <a:rPr lang="en-IN" dirty="0"/>
              <a:t>[4]  Image Compression using Huffman Coding Scheme with Partial/Piecewise </a:t>
            </a:r>
            <a:r>
              <a:rPr lang="en-IN" dirty="0" err="1"/>
              <a:t>Color</a:t>
            </a:r>
            <a:r>
              <a:rPr lang="en-IN" dirty="0"/>
              <a:t> Selection, A.H.M. </a:t>
            </a:r>
            <a:r>
              <a:rPr lang="en-IN" dirty="0" err="1"/>
              <a:t>Zadidul</a:t>
            </a:r>
            <a:r>
              <a:rPr lang="en-IN" dirty="0"/>
              <a:t> Karim  </a:t>
            </a:r>
          </a:p>
          <a:p>
            <a:r>
              <a:rPr lang="en-IN" dirty="0"/>
              <a:t>  </a:t>
            </a:r>
          </a:p>
          <a:p>
            <a:endParaRPr lang="en-IN" dirty="0"/>
          </a:p>
        </p:txBody>
      </p:sp>
    </p:spTree>
    <p:extLst>
      <p:ext uri="{BB962C8B-B14F-4D97-AF65-F5344CB8AC3E}">
        <p14:creationId xmlns:p14="http://schemas.microsoft.com/office/powerpoint/2010/main" val="611963867"/>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 name="References"/>
          <p:cNvSpPr txBox="1">
            <a:spLocks noGrp="1"/>
          </p:cNvSpPr>
          <p:nvPr>
            <p:ph type="title"/>
          </p:nvPr>
        </p:nvSpPr>
        <p:spPr>
          <a:xfrm>
            <a:off x="977537" y="1188720"/>
            <a:ext cx="6858000" cy="808038"/>
          </a:xfrm>
          <a:prstGeom prst="rect">
            <a:avLst/>
          </a:prstGeom>
        </p:spPr>
        <p:txBody>
          <a:bodyPr>
            <a:normAutofit/>
          </a:bodyPr>
          <a:lstStyle/>
          <a:p>
            <a:r>
              <a:rPr sz="3200" dirty="0">
                <a:latin typeface="Times New Roman"/>
                <a:cs typeface="Times New Roman"/>
              </a:rPr>
              <a:t>References</a:t>
            </a:r>
          </a:p>
        </p:txBody>
      </p:sp>
      <p:sp>
        <p:nvSpPr>
          <p:cNvPr id="2" name="Slide Number Placeholder 1">
            <a:extLst>
              <a:ext uri="{FF2B5EF4-FFF2-40B4-BE49-F238E27FC236}">
                <a16:creationId xmlns:a16="http://schemas.microsoft.com/office/drawing/2014/main" id="{B6E77AD1-87B2-FA47-89C4-B91DD3D29E6E}"/>
              </a:ext>
            </a:extLst>
          </p:cNvPr>
          <p:cNvSpPr>
            <a:spLocks noGrp="1"/>
          </p:cNvSpPr>
          <p:nvPr>
            <p:ph type="sldNum" sz="quarter" idx="2"/>
          </p:nvPr>
        </p:nvSpPr>
        <p:spPr/>
        <p:txBody>
          <a:bodyPr/>
          <a:lstStyle/>
          <a:p>
            <a:fld id="{86CB4B4D-7CA3-9044-876B-883B54F8677D}" type="slidenum">
              <a:rPr lang="en-IN" smtClean="0"/>
              <a:t>35</a:t>
            </a:fld>
            <a:endParaRPr lang="en-IN"/>
          </a:p>
        </p:txBody>
      </p:sp>
      <p:sp>
        <p:nvSpPr>
          <p:cNvPr id="4" name="TextBox 3">
            <a:extLst>
              <a:ext uri="{FF2B5EF4-FFF2-40B4-BE49-F238E27FC236}">
                <a16:creationId xmlns:a16="http://schemas.microsoft.com/office/drawing/2014/main" id="{7D65B822-FA8A-3219-74F2-667E4B83DDE3}"/>
              </a:ext>
            </a:extLst>
          </p:cNvPr>
          <p:cNvSpPr txBox="1"/>
          <p:nvPr/>
        </p:nvSpPr>
        <p:spPr>
          <a:xfrm>
            <a:off x="581025" y="1996758"/>
            <a:ext cx="7981950" cy="35394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en-IN" dirty="0"/>
          </a:p>
          <a:p>
            <a:r>
              <a:rPr lang="en-IN" dirty="0"/>
              <a:t>[5] Image Compression Using Discrete Cosine Transform Method </a:t>
            </a:r>
            <a:r>
              <a:rPr lang="en-IN" dirty="0" err="1"/>
              <a:t>Qusay</a:t>
            </a:r>
            <a:r>
              <a:rPr lang="en-IN" dirty="0"/>
              <a:t> Kanaan </a:t>
            </a:r>
            <a:r>
              <a:rPr lang="en-IN" dirty="0" err="1"/>
              <a:t>Kadhim</a:t>
            </a:r>
            <a:r>
              <a:rPr lang="en-IN" dirty="0"/>
              <a:t> Al-</a:t>
            </a:r>
            <a:r>
              <a:rPr lang="en-IN" dirty="0" err="1"/>
              <a:t>Yarmook</a:t>
            </a:r>
            <a:r>
              <a:rPr lang="en-IN" dirty="0"/>
              <a:t> University College / Computer     Science Department, Iraq .qusaykanaan@gmail.com </a:t>
            </a:r>
          </a:p>
          <a:p>
            <a:endParaRPr lang="en-IN" dirty="0"/>
          </a:p>
          <a:p>
            <a:r>
              <a:rPr lang="en-IN" dirty="0"/>
              <a:t>[6]   Reducing Image Compression Time using Improvised  Discrete  Cosine Transform Algorithm Keyur D. Joshi School of Engineering   and Applied Sciences Ahmedabad University, Ahmedabad, India keyur.joshi@ahduni.edu.in </a:t>
            </a:r>
          </a:p>
          <a:p>
            <a:endParaRPr lang="en-IN" dirty="0"/>
          </a:p>
          <a:p>
            <a:r>
              <a:rPr lang="en-IN" dirty="0"/>
              <a:t>[10]  </a:t>
            </a:r>
            <a:r>
              <a:rPr lang="en-IN" dirty="0" err="1"/>
              <a:t>Barbhuiya</a:t>
            </a:r>
            <a:r>
              <a:rPr lang="en-IN" dirty="0"/>
              <a:t>, A. H. M. Jaffar Iqbal, A. H. Jaffar Iqbal </a:t>
            </a:r>
            <a:r>
              <a:rPr lang="en-IN" dirty="0" err="1"/>
              <a:t>Barbhuiya</a:t>
            </a:r>
            <a:r>
              <a:rPr lang="en-IN" dirty="0"/>
              <a:t>,  </a:t>
            </a:r>
          </a:p>
          <a:p>
            <a:r>
              <a:rPr lang="en-IN" dirty="0"/>
              <a:t>Tahera Akhtar Laskar, and K. </a:t>
            </a:r>
            <a:r>
              <a:rPr lang="en-IN" dirty="0" err="1"/>
              <a:t>Hemachandran</a:t>
            </a:r>
            <a:r>
              <a:rPr lang="en-IN" dirty="0"/>
              <a:t>. 2014. “An Approach for </a:t>
            </a:r>
            <a:r>
              <a:rPr lang="en-IN" dirty="0" err="1"/>
              <a:t>Color</a:t>
            </a:r>
            <a:r>
              <a:rPr lang="en-IN" dirty="0"/>
              <a:t> Image Compression of JPEG and PNG Images Using DCT and DWT.” 2014 International Conference on Computational Intelligence and Communication Networks. https://doi.org/10.1109/cicn.2014.40. </a:t>
            </a:r>
          </a:p>
          <a:p>
            <a:endParaRPr lang="en-IN" dirty="0"/>
          </a:p>
          <a:p>
            <a:r>
              <a:rPr lang="en-IN" dirty="0"/>
              <a:t>[11]  </a:t>
            </a:r>
            <a:r>
              <a:rPr lang="en-IN" dirty="0" err="1"/>
              <a:t>Benchikh</a:t>
            </a:r>
            <a:r>
              <a:rPr lang="en-IN" dirty="0"/>
              <a:t>, S., and M. Corinthios. 2011. “A Hybrid Image  Compression Technique Based on DWT and DCT Transforms.”  International Conference on Advanced </a:t>
            </a:r>
            <a:r>
              <a:rPr lang="en-IN" dirty="0" err="1"/>
              <a:t>Infocomm</a:t>
            </a:r>
            <a:r>
              <a:rPr lang="en-IN" dirty="0"/>
              <a:t> Technology 2011 (ICAIT 2011). https://doi.org/10.1049/cp.2011.1065.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1886" y="2809149"/>
            <a:ext cx="8229600" cy="1508126"/>
          </a:xfrm>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9996D16-4258-1743-8406-3BD606EB5DEE}"/>
              </a:ext>
            </a:extLst>
          </p:cNvPr>
          <p:cNvSpPr>
            <a:spLocks noGrp="1"/>
          </p:cNvSpPr>
          <p:nvPr>
            <p:ph type="sldNum" sz="quarter" idx="2"/>
          </p:nvPr>
        </p:nvSpPr>
        <p:spPr/>
        <p:txBody>
          <a:bodyPr/>
          <a:lstStyle/>
          <a:p>
            <a:fld id="{86CB4B4D-7CA3-9044-876B-883B54F8677D}" type="slidenum">
              <a:rPr lang="en-IN" smtClean="0"/>
              <a:t>36</a:t>
            </a:fld>
            <a:endParaRPr lang="en-IN"/>
          </a:p>
        </p:txBody>
      </p:sp>
    </p:spTree>
    <p:extLst>
      <p:ext uri="{BB962C8B-B14F-4D97-AF65-F5344CB8AC3E}">
        <p14:creationId xmlns:p14="http://schemas.microsoft.com/office/powerpoint/2010/main" val="229017277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3899E-759B-5E3B-1538-ED4E42B73494}"/>
              </a:ext>
            </a:extLst>
          </p:cNvPr>
          <p:cNvSpPr>
            <a:spLocks noGrp="1"/>
          </p:cNvSpPr>
          <p:nvPr>
            <p:ph type="title"/>
          </p:nvPr>
        </p:nvSpPr>
        <p:spPr>
          <a:xfrm>
            <a:off x="457200" y="907862"/>
            <a:ext cx="8229600" cy="1508126"/>
          </a:xfrm>
        </p:spPr>
        <p:txBody>
          <a:bodyPr/>
          <a:lstStyle/>
          <a:p>
            <a:r>
              <a:rPr lang="en-US" sz="3200" dirty="0">
                <a:latin typeface="Times New Roman" panose="02020603050405020304" pitchFamily="18" charset="0"/>
                <a:ea typeface="+mn-ea"/>
                <a:cs typeface="Times New Roman" panose="02020603050405020304" pitchFamily="18" charset="0"/>
                <a:sym typeface="Arial"/>
              </a:rPr>
              <a:t>Motivation</a:t>
            </a:r>
            <a:endParaRPr lang="en-IN" sz="3200" dirty="0"/>
          </a:p>
        </p:txBody>
      </p:sp>
      <p:sp>
        <p:nvSpPr>
          <p:cNvPr id="3" name="Content Placeholder 2">
            <a:extLst>
              <a:ext uri="{FF2B5EF4-FFF2-40B4-BE49-F238E27FC236}">
                <a16:creationId xmlns:a16="http://schemas.microsoft.com/office/drawing/2014/main" id="{B4EA2E39-6348-E0EC-A523-B8542334A461}"/>
              </a:ext>
            </a:extLst>
          </p:cNvPr>
          <p:cNvSpPr>
            <a:spLocks noGrp="1"/>
          </p:cNvSpPr>
          <p:nvPr>
            <p:ph idx="1"/>
          </p:nvPr>
        </p:nvSpPr>
        <p:spPr>
          <a:xfrm>
            <a:off x="457200" y="2415988"/>
            <a:ext cx="8229600" cy="2916798"/>
          </a:xfrm>
        </p:spPr>
        <p:txBody>
          <a:bodyPr/>
          <a:lstStyle/>
          <a:p>
            <a:pPr marL="0" indent="0" algn="ctr">
              <a:buNone/>
            </a:pPr>
            <a:r>
              <a:rPr lang="en-US" dirty="0"/>
              <a:t>The motivation behind developing </a:t>
            </a:r>
            <a:r>
              <a:rPr lang="en-US" dirty="0" err="1"/>
              <a:t>TinyHuff</a:t>
            </a:r>
            <a:r>
              <a:rPr lang="en-US" dirty="0"/>
              <a:t> is to showcase the power of Huffman coding in data compression and encryption. Huffman coding is known for its efficiency in reducing file sizes, especially for files with repetitive patterns or symbols. By implementing this algorithm in a web application, users can experience firsthand how compression techniques can optimize storage and transmission of data.​</a:t>
            </a:r>
            <a:endParaRPr lang="en-IN" dirty="0"/>
          </a:p>
        </p:txBody>
      </p:sp>
      <p:sp>
        <p:nvSpPr>
          <p:cNvPr id="4" name="Slide Number Placeholder 3">
            <a:extLst>
              <a:ext uri="{FF2B5EF4-FFF2-40B4-BE49-F238E27FC236}">
                <a16:creationId xmlns:a16="http://schemas.microsoft.com/office/drawing/2014/main" id="{BF790DBA-248E-B9AC-2113-FD529ABC72F4}"/>
              </a:ext>
            </a:extLst>
          </p:cNvPr>
          <p:cNvSpPr>
            <a:spLocks noGrp="1"/>
          </p:cNvSpPr>
          <p:nvPr>
            <p:ph type="sldNum" sz="quarter" idx="12"/>
          </p:nvPr>
        </p:nvSpPr>
        <p:spPr/>
        <p:txBody>
          <a:bodyPr/>
          <a:lstStyle/>
          <a:p>
            <a:fld id="{04A71D75-F203-4127-87D0-3B0BC6965938}" type="slidenum">
              <a:rPr lang="en-IN" smtClean="0"/>
              <a:t>4</a:t>
            </a:fld>
            <a:endParaRPr lang="en-IN"/>
          </a:p>
        </p:txBody>
      </p:sp>
    </p:spTree>
    <p:extLst>
      <p:ext uri="{BB962C8B-B14F-4D97-AF65-F5344CB8AC3E}">
        <p14:creationId xmlns:p14="http://schemas.microsoft.com/office/powerpoint/2010/main" val="41091244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ontent"/>
          <p:cNvSpPr txBox="1">
            <a:spLocks noGrp="1"/>
          </p:cNvSpPr>
          <p:nvPr>
            <p:ph type="title"/>
          </p:nvPr>
        </p:nvSpPr>
        <p:spPr>
          <a:xfrm>
            <a:off x="609600" y="1371600"/>
            <a:ext cx="7772400" cy="685800"/>
          </a:xfrm>
          <a:prstGeom prst="rect">
            <a:avLst/>
          </a:prstGeom>
        </p:spPr>
        <p:txBody>
          <a:bodyPr>
            <a:normAutofit/>
          </a:bodyPr>
          <a:lstStyle>
            <a:lvl1pPr>
              <a:defRPr sz="3200">
                <a:latin typeface="Times New Roman"/>
                <a:ea typeface="Times New Roman"/>
                <a:cs typeface="Times New Roman"/>
                <a:sym typeface="Times New Roman"/>
              </a:defRPr>
            </a:lvl1pPr>
          </a:lstStyle>
          <a:p>
            <a:r>
              <a:rPr lang="en-IN" dirty="0">
                <a:latin typeface="Times New Roman" panose="02020603050405020304" pitchFamily="18" charset="0"/>
                <a:ea typeface="+mn-ea"/>
                <a:cs typeface="Times New Roman" panose="02020603050405020304" pitchFamily="18" charset="0"/>
                <a:sym typeface="Arial"/>
              </a:rPr>
              <a:t>Problem</a:t>
            </a:r>
            <a:r>
              <a:rPr lang="en-IN" dirty="0"/>
              <a:t> Definition</a:t>
            </a:r>
            <a:endParaRPr dirty="0"/>
          </a:p>
        </p:txBody>
      </p:sp>
      <p:sp>
        <p:nvSpPr>
          <p:cNvPr id="142" name="Rectangle"/>
          <p:cNvSpPr/>
          <p:nvPr/>
        </p:nvSpPr>
        <p:spPr>
          <a:xfrm>
            <a:off x="1295400" y="304800"/>
            <a:ext cx="6858000" cy="457200"/>
          </a:xfrm>
          <a:prstGeom prst="rect">
            <a:avLst/>
          </a:prstGeom>
          <a:solidFill>
            <a:srgbClr val="FFFFFF"/>
          </a:solidFill>
          <a:ln>
            <a:solidFill>
              <a:srgbClr val="FFFFFF"/>
            </a:solidFill>
          </a:ln>
        </p:spPr>
        <p:txBody>
          <a:bodyPr lIns="45719" rIns="45719" anchor="ctr"/>
          <a:lstStyle/>
          <a:p>
            <a:pPr>
              <a:defRPr sz="2800">
                <a:latin typeface="+mn-lt"/>
                <a:ea typeface="+mn-ea"/>
                <a:cs typeface="+mn-cs"/>
                <a:sym typeface="Arial"/>
              </a:defRPr>
            </a:pPr>
            <a:endParaRPr/>
          </a:p>
        </p:txBody>
      </p:sp>
      <p:sp>
        <p:nvSpPr>
          <p:cNvPr id="144" name="Introduction…"/>
          <p:cNvSpPr/>
          <p:nvPr/>
        </p:nvSpPr>
        <p:spPr>
          <a:xfrm>
            <a:off x="778685" y="2057400"/>
            <a:ext cx="7680961" cy="3416318"/>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p>
            <a:pPr algn="ctr"/>
            <a:r>
              <a:rPr lang="en-US" sz="1800" dirty="0"/>
              <a:t>Our project focuses on developing better techniques for data compression and encryption. We aim to make files and images smaller without losing quality or taking too much time.</a:t>
            </a:r>
          </a:p>
          <a:p>
            <a:pPr algn="ctr"/>
            <a:r>
              <a:rPr lang="en-US" sz="1800" dirty="0"/>
              <a:t>Current methods often compromise between speed, quality, and file size. Some compress quickly but reduce quality, while others keep quality but are slow. We aim to overcome these issues with advanced algorithms that optimize both compression and encryption.</a:t>
            </a:r>
          </a:p>
          <a:p>
            <a:pPr algn="ctr"/>
            <a:r>
              <a:rPr lang="en-US" sz="1800" dirty="0"/>
              <a:t>Our approach also ensures that compressed data is secure, protecting it from unauthorized access. By enhancing both compression and encryption, we improve storage management and data privacy.</a:t>
            </a:r>
          </a:p>
          <a:p>
            <a:pPr algn="ctr"/>
            <a:r>
              <a:rPr lang="en-US" sz="1800" dirty="0"/>
              <a:t>Join us as we revolutionize data compression and encryption, making it faster, more efficient, and more secure.</a:t>
            </a:r>
            <a:endParaRPr dirty="0"/>
          </a:p>
        </p:txBody>
      </p:sp>
      <p:sp>
        <p:nvSpPr>
          <p:cNvPr id="2" name="Slide Number Placeholder 1">
            <a:extLst>
              <a:ext uri="{FF2B5EF4-FFF2-40B4-BE49-F238E27FC236}">
                <a16:creationId xmlns:a16="http://schemas.microsoft.com/office/drawing/2014/main" id="{0E8F19BB-457C-7B4B-AAFB-0910A802E922}"/>
              </a:ext>
            </a:extLst>
          </p:cNvPr>
          <p:cNvSpPr>
            <a:spLocks noGrp="1"/>
          </p:cNvSpPr>
          <p:nvPr>
            <p:ph type="sldNum" sz="quarter" idx="2"/>
          </p:nvPr>
        </p:nvSpPr>
        <p:spPr/>
        <p:txBody>
          <a:bodyPr/>
          <a:lstStyle/>
          <a:p>
            <a:fld id="{86CB4B4D-7CA3-9044-876B-883B54F8677D}" type="slidenum">
              <a:rPr lang="en-IN" smtClean="0"/>
              <a:t>5</a:t>
            </a:fld>
            <a:endParaRPr lang="en-IN"/>
          </a:p>
        </p:txBody>
      </p:sp>
    </p:spTree>
    <p:extLst>
      <p:ext uri="{BB962C8B-B14F-4D97-AF65-F5344CB8AC3E}">
        <p14:creationId xmlns:p14="http://schemas.microsoft.com/office/powerpoint/2010/main" val="394966486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Motivation"/>
          <p:cNvSpPr txBox="1">
            <a:spLocks noGrp="1"/>
          </p:cNvSpPr>
          <p:nvPr>
            <p:ph type="title"/>
          </p:nvPr>
        </p:nvSpPr>
        <p:spPr>
          <a:xfrm>
            <a:off x="1143000" y="1315008"/>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 </a:t>
            </a:r>
            <a:endParaRPr sz="3200" dirty="0">
              <a:solidFill>
                <a:srgbClr val="FF0000"/>
              </a:solidFill>
            </a:endParaRPr>
          </a:p>
        </p:txBody>
      </p:sp>
      <p:sp>
        <p:nvSpPr>
          <p:cNvPr id="158"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spcBef>
                <a:spcPts val="400"/>
              </a:spcBef>
              <a:buSzPct val="100000"/>
            </a:pPr>
            <a:endParaRPr sz="1800" dirty="0"/>
          </a:p>
        </p:txBody>
      </p:sp>
      <p:sp>
        <p:nvSpPr>
          <p:cNvPr id="2" name="Slide Number Placeholder 1">
            <a:extLst>
              <a:ext uri="{FF2B5EF4-FFF2-40B4-BE49-F238E27FC236}">
                <a16:creationId xmlns:a16="http://schemas.microsoft.com/office/drawing/2014/main" id="{0BFF59F0-FB3C-414B-8575-B2C3E4F6C78E}"/>
              </a:ext>
            </a:extLst>
          </p:cNvPr>
          <p:cNvSpPr>
            <a:spLocks noGrp="1"/>
          </p:cNvSpPr>
          <p:nvPr>
            <p:ph type="sldNum" sz="quarter" idx="2"/>
          </p:nvPr>
        </p:nvSpPr>
        <p:spPr/>
        <p:txBody>
          <a:bodyPr/>
          <a:lstStyle/>
          <a:p>
            <a:fld id="{86CB4B4D-7CA3-9044-876B-883B54F8677D}" type="slidenum">
              <a:rPr lang="en-IN" smtClean="0"/>
              <a:t>6</a:t>
            </a:fld>
            <a:endParaRPr lang="en-IN"/>
          </a:p>
        </p:txBody>
      </p:sp>
      <p:graphicFrame>
        <p:nvGraphicFramePr>
          <p:cNvPr id="3" name="Table 2">
            <a:extLst>
              <a:ext uri="{FF2B5EF4-FFF2-40B4-BE49-F238E27FC236}">
                <a16:creationId xmlns:a16="http://schemas.microsoft.com/office/drawing/2014/main" id="{AA1C3AD2-1EFA-DBD0-3ADD-739ED77C07A9}"/>
              </a:ext>
            </a:extLst>
          </p:cNvPr>
          <p:cNvGraphicFramePr>
            <a:graphicFrameLocks noGrp="1"/>
          </p:cNvGraphicFramePr>
          <p:nvPr>
            <p:extLst>
              <p:ext uri="{D42A27DB-BD31-4B8C-83A1-F6EECF244321}">
                <p14:modId xmlns:p14="http://schemas.microsoft.com/office/powerpoint/2010/main" val="1646907865"/>
              </p:ext>
            </p:extLst>
          </p:nvPr>
        </p:nvGraphicFramePr>
        <p:xfrm>
          <a:off x="694765" y="2240322"/>
          <a:ext cx="7772400" cy="3383280"/>
        </p:xfrm>
        <a:graphic>
          <a:graphicData uri="http://schemas.openxmlformats.org/drawingml/2006/table">
            <a:tbl>
              <a:tblPr firstRow="1" bandRow="1">
                <a:tableStyleId>{35758FB7-9AC5-4552-8A53-C91805E547FA}</a:tableStyleId>
              </a:tblPr>
              <a:tblGrid>
                <a:gridCol w="1554480">
                  <a:extLst>
                    <a:ext uri="{9D8B030D-6E8A-4147-A177-3AD203B41FA5}">
                      <a16:colId xmlns:a16="http://schemas.microsoft.com/office/drawing/2014/main" val="1681137432"/>
                    </a:ext>
                  </a:extLst>
                </a:gridCol>
                <a:gridCol w="1554480">
                  <a:extLst>
                    <a:ext uri="{9D8B030D-6E8A-4147-A177-3AD203B41FA5}">
                      <a16:colId xmlns:a16="http://schemas.microsoft.com/office/drawing/2014/main" val="2931329156"/>
                    </a:ext>
                  </a:extLst>
                </a:gridCol>
                <a:gridCol w="1554480">
                  <a:extLst>
                    <a:ext uri="{9D8B030D-6E8A-4147-A177-3AD203B41FA5}">
                      <a16:colId xmlns:a16="http://schemas.microsoft.com/office/drawing/2014/main" val="1443489629"/>
                    </a:ext>
                  </a:extLst>
                </a:gridCol>
                <a:gridCol w="1554480">
                  <a:extLst>
                    <a:ext uri="{9D8B030D-6E8A-4147-A177-3AD203B41FA5}">
                      <a16:colId xmlns:a16="http://schemas.microsoft.com/office/drawing/2014/main" val="677734010"/>
                    </a:ext>
                  </a:extLst>
                </a:gridCol>
                <a:gridCol w="1554480">
                  <a:extLst>
                    <a:ext uri="{9D8B030D-6E8A-4147-A177-3AD203B41FA5}">
                      <a16:colId xmlns:a16="http://schemas.microsoft.com/office/drawing/2014/main" val="3541193254"/>
                    </a:ext>
                  </a:extLst>
                </a:gridCol>
              </a:tblGrid>
              <a:tr h="370840">
                <a:tc>
                  <a:txBody>
                    <a:bodyPr/>
                    <a:lstStyle/>
                    <a:p>
                      <a:pPr algn="l" fontAlgn="b"/>
                      <a:r>
                        <a:rPr lang="en-IN" b="1" dirty="0">
                          <a:effectLst/>
                        </a:rPr>
                        <a:t>S.NO</a:t>
                      </a:r>
                    </a:p>
                  </a:txBody>
                  <a:tcPr anchor="b"/>
                </a:tc>
                <a:tc>
                  <a:txBody>
                    <a:bodyPr/>
                    <a:lstStyle/>
                    <a:p>
                      <a:pPr algn="l" fontAlgn="b"/>
                      <a:r>
                        <a:rPr lang="en-IN" b="1" dirty="0">
                          <a:effectLst/>
                        </a:rPr>
                        <a:t>Authors name(s)</a:t>
                      </a:r>
                    </a:p>
                  </a:txBody>
                  <a:tcPr anchor="b"/>
                </a:tc>
                <a:tc>
                  <a:txBody>
                    <a:bodyPr/>
                    <a:lstStyle/>
                    <a:p>
                      <a:pPr algn="l" fontAlgn="b"/>
                      <a:r>
                        <a:rPr lang="en-US" b="1" dirty="0">
                          <a:effectLst/>
                        </a:rPr>
                        <a:t>Full title of the paper with Year</a:t>
                      </a:r>
                    </a:p>
                  </a:txBody>
                  <a:tcPr anchor="b"/>
                </a:tc>
                <a:tc>
                  <a:txBody>
                    <a:bodyPr/>
                    <a:lstStyle/>
                    <a:p>
                      <a:pPr algn="l" fontAlgn="b"/>
                      <a:r>
                        <a:rPr lang="en-US" b="1" dirty="0">
                          <a:effectLst/>
                        </a:rPr>
                        <a:t>Inference from the paper (based on methodology, technology)</a:t>
                      </a:r>
                    </a:p>
                  </a:txBody>
                  <a:tcPr anchor="b"/>
                </a:tc>
                <a:tc>
                  <a:txBody>
                    <a:bodyPr/>
                    <a:lstStyle/>
                    <a:p>
                      <a:pPr algn="l" fontAlgn="b"/>
                      <a:r>
                        <a:rPr lang="en-US" b="1" dirty="0">
                          <a:effectLst/>
                        </a:rPr>
                        <a:t>Open Problem (for your proposed work)</a:t>
                      </a:r>
                    </a:p>
                  </a:txBody>
                  <a:tcPr anchor="b"/>
                </a:tc>
                <a:extLst>
                  <a:ext uri="{0D108BD9-81ED-4DB2-BD59-A6C34878D82A}">
                    <a16:rowId xmlns:a16="http://schemas.microsoft.com/office/drawing/2014/main" val="2836152038"/>
                  </a:ext>
                </a:extLst>
              </a:tr>
              <a:tr h="370840">
                <a:tc>
                  <a:txBody>
                    <a:bodyPr/>
                    <a:lstStyle/>
                    <a:p>
                      <a:pPr algn="l" fontAlgn="base"/>
                      <a:r>
                        <a:rPr lang="en-IN" dirty="0">
                          <a:effectLst/>
                        </a:rPr>
                        <a:t>1</a:t>
                      </a:r>
                    </a:p>
                  </a:txBody>
                  <a:tcPr anchor="ctr"/>
                </a:tc>
                <a:tc>
                  <a:txBody>
                    <a:bodyPr/>
                    <a:lstStyle/>
                    <a:p>
                      <a:pPr algn="l" fontAlgn="base"/>
                      <a:r>
                        <a:rPr lang="en-US" dirty="0" err="1">
                          <a:effectLst/>
                        </a:rPr>
                        <a:t>Sourya</a:t>
                      </a:r>
                      <a:r>
                        <a:rPr lang="en-US" dirty="0">
                          <a:effectLst/>
                        </a:rPr>
                        <a:t> Basu, Shivam Chaturvedi, Rajesh M. Hegde</a:t>
                      </a:r>
                    </a:p>
                  </a:txBody>
                  <a:tcPr anchor="ctr"/>
                </a:tc>
                <a:tc>
                  <a:txBody>
                    <a:bodyPr/>
                    <a:lstStyle/>
                    <a:p>
                      <a:pPr algn="l" fontAlgn="base"/>
                      <a:r>
                        <a:rPr lang="en-US" dirty="0">
                          <a:effectLst/>
                        </a:rPr>
                        <a:t>Text Compression using Lexicographic Permutation of Binary Strings (2016)</a:t>
                      </a:r>
                    </a:p>
                  </a:txBody>
                  <a:tcPr anchor="ctr"/>
                </a:tc>
                <a:tc>
                  <a:txBody>
                    <a:bodyPr/>
                    <a:lstStyle/>
                    <a:p>
                      <a:pPr algn="l" fontAlgn="base"/>
                      <a:r>
                        <a:rPr lang="en-US" dirty="0">
                          <a:effectLst/>
                        </a:rPr>
                        <a:t>Discusses text compression through lexicographic permutation of binary strings, offering a novel approach for reducing file sizes.</a:t>
                      </a:r>
                    </a:p>
                  </a:txBody>
                  <a:tcPr anchor="ctr"/>
                </a:tc>
                <a:tc>
                  <a:txBody>
                    <a:bodyPr/>
                    <a:lstStyle/>
                    <a:p>
                      <a:pPr algn="l" fontAlgn="base"/>
                      <a:r>
                        <a:rPr lang="en-US" dirty="0">
                          <a:effectLst/>
                        </a:rPr>
                        <a:t>Explore further applications of lexicographic permutations in other forms of data compression.</a:t>
                      </a:r>
                    </a:p>
                  </a:txBody>
                  <a:tcPr anchor="ctr"/>
                </a:tc>
                <a:extLst>
                  <a:ext uri="{0D108BD9-81ED-4DB2-BD59-A6C34878D82A}">
                    <a16:rowId xmlns:a16="http://schemas.microsoft.com/office/drawing/2014/main" val="2682033758"/>
                  </a:ext>
                </a:extLst>
              </a:tr>
            </a:tbl>
          </a:graphicData>
        </a:graphic>
      </p:graphicFrame>
    </p:spTree>
    <p:extLst>
      <p:ext uri="{BB962C8B-B14F-4D97-AF65-F5344CB8AC3E}">
        <p14:creationId xmlns:p14="http://schemas.microsoft.com/office/powerpoint/2010/main" val="1100815896"/>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Motivation"/>
          <p:cNvSpPr txBox="1">
            <a:spLocks noGrp="1"/>
          </p:cNvSpPr>
          <p:nvPr>
            <p:ph type="title"/>
          </p:nvPr>
        </p:nvSpPr>
        <p:spPr>
          <a:xfrm>
            <a:off x="1143000" y="1279149"/>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 </a:t>
            </a:r>
            <a:endParaRPr sz="3200" dirty="0">
              <a:solidFill>
                <a:srgbClr val="FF0000"/>
              </a:solidFill>
            </a:endParaRPr>
          </a:p>
        </p:txBody>
      </p:sp>
      <p:sp>
        <p:nvSpPr>
          <p:cNvPr id="158"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pPr>
              <a:spcBef>
                <a:spcPts val="400"/>
              </a:spcBef>
              <a:buSzPct val="100000"/>
            </a:pPr>
            <a:endParaRPr sz="1800" dirty="0"/>
          </a:p>
        </p:txBody>
      </p:sp>
      <p:sp>
        <p:nvSpPr>
          <p:cNvPr id="2" name="Slide Number Placeholder 1">
            <a:extLst>
              <a:ext uri="{FF2B5EF4-FFF2-40B4-BE49-F238E27FC236}">
                <a16:creationId xmlns:a16="http://schemas.microsoft.com/office/drawing/2014/main" id="{0BFF59F0-FB3C-414B-8575-B2C3E4F6C78E}"/>
              </a:ext>
            </a:extLst>
          </p:cNvPr>
          <p:cNvSpPr>
            <a:spLocks noGrp="1"/>
          </p:cNvSpPr>
          <p:nvPr>
            <p:ph type="sldNum" sz="quarter" idx="2"/>
          </p:nvPr>
        </p:nvSpPr>
        <p:spPr/>
        <p:txBody>
          <a:bodyPr/>
          <a:lstStyle/>
          <a:p>
            <a:fld id="{86CB4B4D-7CA3-9044-876B-883B54F8677D}" type="slidenum">
              <a:rPr lang="en-IN" smtClean="0"/>
              <a:t>7</a:t>
            </a:fld>
            <a:endParaRPr lang="en-IN"/>
          </a:p>
        </p:txBody>
      </p:sp>
      <p:graphicFrame>
        <p:nvGraphicFramePr>
          <p:cNvPr id="3" name="Table 2">
            <a:extLst>
              <a:ext uri="{FF2B5EF4-FFF2-40B4-BE49-F238E27FC236}">
                <a16:creationId xmlns:a16="http://schemas.microsoft.com/office/drawing/2014/main" id="{AA1C3AD2-1EFA-DBD0-3ADD-739ED77C07A9}"/>
              </a:ext>
            </a:extLst>
          </p:cNvPr>
          <p:cNvGraphicFramePr>
            <a:graphicFrameLocks noGrp="1"/>
          </p:cNvGraphicFramePr>
          <p:nvPr>
            <p:extLst>
              <p:ext uri="{D42A27DB-BD31-4B8C-83A1-F6EECF244321}">
                <p14:modId xmlns:p14="http://schemas.microsoft.com/office/powerpoint/2010/main" val="2073489891"/>
              </p:ext>
            </p:extLst>
          </p:nvPr>
        </p:nvGraphicFramePr>
        <p:xfrm>
          <a:off x="694765" y="2240322"/>
          <a:ext cx="7772400" cy="3383280"/>
        </p:xfrm>
        <a:graphic>
          <a:graphicData uri="http://schemas.openxmlformats.org/drawingml/2006/table">
            <a:tbl>
              <a:tblPr firstRow="1" bandRow="1">
                <a:tableStyleId>{35758FB7-9AC5-4552-8A53-C91805E547FA}</a:tableStyleId>
              </a:tblPr>
              <a:tblGrid>
                <a:gridCol w="1554480">
                  <a:extLst>
                    <a:ext uri="{9D8B030D-6E8A-4147-A177-3AD203B41FA5}">
                      <a16:colId xmlns:a16="http://schemas.microsoft.com/office/drawing/2014/main" val="1681137432"/>
                    </a:ext>
                  </a:extLst>
                </a:gridCol>
                <a:gridCol w="1554480">
                  <a:extLst>
                    <a:ext uri="{9D8B030D-6E8A-4147-A177-3AD203B41FA5}">
                      <a16:colId xmlns:a16="http://schemas.microsoft.com/office/drawing/2014/main" val="2931329156"/>
                    </a:ext>
                  </a:extLst>
                </a:gridCol>
                <a:gridCol w="1554480">
                  <a:extLst>
                    <a:ext uri="{9D8B030D-6E8A-4147-A177-3AD203B41FA5}">
                      <a16:colId xmlns:a16="http://schemas.microsoft.com/office/drawing/2014/main" val="1443489629"/>
                    </a:ext>
                  </a:extLst>
                </a:gridCol>
                <a:gridCol w="1554480">
                  <a:extLst>
                    <a:ext uri="{9D8B030D-6E8A-4147-A177-3AD203B41FA5}">
                      <a16:colId xmlns:a16="http://schemas.microsoft.com/office/drawing/2014/main" val="677734010"/>
                    </a:ext>
                  </a:extLst>
                </a:gridCol>
                <a:gridCol w="1554480">
                  <a:extLst>
                    <a:ext uri="{9D8B030D-6E8A-4147-A177-3AD203B41FA5}">
                      <a16:colId xmlns:a16="http://schemas.microsoft.com/office/drawing/2014/main" val="3541193254"/>
                    </a:ext>
                  </a:extLst>
                </a:gridCol>
              </a:tblGrid>
              <a:tr h="370840">
                <a:tc>
                  <a:txBody>
                    <a:bodyPr/>
                    <a:lstStyle/>
                    <a:p>
                      <a:pPr algn="l" fontAlgn="b"/>
                      <a:r>
                        <a:rPr lang="en-IN" b="1" dirty="0">
                          <a:effectLst/>
                        </a:rPr>
                        <a:t>S.NO</a:t>
                      </a:r>
                    </a:p>
                  </a:txBody>
                  <a:tcPr anchor="b"/>
                </a:tc>
                <a:tc>
                  <a:txBody>
                    <a:bodyPr/>
                    <a:lstStyle/>
                    <a:p>
                      <a:pPr algn="l" fontAlgn="b"/>
                      <a:r>
                        <a:rPr lang="en-IN" b="1" dirty="0">
                          <a:effectLst/>
                        </a:rPr>
                        <a:t>Authors name(s)</a:t>
                      </a:r>
                    </a:p>
                  </a:txBody>
                  <a:tcPr anchor="b"/>
                </a:tc>
                <a:tc>
                  <a:txBody>
                    <a:bodyPr/>
                    <a:lstStyle/>
                    <a:p>
                      <a:pPr algn="l" fontAlgn="b"/>
                      <a:r>
                        <a:rPr lang="en-US" b="1">
                          <a:effectLst/>
                        </a:rPr>
                        <a:t>Full title of the paper with Year</a:t>
                      </a:r>
                    </a:p>
                  </a:txBody>
                  <a:tcPr anchor="b"/>
                </a:tc>
                <a:tc>
                  <a:txBody>
                    <a:bodyPr/>
                    <a:lstStyle/>
                    <a:p>
                      <a:pPr algn="l" fontAlgn="b"/>
                      <a:r>
                        <a:rPr lang="en-US" b="1" dirty="0">
                          <a:effectLst/>
                        </a:rPr>
                        <a:t>Inference from the paper (based on methodology, technology)</a:t>
                      </a:r>
                    </a:p>
                  </a:txBody>
                  <a:tcPr anchor="b"/>
                </a:tc>
                <a:tc>
                  <a:txBody>
                    <a:bodyPr/>
                    <a:lstStyle/>
                    <a:p>
                      <a:pPr algn="l" fontAlgn="b"/>
                      <a:r>
                        <a:rPr lang="en-US" b="1" dirty="0">
                          <a:effectLst/>
                        </a:rPr>
                        <a:t>Open Problem (for your proposed work)</a:t>
                      </a:r>
                    </a:p>
                  </a:txBody>
                  <a:tcPr anchor="b"/>
                </a:tc>
                <a:extLst>
                  <a:ext uri="{0D108BD9-81ED-4DB2-BD59-A6C34878D82A}">
                    <a16:rowId xmlns:a16="http://schemas.microsoft.com/office/drawing/2014/main" val="2836152038"/>
                  </a:ext>
                </a:extLst>
              </a:tr>
              <a:tr h="370840">
                <a:tc>
                  <a:txBody>
                    <a:bodyPr/>
                    <a:lstStyle/>
                    <a:p>
                      <a:pPr algn="l" fontAlgn="base"/>
                      <a:r>
                        <a:rPr lang="en-IN">
                          <a:effectLst/>
                        </a:rPr>
                        <a:t>2</a:t>
                      </a:r>
                    </a:p>
                  </a:txBody>
                  <a:tcPr anchor="ctr"/>
                </a:tc>
                <a:tc>
                  <a:txBody>
                    <a:bodyPr/>
                    <a:lstStyle/>
                    <a:p>
                      <a:pPr algn="l" fontAlgn="base"/>
                      <a:r>
                        <a:rPr lang="en-IN">
                          <a:effectLst/>
                        </a:rPr>
                        <a:t>Teddy Mantoro, Media A. Ayu, Yayuk Anggraini</a:t>
                      </a:r>
                    </a:p>
                  </a:txBody>
                  <a:tcPr anchor="ctr"/>
                </a:tc>
                <a:tc>
                  <a:txBody>
                    <a:bodyPr/>
                    <a:lstStyle/>
                    <a:p>
                      <a:pPr algn="l" fontAlgn="base"/>
                      <a:r>
                        <a:rPr lang="en-US" dirty="0">
                          <a:effectLst/>
                        </a:rPr>
                        <a:t>The Performance of Text File Compression Using Shannon-Fano and Huffman on Small Mobile Devices (2017)</a:t>
                      </a:r>
                    </a:p>
                  </a:txBody>
                  <a:tcPr anchor="ctr"/>
                </a:tc>
                <a:tc>
                  <a:txBody>
                    <a:bodyPr/>
                    <a:lstStyle/>
                    <a:p>
                      <a:pPr algn="l" fontAlgn="base"/>
                      <a:r>
                        <a:rPr lang="en-US" dirty="0">
                          <a:effectLst/>
                        </a:rPr>
                        <a:t>Compares Shannon-Fano and Huffman coding for text file compression on small mobile devices, highlighting performance differences.</a:t>
                      </a:r>
                    </a:p>
                  </a:txBody>
                  <a:tcPr anchor="ctr"/>
                </a:tc>
                <a:tc>
                  <a:txBody>
                    <a:bodyPr/>
                    <a:lstStyle/>
                    <a:p>
                      <a:pPr algn="l" fontAlgn="base"/>
                      <a:r>
                        <a:rPr lang="en-US" dirty="0">
                          <a:effectLst/>
                        </a:rPr>
                        <a:t>Investigate hybrid techniques combining Shannon-Fano and Huffman coding to optimize performance on mobile devices.</a:t>
                      </a:r>
                    </a:p>
                  </a:txBody>
                  <a:tcPr anchor="ctr"/>
                </a:tc>
                <a:extLst>
                  <a:ext uri="{0D108BD9-81ED-4DB2-BD59-A6C34878D82A}">
                    <a16:rowId xmlns:a16="http://schemas.microsoft.com/office/drawing/2014/main" val="2682033758"/>
                  </a:ext>
                </a:extLst>
              </a:tr>
            </a:tbl>
          </a:graphicData>
        </a:graphic>
      </p:graphicFrame>
    </p:spTree>
    <p:extLst>
      <p:ext uri="{BB962C8B-B14F-4D97-AF65-F5344CB8AC3E}">
        <p14:creationId xmlns:p14="http://schemas.microsoft.com/office/powerpoint/2010/main" val="287818518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Motivation"/>
          <p:cNvSpPr txBox="1">
            <a:spLocks noGrp="1"/>
          </p:cNvSpPr>
          <p:nvPr>
            <p:ph type="title"/>
          </p:nvPr>
        </p:nvSpPr>
        <p:spPr>
          <a:xfrm>
            <a:off x="1143000" y="1279149"/>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 </a:t>
            </a:r>
            <a:endParaRPr sz="3200" dirty="0">
              <a:solidFill>
                <a:srgbClr val="FF0000"/>
              </a:solidFill>
            </a:endParaRPr>
          </a:p>
        </p:txBody>
      </p:sp>
      <p:sp>
        <p:nvSpPr>
          <p:cNvPr id="158"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spcBef>
                <a:spcPts val="400"/>
              </a:spcBef>
              <a:buSzPct val="100000"/>
            </a:pPr>
            <a:endParaRPr sz="1800" dirty="0"/>
          </a:p>
        </p:txBody>
      </p:sp>
      <p:sp>
        <p:nvSpPr>
          <p:cNvPr id="2" name="Slide Number Placeholder 1">
            <a:extLst>
              <a:ext uri="{FF2B5EF4-FFF2-40B4-BE49-F238E27FC236}">
                <a16:creationId xmlns:a16="http://schemas.microsoft.com/office/drawing/2014/main" id="{0BFF59F0-FB3C-414B-8575-B2C3E4F6C78E}"/>
              </a:ext>
            </a:extLst>
          </p:cNvPr>
          <p:cNvSpPr>
            <a:spLocks noGrp="1"/>
          </p:cNvSpPr>
          <p:nvPr>
            <p:ph type="sldNum" sz="quarter" idx="2"/>
          </p:nvPr>
        </p:nvSpPr>
        <p:spPr/>
        <p:txBody>
          <a:bodyPr/>
          <a:lstStyle/>
          <a:p>
            <a:fld id="{86CB4B4D-7CA3-9044-876B-883B54F8677D}" type="slidenum">
              <a:rPr lang="en-IN" smtClean="0"/>
              <a:t>8</a:t>
            </a:fld>
            <a:endParaRPr lang="en-IN"/>
          </a:p>
        </p:txBody>
      </p:sp>
      <p:graphicFrame>
        <p:nvGraphicFramePr>
          <p:cNvPr id="3" name="Table 2">
            <a:extLst>
              <a:ext uri="{FF2B5EF4-FFF2-40B4-BE49-F238E27FC236}">
                <a16:creationId xmlns:a16="http://schemas.microsoft.com/office/drawing/2014/main" id="{AA1C3AD2-1EFA-DBD0-3ADD-739ED77C07A9}"/>
              </a:ext>
            </a:extLst>
          </p:cNvPr>
          <p:cNvGraphicFramePr>
            <a:graphicFrameLocks noGrp="1"/>
          </p:cNvGraphicFramePr>
          <p:nvPr>
            <p:extLst>
              <p:ext uri="{D42A27DB-BD31-4B8C-83A1-F6EECF244321}">
                <p14:modId xmlns:p14="http://schemas.microsoft.com/office/powerpoint/2010/main" val="666262354"/>
              </p:ext>
            </p:extLst>
          </p:nvPr>
        </p:nvGraphicFramePr>
        <p:xfrm>
          <a:off x="694765" y="2240322"/>
          <a:ext cx="7772400" cy="2956560"/>
        </p:xfrm>
        <a:graphic>
          <a:graphicData uri="http://schemas.openxmlformats.org/drawingml/2006/table">
            <a:tbl>
              <a:tblPr firstRow="1" bandRow="1">
                <a:tableStyleId>{35758FB7-9AC5-4552-8A53-C91805E547FA}</a:tableStyleId>
              </a:tblPr>
              <a:tblGrid>
                <a:gridCol w="1554480">
                  <a:extLst>
                    <a:ext uri="{9D8B030D-6E8A-4147-A177-3AD203B41FA5}">
                      <a16:colId xmlns:a16="http://schemas.microsoft.com/office/drawing/2014/main" val="1681137432"/>
                    </a:ext>
                  </a:extLst>
                </a:gridCol>
                <a:gridCol w="1554480">
                  <a:extLst>
                    <a:ext uri="{9D8B030D-6E8A-4147-A177-3AD203B41FA5}">
                      <a16:colId xmlns:a16="http://schemas.microsoft.com/office/drawing/2014/main" val="2931329156"/>
                    </a:ext>
                  </a:extLst>
                </a:gridCol>
                <a:gridCol w="1554480">
                  <a:extLst>
                    <a:ext uri="{9D8B030D-6E8A-4147-A177-3AD203B41FA5}">
                      <a16:colId xmlns:a16="http://schemas.microsoft.com/office/drawing/2014/main" val="1443489629"/>
                    </a:ext>
                  </a:extLst>
                </a:gridCol>
                <a:gridCol w="1554480">
                  <a:extLst>
                    <a:ext uri="{9D8B030D-6E8A-4147-A177-3AD203B41FA5}">
                      <a16:colId xmlns:a16="http://schemas.microsoft.com/office/drawing/2014/main" val="677734010"/>
                    </a:ext>
                  </a:extLst>
                </a:gridCol>
                <a:gridCol w="1554480">
                  <a:extLst>
                    <a:ext uri="{9D8B030D-6E8A-4147-A177-3AD203B41FA5}">
                      <a16:colId xmlns:a16="http://schemas.microsoft.com/office/drawing/2014/main" val="3541193254"/>
                    </a:ext>
                  </a:extLst>
                </a:gridCol>
              </a:tblGrid>
              <a:tr h="370840">
                <a:tc>
                  <a:txBody>
                    <a:bodyPr/>
                    <a:lstStyle/>
                    <a:p>
                      <a:pPr algn="l" fontAlgn="b"/>
                      <a:r>
                        <a:rPr lang="en-IN" b="1" dirty="0">
                          <a:effectLst/>
                        </a:rPr>
                        <a:t>S.NO</a:t>
                      </a:r>
                    </a:p>
                  </a:txBody>
                  <a:tcPr anchor="b"/>
                </a:tc>
                <a:tc>
                  <a:txBody>
                    <a:bodyPr/>
                    <a:lstStyle/>
                    <a:p>
                      <a:pPr algn="l" fontAlgn="b"/>
                      <a:r>
                        <a:rPr lang="en-IN" b="1" dirty="0">
                          <a:effectLst/>
                        </a:rPr>
                        <a:t>Authors name(s)</a:t>
                      </a:r>
                    </a:p>
                  </a:txBody>
                  <a:tcPr anchor="b"/>
                </a:tc>
                <a:tc>
                  <a:txBody>
                    <a:bodyPr/>
                    <a:lstStyle/>
                    <a:p>
                      <a:pPr algn="l" fontAlgn="b"/>
                      <a:r>
                        <a:rPr lang="en-US" b="1">
                          <a:effectLst/>
                        </a:rPr>
                        <a:t>Full title of the paper with Year</a:t>
                      </a:r>
                    </a:p>
                  </a:txBody>
                  <a:tcPr anchor="b"/>
                </a:tc>
                <a:tc>
                  <a:txBody>
                    <a:bodyPr/>
                    <a:lstStyle/>
                    <a:p>
                      <a:pPr algn="l" fontAlgn="b"/>
                      <a:r>
                        <a:rPr lang="en-US" b="1" dirty="0">
                          <a:effectLst/>
                        </a:rPr>
                        <a:t>Inference from the paper (based on methodology, technology)</a:t>
                      </a:r>
                    </a:p>
                  </a:txBody>
                  <a:tcPr anchor="b"/>
                </a:tc>
                <a:tc>
                  <a:txBody>
                    <a:bodyPr/>
                    <a:lstStyle/>
                    <a:p>
                      <a:pPr algn="l" fontAlgn="b"/>
                      <a:r>
                        <a:rPr lang="en-US" b="1" dirty="0">
                          <a:effectLst/>
                        </a:rPr>
                        <a:t>Open Problem (for your proposed work)</a:t>
                      </a:r>
                    </a:p>
                  </a:txBody>
                  <a:tcPr anchor="b"/>
                </a:tc>
                <a:extLst>
                  <a:ext uri="{0D108BD9-81ED-4DB2-BD59-A6C34878D82A}">
                    <a16:rowId xmlns:a16="http://schemas.microsoft.com/office/drawing/2014/main" val="2836152038"/>
                  </a:ext>
                </a:extLst>
              </a:tr>
              <a:tr h="370840">
                <a:tc>
                  <a:txBody>
                    <a:bodyPr/>
                    <a:lstStyle/>
                    <a:p>
                      <a:pPr algn="l" fontAlgn="base"/>
                      <a:r>
                        <a:rPr lang="en-IN">
                          <a:effectLst/>
                        </a:rPr>
                        <a:t>3</a:t>
                      </a:r>
                    </a:p>
                  </a:txBody>
                  <a:tcPr anchor="ctr"/>
                </a:tc>
                <a:tc>
                  <a:txBody>
                    <a:bodyPr/>
                    <a:lstStyle/>
                    <a:p>
                      <a:pPr algn="l" fontAlgn="base"/>
                      <a:r>
                        <a:rPr lang="en-IN">
                          <a:effectLst/>
                        </a:rPr>
                        <a:t>Md. Atiqur Rahman, Jungpil Shin, Aloke Kumar Saha, Md. Rashedul Islam</a:t>
                      </a:r>
                    </a:p>
                  </a:txBody>
                  <a:tcPr anchor="ctr"/>
                </a:tc>
                <a:tc>
                  <a:txBody>
                    <a:bodyPr/>
                    <a:lstStyle/>
                    <a:p>
                      <a:pPr algn="l" fontAlgn="base"/>
                      <a:r>
                        <a:rPr lang="en-US" dirty="0">
                          <a:effectLst/>
                        </a:rPr>
                        <a:t>A Novel Lossless Coding Technique for Image Compression (2018)</a:t>
                      </a:r>
                    </a:p>
                  </a:txBody>
                  <a:tcPr anchor="ctr"/>
                </a:tc>
                <a:tc>
                  <a:txBody>
                    <a:bodyPr/>
                    <a:lstStyle/>
                    <a:p>
                      <a:pPr algn="l" fontAlgn="base"/>
                      <a:r>
                        <a:rPr lang="en-US" dirty="0">
                          <a:effectLst/>
                        </a:rPr>
                        <a:t>Proposes a new lossless coding technique for image compression, focusing on maintaining data integrity.</a:t>
                      </a:r>
                    </a:p>
                  </a:txBody>
                  <a:tcPr anchor="ctr"/>
                </a:tc>
                <a:tc>
                  <a:txBody>
                    <a:bodyPr/>
                    <a:lstStyle/>
                    <a:p>
                      <a:pPr algn="l" fontAlgn="base"/>
                      <a:r>
                        <a:rPr lang="en-US" dirty="0">
                          <a:effectLst/>
                        </a:rPr>
                        <a:t>Enhance the proposed technique for higher efficiency and applicability to larger datasets.</a:t>
                      </a:r>
                    </a:p>
                  </a:txBody>
                  <a:tcPr anchor="ctr"/>
                </a:tc>
                <a:extLst>
                  <a:ext uri="{0D108BD9-81ED-4DB2-BD59-A6C34878D82A}">
                    <a16:rowId xmlns:a16="http://schemas.microsoft.com/office/drawing/2014/main" val="2682033758"/>
                  </a:ext>
                </a:extLst>
              </a:tr>
            </a:tbl>
          </a:graphicData>
        </a:graphic>
      </p:graphicFrame>
    </p:spTree>
    <p:extLst>
      <p:ext uri="{BB962C8B-B14F-4D97-AF65-F5344CB8AC3E}">
        <p14:creationId xmlns:p14="http://schemas.microsoft.com/office/powerpoint/2010/main" val="4841454"/>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Motivation"/>
          <p:cNvSpPr txBox="1">
            <a:spLocks noGrp="1"/>
          </p:cNvSpPr>
          <p:nvPr>
            <p:ph type="title"/>
          </p:nvPr>
        </p:nvSpPr>
        <p:spPr>
          <a:xfrm>
            <a:off x="1143000" y="1279149"/>
            <a:ext cx="6858000" cy="808038"/>
          </a:xfrm>
          <a:prstGeom prst="rect">
            <a:avLst/>
          </a:prstGeom>
        </p:spPr>
        <p:txBody>
          <a:bodyPr>
            <a:normAutofit/>
          </a:bodyPr>
          <a:lstStyle>
            <a:lvl1pPr>
              <a:defRPr>
                <a:latin typeface="Times New Roman"/>
                <a:ea typeface="Times New Roman"/>
                <a:cs typeface="Times New Roman"/>
                <a:sym typeface="Times New Roman"/>
              </a:defRPr>
            </a:lvl1pPr>
          </a:lstStyle>
          <a:p>
            <a:r>
              <a:rPr lang="en-IN" sz="3200" dirty="0"/>
              <a:t>Literature Survey </a:t>
            </a:r>
            <a:endParaRPr sz="3200" dirty="0">
              <a:solidFill>
                <a:srgbClr val="FF0000"/>
              </a:solidFill>
            </a:endParaRPr>
          </a:p>
        </p:txBody>
      </p:sp>
      <p:sp>
        <p:nvSpPr>
          <p:cNvPr id="158" name="Group"/>
          <p:cNvSpPr/>
          <p:nvPr/>
        </p:nvSpPr>
        <p:spPr>
          <a:xfrm>
            <a:off x="685800" y="2249287"/>
            <a:ext cx="7772400" cy="3810001"/>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lstStyle/>
          <a:p>
            <a:pPr>
              <a:spcBef>
                <a:spcPts val="400"/>
              </a:spcBef>
              <a:buSzPct val="100000"/>
            </a:pPr>
            <a:endParaRPr sz="1800" dirty="0"/>
          </a:p>
        </p:txBody>
      </p:sp>
      <p:sp>
        <p:nvSpPr>
          <p:cNvPr id="2" name="Slide Number Placeholder 1">
            <a:extLst>
              <a:ext uri="{FF2B5EF4-FFF2-40B4-BE49-F238E27FC236}">
                <a16:creationId xmlns:a16="http://schemas.microsoft.com/office/drawing/2014/main" id="{0BFF59F0-FB3C-414B-8575-B2C3E4F6C78E}"/>
              </a:ext>
            </a:extLst>
          </p:cNvPr>
          <p:cNvSpPr>
            <a:spLocks noGrp="1"/>
          </p:cNvSpPr>
          <p:nvPr>
            <p:ph type="sldNum" sz="quarter" idx="2"/>
          </p:nvPr>
        </p:nvSpPr>
        <p:spPr/>
        <p:txBody>
          <a:bodyPr/>
          <a:lstStyle/>
          <a:p>
            <a:fld id="{86CB4B4D-7CA3-9044-876B-883B54F8677D}" type="slidenum">
              <a:rPr lang="en-IN" smtClean="0"/>
              <a:t>9</a:t>
            </a:fld>
            <a:endParaRPr lang="en-IN"/>
          </a:p>
        </p:txBody>
      </p:sp>
      <p:graphicFrame>
        <p:nvGraphicFramePr>
          <p:cNvPr id="3" name="Table 2">
            <a:extLst>
              <a:ext uri="{FF2B5EF4-FFF2-40B4-BE49-F238E27FC236}">
                <a16:creationId xmlns:a16="http://schemas.microsoft.com/office/drawing/2014/main" id="{AA1C3AD2-1EFA-DBD0-3ADD-739ED77C07A9}"/>
              </a:ext>
            </a:extLst>
          </p:cNvPr>
          <p:cNvGraphicFramePr>
            <a:graphicFrameLocks noGrp="1"/>
          </p:cNvGraphicFramePr>
          <p:nvPr>
            <p:extLst>
              <p:ext uri="{D42A27DB-BD31-4B8C-83A1-F6EECF244321}">
                <p14:modId xmlns:p14="http://schemas.microsoft.com/office/powerpoint/2010/main" val="3100880929"/>
              </p:ext>
            </p:extLst>
          </p:nvPr>
        </p:nvGraphicFramePr>
        <p:xfrm>
          <a:off x="694765" y="2240322"/>
          <a:ext cx="7772400" cy="3169920"/>
        </p:xfrm>
        <a:graphic>
          <a:graphicData uri="http://schemas.openxmlformats.org/drawingml/2006/table">
            <a:tbl>
              <a:tblPr firstRow="1" bandRow="1">
                <a:tableStyleId>{35758FB7-9AC5-4552-8A53-C91805E547FA}</a:tableStyleId>
              </a:tblPr>
              <a:tblGrid>
                <a:gridCol w="1554480">
                  <a:extLst>
                    <a:ext uri="{9D8B030D-6E8A-4147-A177-3AD203B41FA5}">
                      <a16:colId xmlns:a16="http://schemas.microsoft.com/office/drawing/2014/main" val="1681137432"/>
                    </a:ext>
                  </a:extLst>
                </a:gridCol>
                <a:gridCol w="1554480">
                  <a:extLst>
                    <a:ext uri="{9D8B030D-6E8A-4147-A177-3AD203B41FA5}">
                      <a16:colId xmlns:a16="http://schemas.microsoft.com/office/drawing/2014/main" val="2931329156"/>
                    </a:ext>
                  </a:extLst>
                </a:gridCol>
                <a:gridCol w="1554480">
                  <a:extLst>
                    <a:ext uri="{9D8B030D-6E8A-4147-A177-3AD203B41FA5}">
                      <a16:colId xmlns:a16="http://schemas.microsoft.com/office/drawing/2014/main" val="1443489629"/>
                    </a:ext>
                  </a:extLst>
                </a:gridCol>
                <a:gridCol w="1554480">
                  <a:extLst>
                    <a:ext uri="{9D8B030D-6E8A-4147-A177-3AD203B41FA5}">
                      <a16:colId xmlns:a16="http://schemas.microsoft.com/office/drawing/2014/main" val="677734010"/>
                    </a:ext>
                  </a:extLst>
                </a:gridCol>
                <a:gridCol w="1554480">
                  <a:extLst>
                    <a:ext uri="{9D8B030D-6E8A-4147-A177-3AD203B41FA5}">
                      <a16:colId xmlns:a16="http://schemas.microsoft.com/office/drawing/2014/main" val="3541193254"/>
                    </a:ext>
                  </a:extLst>
                </a:gridCol>
              </a:tblGrid>
              <a:tr h="370840">
                <a:tc>
                  <a:txBody>
                    <a:bodyPr/>
                    <a:lstStyle/>
                    <a:p>
                      <a:pPr algn="l" fontAlgn="b"/>
                      <a:r>
                        <a:rPr lang="en-IN" b="1" dirty="0">
                          <a:effectLst/>
                        </a:rPr>
                        <a:t>S.NO</a:t>
                      </a:r>
                    </a:p>
                  </a:txBody>
                  <a:tcPr anchor="b"/>
                </a:tc>
                <a:tc>
                  <a:txBody>
                    <a:bodyPr/>
                    <a:lstStyle/>
                    <a:p>
                      <a:pPr algn="l" fontAlgn="b"/>
                      <a:r>
                        <a:rPr lang="en-IN" b="1" dirty="0">
                          <a:effectLst/>
                        </a:rPr>
                        <a:t>Authors name(s)</a:t>
                      </a:r>
                    </a:p>
                  </a:txBody>
                  <a:tcPr anchor="b"/>
                </a:tc>
                <a:tc>
                  <a:txBody>
                    <a:bodyPr/>
                    <a:lstStyle/>
                    <a:p>
                      <a:pPr algn="l" fontAlgn="b"/>
                      <a:r>
                        <a:rPr lang="en-US" b="1">
                          <a:effectLst/>
                        </a:rPr>
                        <a:t>Full title of the paper with Year</a:t>
                      </a:r>
                    </a:p>
                  </a:txBody>
                  <a:tcPr anchor="b"/>
                </a:tc>
                <a:tc>
                  <a:txBody>
                    <a:bodyPr/>
                    <a:lstStyle/>
                    <a:p>
                      <a:pPr algn="l" fontAlgn="b"/>
                      <a:r>
                        <a:rPr lang="en-US" b="1" dirty="0">
                          <a:effectLst/>
                        </a:rPr>
                        <a:t>Inference from the paper (based on methodology, technology)</a:t>
                      </a:r>
                    </a:p>
                  </a:txBody>
                  <a:tcPr anchor="b"/>
                </a:tc>
                <a:tc>
                  <a:txBody>
                    <a:bodyPr/>
                    <a:lstStyle/>
                    <a:p>
                      <a:pPr algn="l" fontAlgn="b"/>
                      <a:r>
                        <a:rPr lang="en-US" b="1" dirty="0">
                          <a:effectLst/>
                        </a:rPr>
                        <a:t>Open Problem (for your proposed work)</a:t>
                      </a:r>
                    </a:p>
                  </a:txBody>
                  <a:tcPr anchor="b"/>
                </a:tc>
                <a:extLst>
                  <a:ext uri="{0D108BD9-81ED-4DB2-BD59-A6C34878D82A}">
                    <a16:rowId xmlns:a16="http://schemas.microsoft.com/office/drawing/2014/main" val="2836152038"/>
                  </a:ext>
                </a:extLst>
              </a:tr>
              <a:tr h="370840">
                <a:tc>
                  <a:txBody>
                    <a:bodyPr/>
                    <a:lstStyle/>
                    <a:p>
                      <a:pPr algn="l" fontAlgn="base"/>
                      <a:r>
                        <a:rPr lang="en-IN" dirty="0">
                          <a:effectLst/>
                        </a:rPr>
                        <a:t>4</a:t>
                      </a:r>
                    </a:p>
                  </a:txBody>
                  <a:tcPr anchor="ctr"/>
                </a:tc>
                <a:tc>
                  <a:txBody>
                    <a:bodyPr/>
                    <a:lstStyle/>
                    <a:p>
                      <a:pPr algn="l" fontAlgn="base"/>
                      <a:r>
                        <a:rPr lang="en-IN" dirty="0">
                          <a:effectLst/>
                        </a:rPr>
                        <a:t>A.H.M. </a:t>
                      </a:r>
                      <a:r>
                        <a:rPr lang="en-IN" dirty="0" err="1">
                          <a:effectLst/>
                        </a:rPr>
                        <a:t>Zadidul</a:t>
                      </a:r>
                      <a:r>
                        <a:rPr lang="en-IN" dirty="0">
                          <a:effectLst/>
                        </a:rPr>
                        <a:t> Karim</a:t>
                      </a:r>
                    </a:p>
                  </a:txBody>
                  <a:tcPr anchor="ctr"/>
                </a:tc>
                <a:tc>
                  <a:txBody>
                    <a:bodyPr/>
                    <a:lstStyle/>
                    <a:p>
                      <a:pPr algn="l" fontAlgn="base"/>
                      <a:r>
                        <a:rPr lang="en-US" dirty="0">
                          <a:effectLst/>
                        </a:rPr>
                        <a:t>Image Compression using Huffman Coding Scheme with Partial/Piecewise Color Selection (2021)</a:t>
                      </a:r>
                    </a:p>
                  </a:txBody>
                  <a:tcPr anchor="ctr"/>
                </a:tc>
                <a:tc>
                  <a:txBody>
                    <a:bodyPr/>
                    <a:lstStyle/>
                    <a:p>
                      <a:pPr algn="l" fontAlgn="base"/>
                      <a:r>
                        <a:rPr lang="en-US" dirty="0">
                          <a:effectLst/>
                        </a:rPr>
                        <a:t>Introduces a Huffman coding scheme with partial/piecewise color selection for image compression, improving efficiency.</a:t>
                      </a:r>
                    </a:p>
                  </a:txBody>
                  <a:tcPr anchor="ctr"/>
                </a:tc>
                <a:tc>
                  <a:txBody>
                    <a:bodyPr/>
                    <a:lstStyle/>
                    <a:p>
                      <a:pPr algn="l" fontAlgn="base"/>
                      <a:r>
                        <a:rPr lang="en-US" dirty="0">
                          <a:effectLst/>
                        </a:rPr>
                        <a:t>Develop additional methods to optimize partial/piecewise color selection for better compression ratios.</a:t>
                      </a:r>
                    </a:p>
                  </a:txBody>
                  <a:tcPr anchor="ctr"/>
                </a:tc>
                <a:extLst>
                  <a:ext uri="{0D108BD9-81ED-4DB2-BD59-A6C34878D82A}">
                    <a16:rowId xmlns:a16="http://schemas.microsoft.com/office/drawing/2014/main" val="2682033758"/>
                  </a:ext>
                </a:extLst>
              </a:tr>
            </a:tbl>
          </a:graphicData>
        </a:graphic>
      </p:graphicFrame>
    </p:spTree>
    <p:extLst>
      <p:ext uri="{BB962C8B-B14F-4D97-AF65-F5344CB8AC3E}">
        <p14:creationId xmlns:p14="http://schemas.microsoft.com/office/powerpoint/2010/main" val="402419200"/>
      </p:ext>
    </p:extLst>
  </p:cSld>
  <p:clrMapOvr>
    <a:masterClrMapping/>
  </p:clrMapOvr>
  <p:transition spd="med"/>
</p:sld>
</file>

<file path=ppt/theme/theme1.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11_Default Design">
  <a:themeElements>
    <a:clrScheme name="11_Default Design">
      <a:dk1>
        <a:srgbClr val="000000"/>
      </a:dk1>
      <a:lt1>
        <a:srgbClr val="FFFFFF"/>
      </a:lt1>
      <a:dk2>
        <a:srgbClr val="A7A7A7"/>
      </a:dk2>
      <a:lt2>
        <a:srgbClr val="535353"/>
      </a:lt2>
      <a:accent1>
        <a:srgbClr val="BBE0E3"/>
      </a:accent1>
      <a:accent2>
        <a:srgbClr val="333399"/>
      </a:accent2>
      <a:accent3>
        <a:srgbClr val="9BBB59"/>
      </a:accent3>
      <a:accent4>
        <a:srgbClr val="8064A2"/>
      </a:accent4>
      <a:accent5>
        <a:srgbClr val="4BACC6"/>
      </a:accent5>
      <a:accent6>
        <a:srgbClr val="F79646"/>
      </a:accent6>
      <a:hlink>
        <a:srgbClr val="0000FF"/>
      </a:hlink>
      <a:folHlink>
        <a:srgbClr val="FF00FF"/>
      </a:folHlink>
    </a:clrScheme>
    <a:fontScheme name="11_Default Design">
      <a:majorFont>
        <a:latin typeface="Helvetica"/>
        <a:ea typeface="Helvetica"/>
        <a:cs typeface="Helvetica"/>
      </a:majorFont>
      <a:minorFont>
        <a:latin typeface="Arial"/>
        <a:ea typeface="Arial"/>
        <a:cs typeface="Arial"/>
      </a:minorFont>
    </a:fontScheme>
    <a:fmtScheme name="11_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Times New Roman"/>
            <a:ea typeface="Times New Roman"/>
            <a:cs typeface="Times New Roman"/>
            <a:sym typeface="Times New Roman"/>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8076</TotalTime>
  <Words>1768</Words>
  <Application>Microsoft Office PowerPoint</Application>
  <PresentationFormat>On-screen Show (4:3)</PresentationFormat>
  <Paragraphs>200</Paragraphs>
  <Slides>36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Times New Roman</vt:lpstr>
      <vt:lpstr>11_Default Design</vt:lpstr>
      <vt:lpstr>TABLE OF CONTENTS</vt:lpstr>
      <vt:lpstr>Introduction</vt:lpstr>
      <vt:lpstr>Objective</vt:lpstr>
      <vt:lpstr>Motivation</vt:lpstr>
      <vt:lpstr>Problem Definition</vt:lpstr>
      <vt:lpstr>Literature Survey </vt:lpstr>
      <vt:lpstr>Literature Survey </vt:lpstr>
      <vt:lpstr>Literature Survey </vt:lpstr>
      <vt:lpstr>Literature Survey </vt:lpstr>
      <vt:lpstr>Literature Survey </vt:lpstr>
      <vt:lpstr>Literature Survey </vt:lpstr>
      <vt:lpstr>Literature Survey </vt:lpstr>
      <vt:lpstr>Literature Survey </vt:lpstr>
      <vt:lpstr>System Implementation</vt:lpstr>
      <vt:lpstr>Encoding</vt:lpstr>
      <vt:lpstr>Encoding</vt:lpstr>
      <vt:lpstr>Encoding</vt:lpstr>
      <vt:lpstr>Decoding</vt:lpstr>
      <vt:lpstr>Decoding</vt:lpstr>
      <vt:lpstr>Subsampling</vt:lpstr>
      <vt:lpstr>Subsampling</vt:lpstr>
      <vt:lpstr>DCT</vt:lpstr>
      <vt:lpstr>Binary Files</vt:lpstr>
      <vt:lpstr>Spring</vt:lpstr>
      <vt:lpstr>Spring</vt:lpstr>
      <vt:lpstr>Spring</vt:lpstr>
      <vt:lpstr>System Testing</vt:lpstr>
      <vt:lpstr>System Testing</vt:lpstr>
      <vt:lpstr>System Testing</vt:lpstr>
      <vt:lpstr>Results and Analysis</vt:lpstr>
      <vt:lpstr>Results and Analysis</vt:lpstr>
      <vt:lpstr>Conclusion </vt:lpstr>
      <vt:lpstr>Future Scope </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Detection System</dc:title>
  <dc:creator>sundar rathinavel</dc:creator>
  <cp:lastModifiedBy>D Navya-[BL.EN.U4AIE23050]</cp:lastModifiedBy>
  <cp:revision>169</cp:revision>
  <dcterms:modified xsi:type="dcterms:W3CDTF">2025-06-08T12:38:20Z</dcterms:modified>
</cp:coreProperties>
</file>