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14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46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75D3-8C65-4E12-BE83-6089AC8A372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9CF90E-9800-4133-9FD0-8E275274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C219-87F2-490B-B14A-750C61B78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Scheduling Schemes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1C369-120F-4147-A7D4-6CB4D0C55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Nedrow</a:t>
            </a:r>
          </a:p>
        </p:txBody>
      </p:sp>
    </p:spTree>
    <p:extLst>
      <p:ext uri="{BB962C8B-B14F-4D97-AF65-F5344CB8AC3E}">
        <p14:creationId xmlns:p14="http://schemas.microsoft.com/office/powerpoint/2010/main" val="82005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5271B9-6E84-4C1F-9105-6A54C8FE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73" y="1533378"/>
            <a:ext cx="5319927" cy="5317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B1205-F6AC-47BD-BA93-98CE897C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78" y="1533378"/>
            <a:ext cx="5319926" cy="531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EFE0B-CD84-4A04-A410-A8A35DF49C89}"/>
              </a:ext>
            </a:extLst>
          </p:cNvPr>
          <p:cNvSpPr txBox="1"/>
          <p:nvPr/>
        </p:nvSpPr>
        <p:spPr>
          <a:xfrm>
            <a:off x="1772529" y="422031"/>
            <a:ext cx="958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Run of MLFQ (Same Processes)</a:t>
            </a:r>
          </a:p>
        </p:txBody>
      </p:sp>
    </p:spTree>
    <p:extLst>
      <p:ext uri="{BB962C8B-B14F-4D97-AF65-F5344CB8AC3E}">
        <p14:creationId xmlns:p14="http://schemas.microsoft.com/office/powerpoint/2010/main" val="38966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2730-57BB-4C96-8AEC-75B7FD02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Comparison of Critical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AF36-ABA3-4EAF-9CD7-6401A280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5217"/>
            <a:ext cx="8915400" cy="5532783"/>
          </a:xfrm>
        </p:spPr>
        <p:txBody>
          <a:bodyPr>
            <a:normAutofit/>
          </a:bodyPr>
          <a:lstStyle/>
          <a:p>
            <a:r>
              <a:rPr lang="en-US" sz="2400" dirty="0"/>
              <a:t>First-Come, First-Served</a:t>
            </a:r>
          </a:p>
          <a:p>
            <a:pPr lvl="1"/>
            <a:r>
              <a:rPr lang="en-US" sz="2000" dirty="0"/>
              <a:t>Average Waiting Time: 7 ms</a:t>
            </a:r>
          </a:p>
          <a:p>
            <a:pPr lvl="1"/>
            <a:r>
              <a:rPr lang="en-US" sz="2000" dirty="0"/>
              <a:t>Average Response Time: 7 ms</a:t>
            </a:r>
          </a:p>
          <a:p>
            <a:pPr lvl="1"/>
            <a:r>
              <a:rPr lang="en-US" sz="2000" dirty="0"/>
              <a:t>Average Turnaround Time: 21 ms</a:t>
            </a:r>
          </a:p>
          <a:p>
            <a:r>
              <a:rPr lang="en-US" sz="2400" dirty="0"/>
              <a:t>Round Robin</a:t>
            </a:r>
          </a:p>
          <a:p>
            <a:pPr lvl="1"/>
            <a:r>
              <a:rPr lang="en-US" sz="2000" dirty="0"/>
              <a:t>Average Waiting Time: 4.14 ms</a:t>
            </a:r>
          </a:p>
          <a:p>
            <a:pPr lvl="1"/>
            <a:r>
              <a:rPr lang="en-US" sz="2000" dirty="0"/>
              <a:t>Average Response Time: 2.43 ms</a:t>
            </a:r>
          </a:p>
          <a:p>
            <a:pPr lvl="1"/>
            <a:r>
              <a:rPr lang="en-US" sz="2000" dirty="0"/>
              <a:t>Average Turnaround Time: 18.14 ms</a:t>
            </a:r>
          </a:p>
          <a:p>
            <a:r>
              <a:rPr lang="en-US" sz="2400" dirty="0"/>
              <a:t>Multi-Level Feedback Queue</a:t>
            </a:r>
          </a:p>
          <a:p>
            <a:pPr lvl="1"/>
            <a:r>
              <a:rPr lang="en-US" sz="2000" dirty="0"/>
              <a:t>Average Waiting Time: 2.71 ms</a:t>
            </a:r>
          </a:p>
          <a:p>
            <a:pPr lvl="1"/>
            <a:r>
              <a:rPr lang="en-US" sz="2000" dirty="0"/>
              <a:t>Average Response Time: 1 ms</a:t>
            </a:r>
          </a:p>
          <a:p>
            <a:pPr lvl="1"/>
            <a:r>
              <a:rPr lang="en-US" sz="2000" dirty="0"/>
              <a:t>Average Turnaround Time: 16.71 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579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A362-AF95-4570-BB8A-C68586B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4DA3-9A53-41F5-873F-31BE7FE1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Multi-Level Feedback Queue (MLFQ) performed best in all 3 critical metrics of success</a:t>
            </a:r>
          </a:p>
          <a:p>
            <a:pPr lvl="1"/>
            <a:r>
              <a:rPr lang="en-US" sz="2000" dirty="0"/>
              <a:t>Particularly impressive was the 1 ms response time</a:t>
            </a:r>
          </a:p>
          <a:p>
            <a:r>
              <a:rPr lang="en-US" sz="2400" dirty="0"/>
              <a:t>The MLFQ provides good fairness to processes</a:t>
            </a:r>
          </a:p>
          <a:p>
            <a:pPr lvl="1"/>
            <a:r>
              <a:rPr lang="en-US" sz="2000" dirty="0"/>
              <a:t>Balance needs of very short and very long processes</a:t>
            </a:r>
          </a:p>
          <a:p>
            <a:r>
              <a:rPr lang="en-US" sz="2400" dirty="0"/>
              <a:t>We still need to address the issues of starvation</a:t>
            </a:r>
          </a:p>
          <a:p>
            <a:pPr lvl="1"/>
            <a:r>
              <a:rPr lang="en-US" sz="2000" dirty="0"/>
              <a:t>If CPU is inundated w/ short processes, long processes starve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We should implement an MLFQ with appropriate safeguards against starvation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5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D9C4E-1205-46F6-A13E-E33F05857CD1}"/>
              </a:ext>
            </a:extLst>
          </p:cNvPr>
          <p:cNvSpPr txBox="1"/>
          <p:nvPr/>
        </p:nvSpPr>
        <p:spPr>
          <a:xfrm>
            <a:off x="1842052" y="742121"/>
            <a:ext cx="95283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and compare different CPU scheduling schemes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a determination about which scheme is superior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Audience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Operating System Design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criteria by which we judge CPU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Give an overview comparison of 3 different schemes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First-Come, First-Served (FCFS)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Round Robin (RR)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Multi-Level Feedback Queue (MLFQ)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Give sample runs with each of the 3 schemes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Get a feel for the fairness of process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and compare critical statistics</a:t>
            </a:r>
          </a:p>
        </p:txBody>
      </p:sp>
    </p:spTree>
    <p:extLst>
      <p:ext uri="{BB962C8B-B14F-4D97-AF65-F5344CB8AC3E}">
        <p14:creationId xmlns:p14="http://schemas.microsoft.com/office/powerpoint/2010/main" val="24115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2DC1-DDF8-486E-A221-CFAEE585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Evaluate Scheduling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D301-3EB2-43F1-AC8C-148FD68B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Response Time: </a:t>
            </a:r>
            <a:r>
              <a:rPr lang="en-US" sz="2400" dirty="0"/>
              <a:t>time it takes for a process to receive its very first bit of CPU service</a:t>
            </a:r>
          </a:p>
          <a:p>
            <a:r>
              <a:rPr lang="en-US" sz="2400" b="1" dirty="0"/>
              <a:t>Waiting Time: </a:t>
            </a:r>
            <a:r>
              <a:rPr lang="en-US" sz="2400" dirty="0"/>
              <a:t>overall time a process spends waiting in the ready queue</a:t>
            </a:r>
          </a:p>
          <a:p>
            <a:r>
              <a:rPr lang="en-US" sz="2400" b="1" dirty="0"/>
              <a:t>Turnaround Time: </a:t>
            </a:r>
            <a:r>
              <a:rPr lang="en-US" sz="2400" dirty="0"/>
              <a:t>time for a process to by fully serviced by CPU</a:t>
            </a:r>
          </a:p>
          <a:p>
            <a:r>
              <a:rPr lang="en-US" sz="2400" b="1" dirty="0"/>
              <a:t>In Addition …</a:t>
            </a:r>
          </a:p>
          <a:p>
            <a:pPr lvl="1"/>
            <a:r>
              <a:rPr lang="en-US" sz="2000" dirty="0"/>
              <a:t>Is the scheduling scheme fair?</a:t>
            </a:r>
          </a:p>
          <a:p>
            <a:pPr lvl="1"/>
            <a:r>
              <a:rPr lang="en-US" sz="2000" dirty="0"/>
              <a:t>Does it prevent a process from starvation?</a:t>
            </a:r>
          </a:p>
        </p:txBody>
      </p:sp>
    </p:spTree>
    <p:extLst>
      <p:ext uri="{BB962C8B-B14F-4D97-AF65-F5344CB8AC3E}">
        <p14:creationId xmlns:p14="http://schemas.microsoft.com/office/powerpoint/2010/main" val="92697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A5E4-2FFE-40CF-B887-4A97838C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General Categories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A8EF-BAD4-46BC-91EE-6B39F8C3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Non-Preemptive Scheduling</a:t>
            </a:r>
            <a:endParaRPr lang="en-US" sz="2400" dirty="0"/>
          </a:p>
          <a:p>
            <a:pPr lvl="1"/>
            <a:r>
              <a:rPr lang="en-US" sz="2000" dirty="0"/>
              <a:t>Once a process gets service from the CPU, that service continues until the process is complete</a:t>
            </a:r>
          </a:p>
          <a:p>
            <a:r>
              <a:rPr lang="en-US" sz="2400" b="1" dirty="0"/>
              <a:t>Preemptive Scheduling</a:t>
            </a:r>
          </a:p>
          <a:p>
            <a:pPr lvl="1"/>
            <a:r>
              <a:rPr lang="en-US" sz="2000" dirty="0"/>
              <a:t>A process may be interrupted before completion</a:t>
            </a:r>
          </a:p>
          <a:p>
            <a:pPr lvl="2"/>
            <a:r>
              <a:rPr lang="en-US" sz="1800" dirty="0"/>
              <a:t>A higher priority process demands attention</a:t>
            </a:r>
          </a:p>
          <a:p>
            <a:pPr lvl="2"/>
            <a:r>
              <a:rPr lang="en-US" sz="1800" dirty="0"/>
              <a:t>The current process’s time (quantum) has simply expired</a:t>
            </a:r>
          </a:p>
        </p:txBody>
      </p:sp>
    </p:spTree>
    <p:extLst>
      <p:ext uri="{BB962C8B-B14F-4D97-AF65-F5344CB8AC3E}">
        <p14:creationId xmlns:p14="http://schemas.microsoft.com/office/powerpoint/2010/main" val="253166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0614-E268-4BC7-B720-7FE9191A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First-Come, First-Served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82CD-816A-4823-8F64-06BF5E49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sz="2400" dirty="0"/>
              <a:t>Processes are served in order of arrival</a:t>
            </a:r>
          </a:p>
          <a:p>
            <a:r>
              <a:rPr lang="en-US" sz="2400" dirty="0"/>
              <a:t>Non-Preemptive: each process runs to completion before yielding the CPU</a:t>
            </a:r>
          </a:p>
          <a:p>
            <a:r>
              <a:rPr lang="en-US" sz="2400" dirty="0"/>
              <a:t>The algorithm for FCFS is easy to write</a:t>
            </a:r>
          </a:p>
          <a:p>
            <a:r>
              <a:rPr lang="en-US" sz="2400" dirty="0"/>
              <a:t>Waiting time, however, is often quite long</a:t>
            </a:r>
          </a:p>
          <a:p>
            <a:r>
              <a:rPr lang="en-US" sz="2400" dirty="0"/>
              <a:t>Short processes may wait behind long processes</a:t>
            </a:r>
          </a:p>
          <a:p>
            <a:r>
              <a:rPr lang="en-US" sz="2400" dirty="0"/>
              <a:t>Very unfair (processes won’t receive timely service)</a:t>
            </a:r>
          </a:p>
          <a:p>
            <a:r>
              <a:rPr lang="en-US" sz="2400" dirty="0"/>
              <a:t>No Starvation: every process eventually 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3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95E8A-385A-4178-B8DB-1C777B36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800664"/>
            <a:ext cx="7010400" cy="4880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36C1D-FE8C-44F5-8B42-B87342239A45}"/>
              </a:ext>
            </a:extLst>
          </p:cNvPr>
          <p:cNvSpPr txBox="1"/>
          <p:nvPr/>
        </p:nvSpPr>
        <p:spPr>
          <a:xfrm>
            <a:off x="2649708" y="407963"/>
            <a:ext cx="756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Run of FCFS (7 Processes)</a:t>
            </a:r>
          </a:p>
        </p:txBody>
      </p:sp>
    </p:spTree>
    <p:extLst>
      <p:ext uri="{BB962C8B-B14F-4D97-AF65-F5344CB8AC3E}">
        <p14:creationId xmlns:p14="http://schemas.microsoft.com/office/powerpoint/2010/main" val="70483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D0B-51AB-4470-9B71-A01F6F3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Round 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0C2F-7CAD-43EA-B494-192E7EBE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Processes served in order, but only for 1 quantum</a:t>
            </a:r>
          </a:p>
          <a:p>
            <a:pPr lvl="1"/>
            <a:r>
              <a:rPr lang="en-US" sz="2000" dirty="0"/>
              <a:t>Quantum: the length in milliseconds of CPU time slice</a:t>
            </a:r>
          </a:p>
          <a:p>
            <a:pPr lvl="2"/>
            <a:r>
              <a:rPr lang="en-US" sz="1800" dirty="0"/>
              <a:t>Amount of time a process is served before yielding CPU</a:t>
            </a:r>
          </a:p>
          <a:p>
            <a:r>
              <a:rPr lang="en-US" sz="2400" dirty="0"/>
              <a:t>Preemptive: Processes must yield when quantum expires</a:t>
            </a:r>
          </a:p>
          <a:p>
            <a:r>
              <a:rPr lang="en-US" sz="2400" dirty="0"/>
              <a:t>Average waiting time is usually still long</a:t>
            </a:r>
          </a:p>
          <a:p>
            <a:r>
              <a:rPr lang="en-US" sz="2400" dirty="0"/>
              <a:t>Response time, however, is reduced</a:t>
            </a:r>
          </a:p>
          <a:p>
            <a:r>
              <a:rPr lang="en-US" sz="2400" dirty="0"/>
              <a:t>Completely fair to all processes</a:t>
            </a:r>
          </a:p>
          <a:p>
            <a:r>
              <a:rPr lang="en-US" sz="2400" dirty="0"/>
              <a:t>No Starvation: every process is eventually served</a:t>
            </a:r>
          </a:p>
          <a:p>
            <a:pPr lvl="2"/>
            <a:endParaRPr lang="en-US" sz="18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888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9AAD1-D488-4932-874C-53F60946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27" y="1772529"/>
            <a:ext cx="4809974" cy="4839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E93A32-0C30-4F9F-92A1-3F3D4017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64" y="1772529"/>
            <a:ext cx="5112206" cy="483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D58FF-321F-49B8-8462-8B31DAE914EA}"/>
              </a:ext>
            </a:extLst>
          </p:cNvPr>
          <p:cNvSpPr txBox="1"/>
          <p:nvPr/>
        </p:nvSpPr>
        <p:spPr>
          <a:xfrm>
            <a:off x="1744394" y="393895"/>
            <a:ext cx="9739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Run of Round Robin (Same Processes as Before)</a:t>
            </a:r>
          </a:p>
        </p:txBody>
      </p:sp>
    </p:spTree>
    <p:extLst>
      <p:ext uri="{BB962C8B-B14F-4D97-AF65-F5344CB8AC3E}">
        <p14:creationId xmlns:p14="http://schemas.microsoft.com/office/powerpoint/2010/main" val="37937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558-2242-4308-B593-EAC6ADB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Multi-Level Feedback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5AA5-7D07-46F6-9017-CD354506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4905"/>
            <a:ext cx="8915400" cy="5036233"/>
          </a:xfrm>
        </p:spPr>
        <p:txBody>
          <a:bodyPr>
            <a:normAutofit/>
          </a:bodyPr>
          <a:lstStyle/>
          <a:p>
            <a:r>
              <a:rPr lang="en-US" sz="2400" dirty="0"/>
              <a:t>Processes first served in Round Robin, with short quantum</a:t>
            </a:r>
          </a:p>
          <a:p>
            <a:pPr lvl="1"/>
            <a:r>
              <a:rPr lang="en-US" sz="2000" dirty="0"/>
              <a:t>This ensures rapid response time for all newly arrived processes</a:t>
            </a:r>
          </a:p>
          <a:p>
            <a:r>
              <a:rPr lang="en-US" sz="2400" dirty="0"/>
              <a:t>Processes are then “demoted” to a lower queue</a:t>
            </a:r>
          </a:p>
          <a:p>
            <a:pPr lvl="1"/>
            <a:r>
              <a:rPr lang="en-US" sz="2000" dirty="0"/>
              <a:t>Round Robin with a longer quantum: gives more service</a:t>
            </a:r>
          </a:p>
          <a:p>
            <a:r>
              <a:rPr lang="en-US" sz="2400" dirty="0"/>
              <a:t>Finally processes are demoted to lowest queue, FCFS</a:t>
            </a:r>
          </a:p>
          <a:p>
            <a:r>
              <a:rPr lang="en-US" sz="2400" dirty="0"/>
              <a:t>Response time, waiting time generally low</a:t>
            </a:r>
          </a:p>
          <a:p>
            <a:r>
              <a:rPr lang="en-US" sz="2400" dirty="0"/>
              <a:t>Fairness</a:t>
            </a:r>
          </a:p>
          <a:p>
            <a:pPr lvl="1"/>
            <a:r>
              <a:rPr lang="en-US" sz="2000" dirty="0"/>
              <a:t>Ensures rapid response to new arrivals, longer service time to large processes (when CPU is less busy serving new arrivals)</a:t>
            </a:r>
          </a:p>
          <a:p>
            <a:r>
              <a:rPr lang="en-US" sz="2400" dirty="0"/>
              <a:t>Starvation</a:t>
            </a:r>
          </a:p>
          <a:p>
            <a:pPr lvl="1"/>
            <a:r>
              <a:rPr lang="en-US" sz="2000" dirty="0"/>
              <a:t>Starvation is possible if new arrivals hog CPU’s attention</a:t>
            </a:r>
          </a:p>
        </p:txBody>
      </p:sp>
    </p:spTree>
    <p:extLst>
      <p:ext uri="{BB962C8B-B14F-4D97-AF65-F5344CB8AC3E}">
        <p14:creationId xmlns:p14="http://schemas.microsoft.com/office/powerpoint/2010/main" val="2584515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593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CPU Scheduling Schemes</vt:lpstr>
      <vt:lpstr>PowerPoint Presentation</vt:lpstr>
      <vt:lpstr>Ways to Evaluate Scheduling Schemes</vt:lpstr>
      <vt:lpstr>Two General Categories of Scheduling</vt:lpstr>
      <vt:lpstr>1. First-Come, First-Served Scheduling</vt:lpstr>
      <vt:lpstr>PowerPoint Presentation</vt:lpstr>
      <vt:lpstr>2. Round Robin Scheduling</vt:lpstr>
      <vt:lpstr>PowerPoint Presentation</vt:lpstr>
      <vt:lpstr>3. Multi-Level Feedback Queue</vt:lpstr>
      <vt:lpstr>PowerPoint Presentation</vt:lpstr>
      <vt:lpstr>Comparison of Critical Statistics</vt:lpstr>
      <vt:lpstr>Conclusion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Schemes</dc:title>
  <dc:creator>Nedrow, Daniel Levi</dc:creator>
  <cp:lastModifiedBy>Nedrow, Daniel Levi</cp:lastModifiedBy>
  <cp:revision>12</cp:revision>
  <dcterms:created xsi:type="dcterms:W3CDTF">2018-07-19T21:32:31Z</dcterms:created>
  <dcterms:modified xsi:type="dcterms:W3CDTF">2018-07-19T23:18:49Z</dcterms:modified>
</cp:coreProperties>
</file>