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3657600" cx="5486400"/>
  <p:notesSz cx="6858000" cy="9144000"/>
  <p:embeddedFontLst>
    <p:embeddedFont>
      <p:font typeface="Montserrat"/>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747775"/>
          </p15:clr>
        </p15:guide>
        <p15:guide id="2" pos="1086">
          <p15:clr>
            <a:srgbClr val="747775"/>
          </p15:clr>
        </p15:guide>
        <p15:guide id="3" pos="1234">
          <p15:clr>
            <a:srgbClr val="747775"/>
          </p15:clr>
        </p15:guide>
        <p15:guide id="4" pos="2381">
          <p15:clr>
            <a:srgbClr val="747775"/>
          </p15:clr>
        </p15:guide>
        <p15:guide id="5" pos="2255">
          <p15:clr>
            <a:srgbClr val="747775"/>
          </p15:clr>
        </p15:guide>
        <p15:guide id="6" pos="69">
          <p15:clr>
            <a:srgbClr val="747775"/>
          </p15:clr>
        </p15:guide>
        <p15:guide id="7" pos="3405">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1086"/>
        <p:guide pos="1234"/>
        <p:guide pos="2381"/>
        <p:guide pos="2255"/>
        <p:guide pos="69"/>
        <p:guide pos="3405"/>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156151165_1_5:notes"/>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1561511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graphs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156151165_1_0:notes"/>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1561511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fae1d4c23_0_0:notes"/>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fae1d4c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7025" y="529476"/>
            <a:ext cx="5112300" cy="1459500"/>
          </a:xfrm>
          <a:prstGeom prst="rect">
            <a:avLst/>
          </a:prstGeom>
        </p:spPr>
        <p:txBody>
          <a:bodyPr anchorCtr="0" anchor="b" bIns="58250" lIns="58250" spcFirstLastPara="1" rIns="58250" wrap="square" tIns="58250">
            <a:normAutofit/>
          </a:bodyPr>
          <a:lstStyle>
            <a:lvl1pPr lvl="0" algn="ctr">
              <a:spcBef>
                <a:spcPts val="0"/>
              </a:spcBef>
              <a:spcAft>
                <a:spcPts val="0"/>
              </a:spcAft>
              <a:buSzPts val="3300"/>
              <a:buNone/>
              <a:defRPr sz="3300"/>
            </a:lvl1pPr>
            <a:lvl2pPr lvl="1" algn="ctr">
              <a:spcBef>
                <a:spcPts val="0"/>
              </a:spcBef>
              <a:spcAft>
                <a:spcPts val="0"/>
              </a:spcAft>
              <a:buSzPts val="3300"/>
              <a:buNone/>
              <a:defRPr sz="3300"/>
            </a:lvl2pPr>
            <a:lvl3pPr lvl="2" algn="ctr">
              <a:spcBef>
                <a:spcPts val="0"/>
              </a:spcBef>
              <a:spcAft>
                <a:spcPts val="0"/>
              </a:spcAft>
              <a:buSzPts val="3300"/>
              <a:buNone/>
              <a:defRPr sz="3300"/>
            </a:lvl3pPr>
            <a:lvl4pPr lvl="3" algn="ctr">
              <a:spcBef>
                <a:spcPts val="0"/>
              </a:spcBef>
              <a:spcAft>
                <a:spcPts val="0"/>
              </a:spcAft>
              <a:buSzPts val="3300"/>
              <a:buNone/>
              <a:defRPr sz="3300"/>
            </a:lvl4pPr>
            <a:lvl5pPr lvl="4" algn="ctr">
              <a:spcBef>
                <a:spcPts val="0"/>
              </a:spcBef>
              <a:spcAft>
                <a:spcPts val="0"/>
              </a:spcAft>
              <a:buSzPts val="3300"/>
              <a:buNone/>
              <a:defRPr sz="3300"/>
            </a:lvl5pPr>
            <a:lvl6pPr lvl="5" algn="ctr">
              <a:spcBef>
                <a:spcPts val="0"/>
              </a:spcBef>
              <a:spcAft>
                <a:spcPts val="0"/>
              </a:spcAft>
              <a:buSzPts val="3300"/>
              <a:buNone/>
              <a:defRPr sz="3300"/>
            </a:lvl6pPr>
            <a:lvl7pPr lvl="6" algn="ctr">
              <a:spcBef>
                <a:spcPts val="0"/>
              </a:spcBef>
              <a:spcAft>
                <a:spcPts val="0"/>
              </a:spcAft>
              <a:buSzPts val="3300"/>
              <a:buNone/>
              <a:defRPr sz="3300"/>
            </a:lvl7pPr>
            <a:lvl8pPr lvl="7" algn="ctr">
              <a:spcBef>
                <a:spcPts val="0"/>
              </a:spcBef>
              <a:spcAft>
                <a:spcPts val="0"/>
              </a:spcAft>
              <a:buSzPts val="3300"/>
              <a:buNone/>
              <a:defRPr sz="3300"/>
            </a:lvl8pPr>
            <a:lvl9pPr lvl="8" algn="ctr">
              <a:spcBef>
                <a:spcPts val="0"/>
              </a:spcBef>
              <a:spcAft>
                <a:spcPts val="0"/>
              </a:spcAft>
              <a:buSzPts val="3300"/>
              <a:buNone/>
              <a:defRPr sz="3300"/>
            </a:lvl9pPr>
          </a:lstStyle>
          <a:p/>
        </p:txBody>
      </p:sp>
      <p:sp>
        <p:nvSpPr>
          <p:cNvPr id="11" name="Google Shape;11;p2"/>
          <p:cNvSpPr txBox="1"/>
          <p:nvPr>
            <p:ph idx="1" type="subTitle"/>
          </p:nvPr>
        </p:nvSpPr>
        <p:spPr>
          <a:xfrm>
            <a:off x="187020" y="2015378"/>
            <a:ext cx="5112300" cy="563700"/>
          </a:xfrm>
          <a:prstGeom prst="rect">
            <a:avLst/>
          </a:prstGeom>
        </p:spPr>
        <p:txBody>
          <a:bodyPr anchorCtr="0" anchor="t" bIns="58250" lIns="58250" spcFirstLastPara="1" rIns="58250" wrap="square" tIns="58250">
            <a:norm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7020" y="786578"/>
            <a:ext cx="5112300" cy="1396200"/>
          </a:xfrm>
          <a:prstGeom prst="rect">
            <a:avLst/>
          </a:prstGeom>
        </p:spPr>
        <p:txBody>
          <a:bodyPr anchorCtr="0" anchor="b" bIns="58250" lIns="58250" spcFirstLastPara="1" rIns="58250" wrap="square" tIns="58250">
            <a:normAutofit/>
          </a:bodyPr>
          <a:lstStyle>
            <a:lvl1pPr lvl="0" algn="ctr">
              <a:spcBef>
                <a:spcPts val="0"/>
              </a:spcBef>
              <a:spcAft>
                <a:spcPts val="0"/>
              </a:spcAft>
              <a:buSzPts val="7600"/>
              <a:buNone/>
              <a:defRPr sz="7600"/>
            </a:lvl1pPr>
            <a:lvl2pPr lvl="1" algn="ctr">
              <a:spcBef>
                <a:spcPts val="0"/>
              </a:spcBef>
              <a:spcAft>
                <a:spcPts val="0"/>
              </a:spcAft>
              <a:buSzPts val="7600"/>
              <a:buNone/>
              <a:defRPr sz="7600"/>
            </a:lvl2pPr>
            <a:lvl3pPr lvl="2" algn="ctr">
              <a:spcBef>
                <a:spcPts val="0"/>
              </a:spcBef>
              <a:spcAft>
                <a:spcPts val="0"/>
              </a:spcAft>
              <a:buSzPts val="7600"/>
              <a:buNone/>
              <a:defRPr sz="7600"/>
            </a:lvl3pPr>
            <a:lvl4pPr lvl="3" algn="ctr">
              <a:spcBef>
                <a:spcPts val="0"/>
              </a:spcBef>
              <a:spcAft>
                <a:spcPts val="0"/>
              </a:spcAft>
              <a:buSzPts val="7600"/>
              <a:buNone/>
              <a:defRPr sz="7600"/>
            </a:lvl4pPr>
            <a:lvl5pPr lvl="4" algn="ctr">
              <a:spcBef>
                <a:spcPts val="0"/>
              </a:spcBef>
              <a:spcAft>
                <a:spcPts val="0"/>
              </a:spcAft>
              <a:buSzPts val="7600"/>
              <a:buNone/>
              <a:defRPr sz="7600"/>
            </a:lvl5pPr>
            <a:lvl6pPr lvl="5" algn="ctr">
              <a:spcBef>
                <a:spcPts val="0"/>
              </a:spcBef>
              <a:spcAft>
                <a:spcPts val="0"/>
              </a:spcAft>
              <a:buSzPts val="7600"/>
              <a:buNone/>
              <a:defRPr sz="7600"/>
            </a:lvl6pPr>
            <a:lvl7pPr lvl="6" algn="ctr">
              <a:spcBef>
                <a:spcPts val="0"/>
              </a:spcBef>
              <a:spcAft>
                <a:spcPts val="0"/>
              </a:spcAft>
              <a:buSzPts val="7600"/>
              <a:buNone/>
              <a:defRPr sz="7600"/>
            </a:lvl7pPr>
            <a:lvl8pPr lvl="7" algn="ctr">
              <a:spcBef>
                <a:spcPts val="0"/>
              </a:spcBef>
              <a:spcAft>
                <a:spcPts val="0"/>
              </a:spcAft>
              <a:buSzPts val="7600"/>
              <a:buNone/>
              <a:defRPr sz="7600"/>
            </a:lvl8pPr>
            <a:lvl9pPr lvl="8" algn="ctr">
              <a:spcBef>
                <a:spcPts val="0"/>
              </a:spcBef>
              <a:spcAft>
                <a:spcPts val="0"/>
              </a:spcAft>
              <a:buSzPts val="7600"/>
              <a:buNone/>
              <a:defRPr sz="7600"/>
            </a:lvl9pPr>
          </a:lstStyle>
          <a:p>
            <a:r>
              <a:t>xx%</a:t>
            </a:r>
          </a:p>
        </p:txBody>
      </p:sp>
      <p:sp>
        <p:nvSpPr>
          <p:cNvPr id="46" name="Google Shape;46;p11"/>
          <p:cNvSpPr txBox="1"/>
          <p:nvPr>
            <p:ph idx="1" type="body"/>
          </p:nvPr>
        </p:nvSpPr>
        <p:spPr>
          <a:xfrm>
            <a:off x="187020" y="2241582"/>
            <a:ext cx="5112300" cy="924900"/>
          </a:xfrm>
          <a:prstGeom prst="rect">
            <a:avLst/>
          </a:prstGeom>
        </p:spPr>
        <p:txBody>
          <a:bodyPr anchorCtr="0" anchor="t" bIns="58250" lIns="58250" spcFirstLastPara="1" rIns="58250" wrap="square" tIns="58250">
            <a:normAutofit/>
          </a:bodyPr>
          <a:lstStyle>
            <a:lvl1pPr indent="-298450" lvl="0" marL="457200" algn="ctr">
              <a:spcBef>
                <a:spcPts val="0"/>
              </a:spcBef>
              <a:spcAft>
                <a:spcPts val="0"/>
              </a:spcAft>
              <a:buSzPts val="1100"/>
              <a:buChar char="●"/>
              <a:defRPr/>
            </a:lvl1pPr>
            <a:lvl2pPr indent="-285750" lvl="1" marL="914400" algn="ctr">
              <a:spcBef>
                <a:spcPts val="0"/>
              </a:spcBef>
              <a:spcAft>
                <a:spcPts val="0"/>
              </a:spcAft>
              <a:buSzPts val="900"/>
              <a:buChar char="○"/>
              <a:defRPr/>
            </a:lvl2pPr>
            <a:lvl3pPr indent="-285750" lvl="2" marL="1371600" algn="ctr">
              <a:spcBef>
                <a:spcPts val="0"/>
              </a:spcBef>
              <a:spcAft>
                <a:spcPts val="0"/>
              </a:spcAft>
              <a:buSzPts val="900"/>
              <a:buChar char="■"/>
              <a:defRPr/>
            </a:lvl3pPr>
            <a:lvl4pPr indent="-285750" lvl="3" marL="1828800" algn="ctr">
              <a:spcBef>
                <a:spcPts val="0"/>
              </a:spcBef>
              <a:spcAft>
                <a:spcPts val="0"/>
              </a:spcAft>
              <a:buSzPts val="900"/>
              <a:buChar char="●"/>
              <a:defRPr/>
            </a:lvl4pPr>
            <a:lvl5pPr indent="-285750" lvl="4" marL="2286000" algn="ctr">
              <a:spcBef>
                <a:spcPts val="0"/>
              </a:spcBef>
              <a:spcAft>
                <a:spcPts val="0"/>
              </a:spcAft>
              <a:buSzPts val="900"/>
              <a:buChar char="○"/>
              <a:defRPr/>
            </a:lvl5pPr>
            <a:lvl6pPr indent="-285750" lvl="5" marL="2743200" algn="ctr">
              <a:spcBef>
                <a:spcPts val="0"/>
              </a:spcBef>
              <a:spcAft>
                <a:spcPts val="0"/>
              </a:spcAft>
              <a:buSzPts val="900"/>
              <a:buChar char="■"/>
              <a:defRPr/>
            </a:lvl6pPr>
            <a:lvl7pPr indent="-285750" lvl="6" marL="3200400" algn="ctr">
              <a:spcBef>
                <a:spcPts val="0"/>
              </a:spcBef>
              <a:spcAft>
                <a:spcPts val="0"/>
              </a:spcAft>
              <a:buSzPts val="900"/>
              <a:buChar char="●"/>
              <a:defRPr/>
            </a:lvl7pPr>
            <a:lvl8pPr indent="-285750" lvl="7" marL="3657600" algn="ctr">
              <a:spcBef>
                <a:spcPts val="0"/>
              </a:spcBef>
              <a:spcAft>
                <a:spcPts val="0"/>
              </a:spcAft>
              <a:buSzPts val="900"/>
              <a:buChar char="○"/>
              <a:defRPr/>
            </a:lvl8pPr>
            <a:lvl9pPr indent="-285750" lvl="8" marL="4114800" algn="ctr">
              <a:spcBef>
                <a:spcPts val="0"/>
              </a:spcBef>
              <a:spcAft>
                <a:spcPts val="0"/>
              </a:spcAft>
              <a:buSzPts val="900"/>
              <a:buChar char="■"/>
              <a:defRPr/>
            </a:lvl9pPr>
          </a:lstStyle>
          <a:p/>
        </p:txBody>
      </p:sp>
      <p:sp>
        <p:nvSpPr>
          <p:cNvPr id="47" name="Google Shape;47;p11"/>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7020" y="1529493"/>
            <a:ext cx="5112300" cy="598500"/>
          </a:xfrm>
          <a:prstGeom prst="rect">
            <a:avLst/>
          </a:prstGeom>
        </p:spPr>
        <p:txBody>
          <a:bodyPr anchorCtr="0" anchor="ctr" bIns="58250" lIns="58250" spcFirstLastPara="1" rIns="58250" wrap="square" tIns="58250">
            <a:normAutofit/>
          </a:bodyPr>
          <a:lstStyle>
            <a:lvl1pPr lvl="0" algn="ctr">
              <a:spcBef>
                <a:spcPts val="0"/>
              </a:spcBef>
              <a:spcAft>
                <a:spcPts val="0"/>
              </a:spcAft>
              <a:buSzPts val="2300"/>
              <a:buNone/>
              <a:defRPr sz="2300"/>
            </a:lvl1pPr>
            <a:lvl2pPr lvl="1" algn="ctr">
              <a:spcBef>
                <a:spcPts val="0"/>
              </a:spcBef>
              <a:spcAft>
                <a:spcPts val="0"/>
              </a:spcAft>
              <a:buSzPts val="2300"/>
              <a:buNone/>
              <a:defRPr sz="2300"/>
            </a:lvl2pPr>
            <a:lvl3pPr lvl="2" algn="ctr">
              <a:spcBef>
                <a:spcPts val="0"/>
              </a:spcBef>
              <a:spcAft>
                <a:spcPts val="0"/>
              </a:spcAft>
              <a:buSzPts val="2300"/>
              <a:buNone/>
              <a:defRPr sz="2300"/>
            </a:lvl3pPr>
            <a:lvl4pPr lvl="3" algn="ctr">
              <a:spcBef>
                <a:spcPts val="0"/>
              </a:spcBef>
              <a:spcAft>
                <a:spcPts val="0"/>
              </a:spcAft>
              <a:buSzPts val="2300"/>
              <a:buNone/>
              <a:defRPr sz="2300"/>
            </a:lvl4pPr>
            <a:lvl5pPr lvl="4" algn="ctr">
              <a:spcBef>
                <a:spcPts val="0"/>
              </a:spcBef>
              <a:spcAft>
                <a:spcPts val="0"/>
              </a:spcAft>
              <a:buSzPts val="2300"/>
              <a:buNone/>
              <a:defRPr sz="2300"/>
            </a:lvl5pPr>
            <a:lvl6pPr lvl="5" algn="ctr">
              <a:spcBef>
                <a:spcPts val="0"/>
              </a:spcBef>
              <a:spcAft>
                <a:spcPts val="0"/>
              </a:spcAft>
              <a:buSzPts val="2300"/>
              <a:buNone/>
              <a:defRPr sz="2300"/>
            </a:lvl6pPr>
            <a:lvl7pPr lvl="6" algn="ctr">
              <a:spcBef>
                <a:spcPts val="0"/>
              </a:spcBef>
              <a:spcAft>
                <a:spcPts val="0"/>
              </a:spcAft>
              <a:buSzPts val="2300"/>
              <a:buNone/>
              <a:defRPr sz="2300"/>
            </a:lvl7pPr>
            <a:lvl8pPr lvl="7" algn="ctr">
              <a:spcBef>
                <a:spcPts val="0"/>
              </a:spcBef>
              <a:spcAft>
                <a:spcPts val="0"/>
              </a:spcAft>
              <a:buSzPts val="2300"/>
              <a:buNone/>
              <a:defRPr sz="2300"/>
            </a:lvl8pPr>
            <a:lvl9pPr lvl="8" algn="ctr">
              <a:spcBef>
                <a:spcPts val="0"/>
              </a:spcBef>
              <a:spcAft>
                <a:spcPts val="0"/>
              </a:spcAft>
              <a:buSzPts val="2300"/>
              <a:buNone/>
              <a:defRPr sz="2300"/>
            </a:lvl9pPr>
          </a:lstStyle>
          <a:p/>
        </p:txBody>
      </p:sp>
      <p:sp>
        <p:nvSpPr>
          <p:cNvPr id="15" name="Google Shape;15;p3"/>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7020" y="316462"/>
            <a:ext cx="5112300" cy="407400"/>
          </a:xfrm>
          <a:prstGeom prst="rect">
            <a:avLst/>
          </a:prstGeom>
        </p:spPr>
        <p:txBody>
          <a:bodyPr anchorCtr="0" anchor="t" bIns="58250" lIns="58250" spcFirstLastPara="1" rIns="58250" wrap="square" tIns="58250">
            <a:norm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8" name="Google Shape;18;p4"/>
          <p:cNvSpPr txBox="1"/>
          <p:nvPr>
            <p:ph idx="1" type="body"/>
          </p:nvPr>
        </p:nvSpPr>
        <p:spPr>
          <a:xfrm>
            <a:off x="187020" y="819538"/>
            <a:ext cx="5112300" cy="2429400"/>
          </a:xfrm>
          <a:prstGeom prst="rect">
            <a:avLst/>
          </a:prstGeom>
        </p:spPr>
        <p:txBody>
          <a:bodyPr anchorCtr="0" anchor="t" bIns="58250" lIns="58250" spcFirstLastPara="1" rIns="58250" wrap="square" tIns="58250">
            <a:normAutofit/>
          </a:bodyPr>
          <a:lstStyle>
            <a:lvl1pPr indent="-298450" lvl="0" marL="457200">
              <a:spcBef>
                <a:spcPts val="0"/>
              </a:spcBef>
              <a:spcAft>
                <a:spcPts val="0"/>
              </a:spcAft>
              <a:buSzPts val="11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9" name="Google Shape;19;p4"/>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7020" y="316462"/>
            <a:ext cx="5112300" cy="407400"/>
          </a:xfrm>
          <a:prstGeom prst="rect">
            <a:avLst/>
          </a:prstGeom>
        </p:spPr>
        <p:txBody>
          <a:bodyPr anchorCtr="0" anchor="t" bIns="58250" lIns="58250" spcFirstLastPara="1" rIns="58250" wrap="square" tIns="58250">
            <a:norm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2" name="Google Shape;22;p5"/>
          <p:cNvSpPr txBox="1"/>
          <p:nvPr>
            <p:ph idx="1" type="body"/>
          </p:nvPr>
        </p:nvSpPr>
        <p:spPr>
          <a:xfrm>
            <a:off x="187020" y="819538"/>
            <a:ext cx="2400000" cy="2429400"/>
          </a:xfrm>
          <a:prstGeom prst="rect">
            <a:avLst/>
          </a:prstGeom>
        </p:spPr>
        <p:txBody>
          <a:bodyPr anchorCtr="0" anchor="t" bIns="58250" lIns="58250" spcFirstLastPara="1" rIns="58250" wrap="square" tIns="58250">
            <a:normAutofit/>
          </a:bodyPr>
          <a:lstStyle>
            <a:lvl1pPr indent="-285750" lvl="0" marL="457200">
              <a:spcBef>
                <a:spcPts val="0"/>
              </a:spcBef>
              <a:spcAft>
                <a:spcPts val="0"/>
              </a:spcAft>
              <a:buSzPts val="900"/>
              <a:buChar char="●"/>
              <a:defRPr sz="9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3" name="Google Shape;23;p5"/>
          <p:cNvSpPr txBox="1"/>
          <p:nvPr>
            <p:ph idx="2" type="body"/>
          </p:nvPr>
        </p:nvSpPr>
        <p:spPr>
          <a:xfrm>
            <a:off x="2899440" y="819538"/>
            <a:ext cx="2400000" cy="2429400"/>
          </a:xfrm>
          <a:prstGeom prst="rect">
            <a:avLst/>
          </a:prstGeom>
        </p:spPr>
        <p:txBody>
          <a:bodyPr anchorCtr="0" anchor="t" bIns="58250" lIns="58250" spcFirstLastPara="1" rIns="58250" wrap="square" tIns="58250">
            <a:normAutofit/>
          </a:bodyPr>
          <a:lstStyle>
            <a:lvl1pPr indent="-285750" lvl="0" marL="457200">
              <a:spcBef>
                <a:spcPts val="0"/>
              </a:spcBef>
              <a:spcAft>
                <a:spcPts val="0"/>
              </a:spcAft>
              <a:buSzPts val="900"/>
              <a:buChar char="●"/>
              <a:defRPr sz="9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4" name="Google Shape;24;p5"/>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7020" y="316462"/>
            <a:ext cx="5112300" cy="407400"/>
          </a:xfrm>
          <a:prstGeom prst="rect">
            <a:avLst/>
          </a:prstGeom>
        </p:spPr>
        <p:txBody>
          <a:bodyPr anchorCtr="0" anchor="t" bIns="58250" lIns="58250" spcFirstLastPara="1" rIns="58250" wrap="square" tIns="58250">
            <a:norm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7" name="Google Shape;27;p6"/>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7020" y="395093"/>
            <a:ext cx="1684800" cy="537300"/>
          </a:xfrm>
          <a:prstGeom prst="rect">
            <a:avLst/>
          </a:prstGeom>
        </p:spPr>
        <p:txBody>
          <a:bodyPr anchorCtr="0" anchor="b" bIns="58250" lIns="58250" spcFirstLastPara="1" rIns="58250" wrap="square" tIns="58250">
            <a:normAutofit/>
          </a:bodyPr>
          <a:lstStyle>
            <a:lvl1pPr lvl="0">
              <a:spcBef>
                <a:spcPts val="0"/>
              </a:spcBef>
              <a:spcAft>
                <a:spcPts val="0"/>
              </a:spcAft>
              <a:buSzPts val="1500"/>
              <a:buNone/>
              <a:defRPr sz="1500"/>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p:txBody>
      </p:sp>
      <p:sp>
        <p:nvSpPr>
          <p:cNvPr id="30" name="Google Shape;30;p7"/>
          <p:cNvSpPr txBox="1"/>
          <p:nvPr>
            <p:ph idx="1" type="body"/>
          </p:nvPr>
        </p:nvSpPr>
        <p:spPr>
          <a:xfrm>
            <a:off x="187020" y="988160"/>
            <a:ext cx="1684800" cy="2260800"/>
          </a:xfrm>
          <a:prstGeom prst="rect">
            <a:avLst/>
          </a:prstGeom>
        </p:spPr>
        <p:txBody>
          <a:bodyPr anchorCtr="0" anchor="t" bIns="58250" lIns="58250" spcFirstLastPara="1" rIns="58250" wrap="square" tIns="58250">
            <a:norm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 name="Google Shape;31;p7"/>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94150" y="320107"/>
            <a:ext cx="3820800" cy="2909100"/>
          </a:xfrm>
          <a:prstGeom prst="rect">
            <a:avLst/>
          </a:prstGeom>
        </p:spPr>
        <p:txBody>
          <a:bodyPr anchorCtr="0" anchor="ctr" bIns="58250" lIns="58250" spcFirstLastPara="1" rIns="58250" wrap="square" tIns="58250">
            <a:normAutofit/>
          </a:bodyPr>
          <a:lstStyle>
            <a:lvl1pPr lvl="0">
              <a:spcBef>
                <a:spcPts val="0"/>
              </a:spcBef>
              <a:spcAft>
                <a:spcPts val="0"/>
              </a:spcAft>
              <a:buSzPts val="3100"/>
              <a:buNone/>
              <a:defRPr sz="3100"/>
            </a:lvl1pPr>
            <a:lvl2pPr lvl="1">
              <a:spcBef>
                <a:spcPts val="0"/>
              </a:spcBef>
              <a:spcAft>
                <a:spcPts val="0"/>
              </a:spcAft>
              <a:buSzPts val="3100"/>
              <a:buNone/>
              <a:defRPr sz="3100"/>
            </a:lvl2pPr>
            <a:lvl3pPr lvl="2">
              <a:spcBef>
                <a:spcPts val="0"/>
              </a:spcBef>
              <a:spcAft>
                <a:spcPts val="0"/>
              </a:spcAft>
              <a:buSzPts val="3100"/>
              <a:buNone/>
              <a:defRPr sz="3100"/>
            </a:lvl3pPr>
            <a:lvl4pPr lvl="3">
              <a:spcBef>
                <a:spcPts val="0"/>
              </a:spcBef>
              <a:spcAft>
                <a:spcPts val="0"/>
              </a:spcAft>
              <a:buSzPts val="3100"/>
              <a:buNone/>
              <a:defRPr sz="3100"/>
            </a:lvl4pPr>
            <a:lvl5pPr lvl="4">
              <a:spcBef>
                <a:spcPts val="0"/>
              </a:spcBef>
              <a:spcAft>
                <a:spcPts val="0"/>
              </a:spcAft>
              <a:buSzPts val="3100"/>
              <a:buNone/>
              <a:defRPr sz="3100"/>
            </a:lvl5pPr>
            <a:lvl6pPr lvl="5">
              <a:spcBef>
                <a:spcPts val="0"/>
              </a:spcBef>
              <a:spcAft>
                <a:spcPts val="0"/>
              </a:spcAft>
              <a:buSzPts val="3100"/>
              <a:buNone/>
              <a:defRPr sz="3100"/>
            </a:lvl6pPr>
            <a:lvl7pPr lvl="6">
              <a:spcBef>
                <a:spcPts val="0"/>
              </a:spcBef>
              <a:spcAft>
                <a:spcPts val="0"/>
              </a:spcAft>
              <a:buSzPts val="3100"/>
              <a:buNone/>
              <a:defRPr sz="3100"/>
            </a:lvl7pPr>
            <a:lvl8pPr lvl="7">
              <a:spcBef>
                <a:spcPts val="0"/>
              </a:spcBef>
              <a:spcAft>
                <a:spcPts val="0"/>
              </a:spcAft>
              <a:buSzPts val="3100"/>
              <a:buNone/>
              <a:defRPr sz="3100"/>
            </a:lvl8pPr>
            <a:lvl9pPr lvl="8">
              <a:spcBef>
                <a:spcPts val="0"/>
              </a:spcBef>
              <a:spcAft>
                <a:spcPts val="0"/>
              </a:spcAft>
              <a:buSzPts val="3100"/>
              <a:buNone/>
              <a:defRPr sz="3100"/>
            </a:lvl9pPr>
          </a:lstStyle>
          <a:p/>
        </p:txBody>
      </p:sp>
      <p:sp>
        <p:nvSpPr>
          <p:cNvPr id="34" name="Google Shape;34;p8"/>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743200" y="-89"/>
            <a:ext cx="2743200" cy="3657600"/>
          </a:xfrm>
          <a:prstGeom prst="rect">
            <a:avLst/>
          </a:prstGeom>
          <a:solidFill>
            <a:schemeClr val="lt2"/>
          </a:solidFill>
          <a:ln>
            <a:noFill/>
          </a:ln>
        </p:spPr>
        <p:txBody>
          <a:bodyPr anchorCtr="0" anchor="ctr" bIns="58250" lIns="58250" spcFirstLastPara="1" rIns="58250" wrap="square" tIns="582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9300" y="876924"/>
            <a:ext cx="2427000" cy="1054200"/>
          </a:xfrm>
          <a:prstGeom prst="rect">
            <a:avLst/>
          </a:prstGeom>
        </p:spPr>
        <p:txBody>
          <a:bodyPr anchorCtr="0" anchor="b" bIns="58250" lIns="58250" spcFirstLastPara="1" rIns="58250" wrap="square" tIns="58250">
            <a:normAutofit/>
          </a:bodyPr>
          <a:lstStyle>
            <a:lvl1pPr lvl="0" algn="ctr">
              <a:spcBef>
                <a:spcPts val="0"/>
              </a:spcBef>
              <a:spcAft>
                <a:spcPts val="0"/>
              </a:spcAft>
              <a:buSzPts val="2700"/>
              <a:buNone/>
              <a:defRPr sz="2700"/>
            </a:lvl1pPr>
            <a:lvl2pPr lvl="1" algn="ctr">
              <a:spcBef>
                <a:spcPts val="0"/>
              </a:spcBef>
              <a:spcAft>
                <a:spcPts val="0"/>
              </a:spcAft>
              <a:buSzPts val="2700"/>
              <a:buNone/>
              <a:defRPr sz="2700"/>
            </a:lvl2pPr>
            <a:lvl3pPr lvl="2" algn="ctr">
              <a:spcBef>
                <a:spcPts val="0"/>
              </a:spcBef>
              <a:spcAft>
                <a:spcPts val="0"/>
              </a:spcAft>
              <a:buSzPts val="2700"/>
              <a:buNone/>
              <a:defRPr sz="2700"/>
            </a:lvl3pPr>
            <a:lvl4pPr lvl="3" algn="ctr">
              <a:spcBef>
                <a:spcPts val="0"/>
              </a:spcBef>
              <a:spcAft>
                <a:spcPts val="0"/>
              </a:spcAft>
              <a:buSzPts val="2700"/>
              <a:buNone/>
              <a:defRPr sz="2700"/>
            </a:lvl4pPr>
            <a:lvl5pPr lvl="4" algn="ctr">
              <a:spcBef>
                <a:spcPts val="0"/>
              </a:spcBef>
              <a:spcAft>
                <a:spcPts val="0"/>
              </a:spcAft>
              <a:buSzPts val="2700"/>
              <a:buNone/>
              <a:defRPr sz="2700"/>
            </a:lvl5pPr>
            <a:lvl6pPr lvl="5" algn="ctr">
              <a:spcBef>
                <a:spcPts val="0"/>
              </a:spcBef>
              <a:spcAft>
                <a:spcPts val="0"/>
              </a:spcAft>
              <a:buSzPts val="2700"/>
              <a:buNone/>
              <a:defRPr sz="2700"/>
            </a:lvl6pPr>
            <a:lvl7pPr lvl="6" algn="ctr">
              <a:spcBef>
                <a:spcPts val="0"/>
              </a:spcBef>
              <a:spcAft>
                <a:spcPts val="0"/>
              </a:spcAft>
              <a:buSzPts val="2700"/>
              <a:buNone/>
              <a:defRPr sz="2700"/>
            </a:lvl7pPr>
            <a:lvl8pPr lvl="7" algn="ctr">
              <a:spcBef>
                <a:spcPts val="0"/>
              </a:spcBef>
              <a:spcAft>
                <a:spcPts val="0"/>
              </a:spcAft>
              <a:buSzPts val="2700"/>
              <a:buNone/>
              <a:defRPr sz="2700"/>
            </a:lvl8pPr>
            <a:lvl9pPr lvl="8" algn="ctr">
              <a:spcBef>
                <a:spcPts val="0"/>
              </a:spcBef>
              <a:spcAft>
                <a:spcPts val="0"/>
              </a:spcAft>
              <a:buSzPts val="2700"/>
              <a:buNone/>
              <a:defRPr sz="2700"/>
            </a:lvl9pPr>
          </a:lstStyle>
          <a:p/>
        </p:txBody>
      </p:sp>
      <p:sp>
        <p:nvSpPr>
          <p:cNvPr id="38" name="Google Shape;38;p9"/>
          <p:cNvSpPr txBox="1"/>
          <p:nvPr>
            <p:ph idx="1" type="subTitle"/>
          </p:nvPr>
        </p:nvSpPr>
        <p:spPr>
          <a:xfrm>
            <a:off x="159300" y="1993298"/>
            <a:ext cx="2427000" cy="878400"/>
          </a:xfrm>
          <a:prstGeom prst="rect">
            <a:avLst/>
          </a:prstGeom>
        </p:spPr>
        <p:txBody>
          <a:bodyPr anchorCtr="0" anchor="t" bIns="58250" lIns="58250" spcFirstLastPara="1" rIns="58250" wrap="square" tIns="58250">
            <a:normAutofit/>
          </a:bodyPr>
          <a:lstStyle>
            <a:lvl1pPr lvl="0" algn="ctr">
              <a:lnSpc>
                <a:spcPct val="100000"/>
              </a:lnSpc>
              <a:spcBef>
                <a:spcPts val="0"/>
              </a:spcBef>
              <a:spcAft>
                <a:spcPts val="0"/>
              </a:spcAft>
              <a:buSzPts val="1300"/>
              <a:buNone/>
              <a:defRPr sz="1300"/>
            </a:lvl1pPr>
            <a:lvl2pPr lvl="1" algn="ctr">
              <a:lnSpc>
                <a:spcPct val="100000"/>
              </a:lnSpc>
              <a:spcBef>
                <a:spcPts val="0"/>
              </a:spcBef>
              <a:spcAft>
                <a:spcPts val="0"/>
              </a:spcAft>
              <a:buSzPts val="1300"/>
              <a:buNone/>
              <a:defRPr sz="1300"/>
            </a:lvl2pPr>
            <a:lvl3pPr lvl="2" algn="ctr">
              <a:lnSpc>
                <a:spcPct val="100000"/>
              </a:lnSpc>
              <a:spcBef>
                <a:spcPts val="0"/>
              </a:spcBef>
              <a:spcAft>
                <a:spcPts val="0"/>
              </a:spcAft>
              <a:buSzPts val="1300"/>
              <a:buNone/>
              <a:defRPr sz="1300"/>
            </a:lvl3pPr>
            <a:lvl4pPr lvl="3" algn="ctr">
              <a:lnSpc>
                <a:spcPct val="100000"/>
              </a:lnSpc>
              <a:spcBef>
                <a:spcPts val="0"/>
              </a:spcBef>
              <a:spcAft>
                <a:spcPts val="0"/>
              </a:spcAft>
              <a:buSzPts val="1300"/>
              <a:buNone/>
              <a:defRPr sz="1300"/>
            </a:lvl4pPr>
            <a:lvl5pPr lvl="4" algn="ctr">
              <a:lnSpc>
                <a:spcPct val="100000"/>
              </a:lnSpc>
              <a:spcBef>
                <a:spcPts val="0"/>
              </a:spcBef>
              <a:spcAft>
                <a:spcPts val="0"/>
              </a:spcAft>
              <a:buSzPts val="1300"/>
              <a:buNone/>
              <a:defRPr sz="1300"/>
            </a:lvl5pPr>
            <a:lvl6pPr lvl="5" algn="ctr">
              <a:lnSpc>
                <a:spcPct val="100000"/>
              </a:lnSpc>
              <a:spcBef>
                <a:spcPts val="0"/>
              </a:spcBef>
              <a:spcAft>
                <a:spcPts val="0"/>
              </a:spcAft>
              <a:buSzPts val="1300"/>
              <a:buNone/>
              <a:defRPr sz="1300"/>
            </a:lvl6pPr>
            <a:lvl7pPr lvl="6" algn="ctr">
              <a:lnSpc>
                <a:spcPct val="100000"/>
              </a:lnSpc>
              <a:spcBef>
                <a:spcPts val="0"/>
              </a:spcBef>
              <a:spcAft>
                <a:spcPts val="0"/>
              </a:spcAft>
              <a:buSzPts val="1300"/>
              <a:buNone/>
              <a:defRPr sz="1300"/>
            </a:lvl7pPr>
            <a:lvl8pPr lvl="7" algn="ctr">
              <a:lnSpc>
                <a:spcPct val="100000"/>
              </a:lnSpc>
              <a:spcBef>
                <a:spcPts val="0"/>
              </a:spcBef>
              <a:spcAft>
                <a:spcPts val="0"/>
              </a:spcAft>
              <a:buSzPts val="1300"/>
              <a:buNone/>
              <a:defRPr sz="1300"/>
            </a:lvl8pPr>
            <a:lvl9pPr lvl="8" algn="ctr">
              <a:lnSpc>
                <a:spcPct val="100000"/>
              </a:lnSpc>
              <a:spcBef>
                <a:spcPts val="0"/>
              </a:spcBef>
              <a:spcAft>
                <a:spcPts val="0"/>
              </a:spcAft>
              <a:buSzPts val="1300"/>
              <a:buNone/>
              <a:defRPr sz="1300"/>
            </a:lvl9pPr>
          </a:lstStyle>
          <a:p/>
        </p:txBody>
      </p:sp>
      <p:sp>
        <p:nvSpPr>
          <p:cNvPr id="39" name="Google Shape;39;p9"/>
          <p:cNvSpPr txBox="1"/>
          <p:nvPr>
            <p:ph idx="2" type="body"/>
          </p:nvPr>
        </p:nvSpPr>
        <p:spPr>
          <a:xfrm>
            <a:off x="2963700" y="514898"/>
            <a:ext cx="2302200" cy="2627700"/>
          </a:xfrm>
          <a:prstGeom prst="rect">
            <a:avLst/>
          </a:prstGeom>
        </p:spPr>
        <p:txBody>
          <a:bodyPr anchorCtr="0" anchor="ctr" bIns="58250" lIns="58250" spcFirstLastPara="1" rIns="58250" wrap="square" tIns="58250">
            <a:normAutofit/>
          </a:bodyPr>
          <a:lstStyle>
            <a:lvl1pPr indent="-298450" lvl="0" marL="457200">
              <a:spcBef>
                <a:spcPts val="0"/>
              </a:spcBef>
              <a:spcAft>
                <a:spcPts val="0"/>
              </a:spcAft>
              <a:buSzPts val="11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40" name="Google Shape;40;p9"/>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7020" y="3008409"/>
            <a:ext cx="3599400" cy="430200"/>
          </a:xfrm>
          <a:prstGeom prst="rect">
            <a:avLst/>
          </a:prstGeom>
        </p:spPr>
        <p:txBody>
          <a:bodyPr anchorCtr="0" anchor="ctr" bIns="58250" lIns="58250" spcFirstLastPara="1" rIns="58250" wrap="square" tIns="58250">
            <a:normAutofit/>
          </a:bodyPr>
          <a:lstStyle>
            <a:lvl1pPr indent="-228600" lvl="0" marL="457200">
              <a:lnSpc>
                <a:spcPct val="100000"/>
              </a:lnSpc>
              <a:spcBef>
                <a:spcPts val="0"/>
              </a:spcBef>
              <a:spcAft>
                <a:spcPts val="0"/>
              </a:spcAft>
              <a:buSzPts val="1100"/>
              <a:buNone/>
              <a:defRPr/>
            </a:lvl1pPr>
          </a:lstStyle>
          <a:p/>
        </p:txBody>
      </p:sp>
      <p:sp>
        <p:nvSpPr>
          <p:cNvPr id="43" name="Google Shape;43;p10"/>
          <p:cNvSpPr txBox="1"/>
          <p:nvPr>
            <p:ph idx="12" type="sldNum"/>
          </p:nvPr>
        </p:nvSpPr>
        <p:spPr>
          <a:xfrm>
            <a:off x="5083475" y="3316065"/>
            <a:ext cx="329100" cy="279900"/>
          </a:xfrm>
          <a:prstGeom prst="rect">
            <a:avLst/>
          </a:prstGeom>
        </p:spPr>
        <p:txBody>
          <a:bodyPr anchorCtr="0" anchor="ctr" bIns="58250" lIns="58250" spcFirstLastPara="1" rIns="58250" wrap="square" tIns="58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7020" y="316462"/>
            <a:ext cx="5112300" cy="407400"/>
          </a:xfrm>
          <a:prstGeom prst="rect">
            <a:avLst/>
          </a:prstGeom>
          <a:noFill/>
          <a:ln>
            <a:noFill/>
          </a:ln>
        </p:spPr>
        <p:txBody>
          <a:bodyPr anchorCtr="0" anchor="t" bIns="58250" lIns="58250" spcFirstLastPara="1" rIns="58250" wrap="square" tIns="58250">
            <a:norm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7" name="Google Shape;7;p1"/>
          <p:cNvSpPr txBox="1"/>
          <p:nvPr>
            <p:ph idx="1" type="body"/>
          </p:nvPr>
        </p:nvSpPr>
        <p:spPr>
          <a:xfrm>
            <a:off x="187020" y="819538"/>
            <a:ext cx="5112300" cy="2429400"/>
          </a:xfrm>
          <a:prstGeom prst="rect">
            <a:avLst/>
          </a:prstGeom>
          <a:noFill/>
          <a:ln>
            <a:noFill/>
          </a:ln>
        </p:spPr>
        <p:txBody>
          <a:bodyPr anchorCtr="0" anchor="t" bIns="58250" lIns="58250" spcFirstLastPara="1" rIns="58250" wrap="square" tIns="58250">
            <a:normAutofit/>
          </a:bodyPr>
          <a:lstStyle>
            <a:lvl1pPr indent="-298450" lvl="0" marL="457200">
              <a:lnSpc>
                <a:spcPct val="115000"/>
              </a:lnSpc>
              <a:spcBef>
                <a:spcPts val="0"/>
              </a:spcBef>
              <a:spcAft>
                <a:spcPts val="0"/>
              </a:spcAft>
              <a:buClr>
                <a:schemeClr val="dk2"/>
              </a:buClr>
              <a:buSzPts val="1100"/>
              <a:buChar char="●"/>
              <a:defRPr sz="1100">
                <a:solidFill>
                  <a:schemeClr val="dk2"/>
                </a:solidFill>
              </a:defRPr>
            </a:lvl1pPr>
            <a:lvl2pPr indent="-285750" lvl="1" marL="914400">
              <a:lnSpc>
                <a:spcPct val="115000"/>
              </a:lnSpc>
              <a:spcBef>
                <a:spcPts val="0"/>
              </a:spcBef>
              <a:spcAft>
                <a:spcPts val="0"/>
              </a:spcAft>
              <a:buClr>
                <a:schemeClr val="dk2"/>
              </a:buClr>
              <a:buSzPts val="900"/>
              <a:buChar char="○"/>
              <a:defRPr sz="900">
                <a:solidFill>
                  <a:schemeClr val="dk2"/>
                </a:solidFill>
              </a:defRPr>
            </a:lvl2pPr>
            <a:lvl3pPr indent="-285750" lvl="2" marL="1371600">
              <a:lnSpc>
                <a:spcPct val="115000"/>
              </a:lnSpc>
              <a:spcBef>
                <a:spcPts val="0"/>
              </a:spcBef>
              <a:spcAft>
                <a:spcPts val="0"/>
              </a:spcAft>
              <a:buClr>
                <a:schemeClr val="dk2"/>
              </a:buClr>
              <a:buSzPts val="900"/>
              <a:buChar char="■"/>
              <a:defRPr sz="900">
                <a:solidFill>
                  <a:schemeClr val="dk2"/>
                </a:solidFill>
              </a:defRPr>
            </a:lvl3pPr>
            <a:lvl4pPr indent="-285750" lvl="3" marL="1828800">
              <a:lnSpc>
                <a:spcPct val="115000"/>
              </a:lnSpc>
              <a:spcBef>
                <a:spcPts val="0"/>
              </a:spcBef>
              <a:spcAft>
                <a:spcPts val="0"/>
              </a:spcAft>
              <a:buClr>
                <a:schemeClr val="dk2"/>
              </a:buClr>
              <a:buSzPts val="900"/>
              <a:buChar char="●"/>
              <a:defRPr sz="900">
                <a:solidFill>
                  <a:schemeClr val="dk2"/>
                </a:solidFill>
              </a:defRPr>
            </a:lvl4pPr>
            <a:lvl5pPr indent="-285750" lvl="4" marL="2286000">
              <a:lnSpc>
                <a:spcPct val="115000"/>
              </a:lnSpc>
              <a:spcBef>
                <a:spcPts val="0"/>
              </a:spcBef>
              <a:spcAft>
                <a:spcPts val="0"/>
              </a:spcAft>
              <a:buClr>
                <a:schemeClr val="dk2"/>
              </a:buClr>
              <a:buSzPts val="900"/>
              <a:buChar char="○"/>
              <a:defRPr sz="900">
                <a:solidFill>
                  <a:schemeClr val="dk2"/>
                </a:solidFill>
              </a:defRPr>
            </a:lvl5pPr>
            <a:lvl6pPr indent="-285750" lvl="5" marL="2743200">
              <a:lnSpc>
                <a:spcPct val="115000"/>
              </a:lnSpc>
              <a:spcBef>
                <a:spcPts val="0"/>
              </a:spcBef>
              <a:spcAft>
                <a:spcPts val="0"/>
              </a:spcAft>
              <a:buClr>
                <a:schemeClr val="dk2"/>
              </a:buClr>
              <a:buSzPts val="900"/>
              <a:buChar char="■"/>
              <a:defRPr sz="900">
                <a:solidFill>
                  <a:schemeClr val="dk2"/>
                </a:solidFill>
              </a:defRPr>
            </a:lvl6pPr>
            <a:lvl7pPr indent="-285750" lvl="6" marL="3200400">
              <a:lnSpc>
                <a:spcPct val="115000"/>
              </a:lnSpc>
              <a:spcBef>
                <a:spcPts val="0"/>
              </a:spcBef>
              <a:spcAft>
                <a:spcPts val="0"/>
              </a:spcAft>
              <a:buClr>
                <a:schemeClr val="dk2"/>
              </a:buClr>
              <a:buSzPts val="900"/>
              <a:buChar char="●"/>
              <a:defRPr sz="900">
                <a:solidFill>
                  <a:schemeClr val="dk2"/>
                </a:solidFill>
              </a:defRPr>
            </a:lvl7pPr>
            <a:lvl8pPr indent="-285750" lvl="7" marL="3657600">
              <a:lnSpc>
                <a:spcPct val="115000"/>
              </a:lnSpc>
              <a:spcBef>
                <a:spcPts val="0"/>
              </a:spcBef>
              <a:spcAft>
                <a:spcPts val="0"/>
              </a:spcAft>
              <a:buClr>
                <a:schemeClr val="dk2"/>
              </a:buClr>
              <a:buSzPts val="900"/>
              <a:buChar char="○"/>
              <a:defRPr sz="900">
                <a:solidFill>
                  <a:schemeClr val="dk2"/>
                </a:solidFill>
              </a:defRPr>
            </a:lvl8pPr>
            <a:lvl9pPr indent="-285750" lvl="8" marL="4114800">
              <a:lnSpc>
                <a:spcPct val="115000"/>
              </a:lnSpc>
              <a:spcBef>
                <a:spcPts val="0"/>
              </a:spcBef>
              <a:spcAft>
                <a:spcPts val="0"/>
              </a:spcAft>
              <a:buClr>
                <a:schemeClr val="dk2"/>
              </a:buClr>
              <a:buSzPts val="900"/>
              <a:buChar char="■"/>
              <a:defRPr sz="900">
                <a:solidFill>
                  <a:schemeClr val="dk2"/>
                </a:solidFill>
              </a:defRPr>
            </a:lvl9pPr>
          </a:lstStyle>
          <a:p/>
        </p:txBody>
      </p:sp>
      <p:sp>
        <p:nvSpPr>
          <p:cNvPr id="8" name="Google Shape;8;p1"/>
          <p:cNvSpPr txBox="1"/>
          <p:nvPr>
            <p:ph idx="12" type="sldNum"/>
          </p:nvPr>
        </p:nvSpPr>
        <p:spPr>
          <a:xfrm>
            <a:off x="5083475" y="3316065"/>
            <a:ext cx="329100" cy="279900"/>
          </a:xfrm>
          <a:prstGeom prst="rect">
            <a:avLst/>
          </a:prstGeom>
          <a:noFill/>
          <a:ln>
            <a:noFill/>
          </a:ln>
        </p:spPr>
        <p:txBody>
          <a:bodyPr anchorCtr="0" anchor="ctr" bIns="58250" lIns="58250" spcFirstLastPara="1" rIns="58250" wrap="square" tIns="58250">
            <a:normAutofit/>
          </a:bodyPr>
          <a:lstStyle>
            <a:lvl1pPr lvl="0" algn="r">
              <a:buNone/>
              <a:defRPr sz="600">
                <a:solidFill>
                  <a:schemeClr val="dk2"/>
                </a:solidFill>
              </a:defRPr>
            </a:lvl1pPr>
            <a:lvl2pPr lvl="1" algn="r">
              <a:buNone/>
              <a:defRPr sz="600">
                <a:solidFill>
                  <a:schemeClr val="dk2"/>
                </a:solidFill>
              </a:defRPr>
            </a:lvl2pPr>
            <a:lvl3pPr lvl="2" algn="r">
              <a:buNone/>
              <a:defRPr sz="600">
                <a:solidFill>
                  <a:schemeClr val="dk2"/>
                </a:solidFill>
              </a:defRPr>
            </a:lvl3pPr>
            <a:lvl4pPr lvl="3" algn="r">
              <a:buNone/>
              <a:defRPr sz="600">
                <a:solidFill>
                  <a:schemeClr val="dk2"/>
                </a:solidFill>
              </a:defRPr>
            </a:lvl4pPr>
            <a:lvl5pPr lvl="4" algn="r">
              <a:buNone/>
              <a:defRPr sz="600">
                <a:solidFill>
                  <a:schemeClr val="dk2"/>
                </a:solidFill>
              </a:defRPr>
            </a:lvl5pPr>
            <a:lvl6pPr lvl="5" algn="r">
              <a:buNone/>
              <a:defRPr sz="600">
                <a:solidFill>
                  <a:schemeClr val="dk2"/>
                </a:solidFill>
              </a:defRPr>
            </a:lvl6pPr>
            <a:lvl7pPr lvl="6" algn="r">
              <a:buNone/>
              <a:defRPr sz="600">
                <a:solidFill>
                  <a:schemeClr val="dk2"/>
                </a:solidFill>
              </a:defRPr>
            </a:lvl7pPr>
            <a:lvl8pPr lvl="7" algn="r">
              <a:buNone/>
              <a:defRPr sz="600">
                <a:solidFill>
                  <a:schemeClr val="dk2"/>
                </a:solidFill>
              </a:defRPr>
            </a:lvl8pPr>
            <a:lvl9pPr lvl="8" algn="r">
              <a:buNone/>
              <a:defRPr sz="6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jpg"/><Relationship Id="rId10" Type="http://schemas.openxmlformats.org/officeDocument/2006/relationships/image" Target="../media/image11.jpg"/><Relationship Id="rId13" Type="http://schemas.openxmlformats.org/officeDocument/2006/relationships/image" Target="../media/image12.jpg"/><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8.png"/><Relationship Id="rId9"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6.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 Id="rId9" Type="http://schemas.openxmlformats.org/officeDocument/2006/relationships/image" Target="../media/image10.png"/><Relationship Id="rId5" Type="http://schemas.openxmlformats.org/officeDocument/2006/relationships/image" Target="../media/image13.jpg"/><Relationship Id="rId6" Type="http://schemas.openxmlformats.org/officeDocument/2006/relationships/image" Target="../media/image7.png"/><Relationship Id="rId7" Type="http://schemas.openxmlformats.org/officeDocument/2006/relationships/image" Target="../media/image12.jpg"/><Relationship Id="rId8"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65675" y="28113"/>
            <a:ext cx="4962900" cy="67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50">
                <a:solidFill>
                  <a:schemeClr val="dk1"/>
                </a:solidFill>
                <a:latin typeface="Montserrat"/>
                <a:ea typeface="Montserrat"/>
                <a:cs typeface="Montserrat"/>
                <a:sym typeface="Montserrat"/>
              </a:rPr>
              <a:t>Multiple Scales of Lapse Rate Variability on the Juneau Icefield</a:t>
            </a:r>
            <a:r>
              <a:rPr b="1" lang="en" sz="1050">
                <a:solidFill>
                  <a:schemeClr val="dk1"/>
                </a:solidFill>
                <a:latin typeface="Times New Roman"/>
                <a:ea typeface="Times New Roman"/>
                <a:cs typeface="Times New Roman"/>
                <a:sym typeface="Times New Roman"/>
              </a:rPr>
              <a:t> </a:t>
            </a:r>
            <a:r>
              <a:rPr b="1" lang="en" sz="1050">
                <a:solidFill>
                  <a:schemeClr val="dk1"/>
                </a:solidFill>
                <a:latin typeface="Times New Roman"/>
                <a:ea typeface="Times New Roman"/>
                <a:cs typeface="Times New Roman"/>
                <a:sym typeface="Times New Roman"/>
              </a:rPr>
              <a:t> </a:t>
            </a:r>
            <a:endParaRPr b="1" sz="105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600">
                <a:solidFill>
                  <a:schemeClr val="dk1"/>
                </a:solidFill>
                <a:latin typeface="Montserrat"/>
                <a:ea typeface="Montserrat"/>
                <a:cs typeface="Montserrat"/>
                <a:sym typeface="Montserrat"/>
              </a:rPr>
              <a:t>Adelle Welch (Bates College), Julius Mex (Ecole Normale Supérieure Paris), Leah Fleming (University of New Hampshire), Lia Salomon (Carleton College), Sophia Ludtke (Harvard College), Daniel Otto (University of Washington), Mira Berdahl (University of Washington) </a:t>
            </a:r>
            <a:endParaRPr sz="600">
              <a:solidFill>
                <a:schemeClr val="dk1"/>
              </a:solidFill>
              <a:latin typeface="Montserrat"/>
              <a:ea typeface="Montserrat"/>
              <a:cs typeface="Montserrat"/>
              <a:sym typeface="Montserrat"/>
            </a:endParaRPr>
          </a:p>
        </p:txBody>
      </p:sp>
      <p:pic>
        <p:nvPicPr>
          <p:cNvPr descr="Juneau Icefield Research Program" id="55" name="Google Shape;55;p13"/>
          <p:cNvPicPr preferRelativeResize="0"/>
          <p:nvPr/>
        </p:nvPicPr>
        <p:blipFill>
          <a:blip r:embed="rId3">
            <a:alphaModFix/>
          </a:blip>
          <a:stretch>
            <a:fillRect/>
          </a:stretch>
        </p:blipFill>
        <p:spPr>
          <a:xfrm>
            <a:off x="68650" y="30250"/>
            <a:ext cx="564825" cy="564825"/>
          </a:xfrm>
          <a:prstGeom prst="rect">
            <a:avLst/>
          </a:prstGeom>
          <a:noFill/>
          <a:ln>
            <a:noFill/>
          </a:ln>
        </p:spPr>
      </p:pic>
      <p:sp>
        <p:nvSpPr>
          <p:cNvPr id="56" name="Google Shape;56;p13"/>
          <p:cNvSpPr txBox="1"/>
          <p:nvPr/>
        </p:nvSpPr>
        <p:spPr>
          <a:xfrm>
            <a:off x="1086950" y="2611775"/>
            <a:ext cx="77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2"/>
              </a:solidFill>
              <a:latin typeface="Times New Roman"/>
              <a:ea typeface="Times New Roman"/>
              <a:cs typeface="Times New Roman"/>
              <a:sym typeface="Times New Roman"/>
            </a:endParaRPr>
          </a:p>
        </p:txBody>
      </p:sp>
      <p:sp>
        <p:nvSpPr>
          <p:cNvPr id="57" name="Google Shape;57;p13"/>
          <p:cNvSpPr txBox="1"/>
          <p:nvPr/>
        </p:nvSpPr>
        <p:spPr>
          <a:xfrm>
            <a:off x="3145075" y="1451850"/>
            <a:ext cx="9867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3a </a:t>
            </a:r>
            <a:endParaRPr i="1" sz="500">
              <a:solidFill>
                <a:srgbClr val="FFFFFF"/>
              </a:solidFill>
              <a:latin typeface="Times New Roman"/>
              <a:ea typeface="Times New Roman"/>
              <a:cs typeface="Times New Roman"/>
              <a:sym typeface="Times New Roman"/>
            </a:endParaRPr>
          </a:p>
        </p:txBody>
      </p:sp>
      <p:sp>
        <p:nvSpPr>
          <p:cNvPr id="58" name="Google Shape;58;p13"/>
          <p:cNvSpPr txBox="1"/>
          <p:nvPr/>
        </p:nvSpPr>
        <p:spPr>
          <a:xfrm>
            <a:off x="1836063" y="2366188"/>
            <a:ext cx="18672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Variations include steeper lapse rates (Fig. 4 and Fig. 5) than used in previous Juneau Icefield mass balance studies (McNeil et al, 2020. O’Neel et al, 2019). </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Seasonal variations depend on slope, aspect, snow coverage, and local climate that is difficult to account for without high-resolution temperature data.  </a:t>
            </a:r>
            <a:endParaRPr sz="600">
              <a:solidFill>
                <a:schemeClr val="dk1"/>
              </a:solidFill>
              <a:latin typeface="Times New Roman"/>
              <a:ea typeface="Times New Roman"/>
              <a:cs typeface="Times New Roman"/>
              <a:sym typeface="Times New Roman"/>
            </a:endParaRPr>
          </a:p>
        </p:txBody>
      </p:sp>
      <p:grpSp>
        <p:nvGrpSpPr>
          <p:cNvPr id="59" name="Google Shape;59;p13"/>
          <p:cNvGrpSpPr/>
          <p:nvPr/>
        </p:nvGrpSpPr>
        <p:grpSpPr>
          <a:xfrm>
            <a:off x="1781700" y="866500"/>
            <a:ext cx="1975924" cy="1499688"/>
            <a:chOff x="1823400" y="866500"/>
            <a:chExt cx="1975924" cy="1499688"/>
          </a:xfrm>
        </p:grpSpPr>
        <p:pic>
          <p:nvPicPr>
            <p:cNvPr id="60" name="Google Shape;60;p13"/>
            <p:cNvPicPr preferRelativeResize="0"/>
            <p:nvPr/>
          </p:nvPicPr>
          <p:blipFill rotWithShape="1">
            <a:blip r:embed="rId4">
              <a:alphaModFix/>
            </a:blip>
            <a:srcRect b="0" l="6715" r="12378" t="1854"/>
            <a:stretch/>
          </p:blipFill>
          <p:spPr>
            <a:xfrm>
              <a:off x="1835875" y="874425"/>
              <a:ext cx="927689" cy="703875"/>
            </a:xfrm>
            <a:prstGeom prst="rect">
              <a:avLst/>
            </a:prstGeom>
            <a:noFill/>
            <a:ln>
              <a:noFill/>
            </a:ln>
          </p:spPr>
        </p:pic>
        <p:pic>
          <p:nvPicPr>
            <p:cNvPr id="61" name="Google Shape;61;p13"/>
            <p:cNvPicPr preferRelativeResize="0"/>
            <p:nvPr/>
          </p:nvPicPr>
          <p:blipFill rotWithShape="1">
            <a:blip r:embed="rId5">
              <a:alphaModFix/>
            </a:blip>
            <a:srcRect b="0" l="6942" r="0" t="0"/>
            <a:stretch/>
          </p:blipFill>
          <p:spPr>
            <a:xfrm>
              <a:off x="2743200" y="866500"/>
              <a:ext cx="972574" cy="719734"/>
            </a:xfrm>
            <a:prstGeom prst="rect">
              <a:avLst/>
            </a:prstGeom>
            <a:noFill/>
            <a:ln>
              <a:noFill/>
            </a:ln>
          </p:spPr>
        </p:pic>
        <p:sp>
          <p:nvSpPr>
            <p:cNvPr id="62" name="Google Shape;62;p13"/>
            <p:cNvSpPr txBox="1"/>
            <p:nvPr/>
          </p:nvSpPr>
          <p:spPr>
            <a:xfrm>
              <a:off x="1869124" y="1508750"/>
              <a:ext cx="1930200" cy="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
                  <a:solidFill>
                    <a:schemeClr val="dk1"/>
                  </a:solidFill>
                  <a:latin typeface="Times New Roman"/>
                  <a:ea typeface="Times New Roman"/>
                  <a:cs typeface="Times New Roman"/>
                  <a:sym typeface="Times New Roman"/>
                </a:rPr>
                <a:t>Figure 4. a) Juneau Icefield transect lapse rate measurements b) Diurnal cycle of lapse rates on the Juneau Icefield transects </a:t>
              </a:r>
              <a:r>
                <a:rPr i="1" lang="en" sz="500">
                  <a:solidFill>
                    <a:schemeClr val="dk1"/>
                  </a:solidFill>
                  <a:latin typeface="Times New Roman"/>
                  <a:ea typeface="Times New Roman"/>
                  <a:cs typeface="Times New Roman"/>
                  <a:sym typeface="Times New Roman"/>
                </a:rPr>
                <a:t> </a:t>
              </a:r>
              <a:r>
                <a:rPr lang="en" sz="500">
                  <a:solidFill>
                    <a:schemeClr val="dk1"/>
                  </a:solidFill>
                  <a:latin typeface="Times New Roman"/>
                  <a:ea typeface="Times New Roman"/>
                  <a:cs typeface="Times New Roman"/>
                  <a:sym typeface="Times New Roman"/>
                </a:rPr>
                <a:t>  </a:t>
              </a:r>
              <a:endParaRPr sz="500">
                <a:solidFill>
                  <a:schemeClr val="dk1"/>
                </a:solidFill>
                <a:latin typeface="Times New Roman"/>
                <a:ea typeface="Times New Roman"/>
                <a:cs typeface="Times New Roman"/>
                <a:sym typeface="Times New Roman"/>
              </a:endParaRPr>
            </a:p>
          </p:txBody>
        </p:sp>
        <p:pic>
          <p:nvPicPr>
            <p:cNvPr id="63" name="Google Shape;63;p13"/>
            <p:cNvPicPr preferRelativeResize="0"/>
            <p:nvPr/>
          </p:nvPicPr>
          <p:blipFill rotWithShape="1">
            <a:blip r:embed="rId6">
              <a:alphaModFix/>
            </a:blip>
            <a:srcRect b="10035" l="9631" r="13380" t="17295"/>
            <a:stretch/>
          </p:blipFill>
          <p:spPr>
            <a:xfrm>
              <a:off x="1823400" y="1775550"/>
              <a:ext cx="972575" cy="588458"/>
            </a:xfrm>
            <a:prstGeom prst="rect">
              <a:avLst/>
            </a:prstGeom>
            <a:noFill/>
            <a:ln>
              <a:noFill/>
            </a:ln>
          </p:spPr>
        </p:pic>
        <p:pic>
          <p:nvPicPr>
            <p:cNvPr id="64" name="Google Shape;64;p13"/>
            <p:cNvPicPr preferRelativeResize="0"/>
            <p:nvPr/>
          </p:nvPicPr>
          <p:blipFill rotWithShape="1">
            <a:blip r:embed="rId7">
              <a:alphaModFix/>
            </a:blip>
            <a:srcRect b="15155" l="4040" r="6968" t="15197"/>
            <a:stretch/>
          </p:blipFill>
          <p:spPr>
            <a:xfrm>
              <a:off x="2763569" y="1775550"/>
              <a:ext cx="906631" cy="569100"/>
            </a:xfrm>
            <a:prstGeom prst="rect">
              <a:avLst/>
            </a:prstGeom>
            <a:noFill/>
            <a:ln>
              <a:noFill/>
            </a:ln>
          </p:spPr>
        </p:pic>
        <p:sp>
          <p:nvSpPr>
            <p:cNvPr id="65" name="Google Shape;65;p13"/>
            <p:cNvSpPr txBox="1"/>
            <p:nvPr/>
          </p:nvSpPr>
          <p:spPr>
            <a:xfrm>
              <a:off x="1885900" y="2292388"/>
              <a:ext cx="1806300" cy="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
                  <a:solidFill>
                    <a:schemeClr val="dk1"/>
                  </a:solidFill>
                  <a:latin typeface="Times New Roman"/>
                  <a:ea typeface="Times New Roman"/>
                  <a:cs typeface="Times New Roman"/>
                  <a:sym typeface="Times New Roman"/>
                </a:rPr>
                <a:t>Figure 5. a) Seasonal dependency of daily lapse rates on the Juneau Icefield b) Seasonal dependency of diurnal lapse rates on the Juneau Icefield</a:t>
              </a:r>
              <a:endParaRPr i="1" sz="400">
                <a:solidFill>
                  <a:schemeClr val="dk1"/>
                </a:solidFill>
                <a:latin typeface="Times New Roman"/>
                <a:ea typeface="Times New Roman"/>
                <a:cs typeface="Times New Roman"/>
                <a:sym typeface="Times New Roman"/>
              </a:endParaRPr>
            </a:p>
          </p:txBody>
        </p:sp>
        <p:pic>
          <p:nvPicPr>
            <p:cNvPr id="66" name="Google Shape;66;p13"/>
            <p:cNvPicPr preferRelativeResize="0"/>
            <p:nvPr/>
          </p:nvPicPr>
          <p:blipFill>
            <a:blip r:embed="rId8">
              <a:alphaModFix/>
            </a:blip>
            <a:stretch>
              <a:fillRect/>
            </a:stretch>
          </p:blipFill>
          <p:spPr>
            <a:xfrm>
              <a:off x="2486888" y="1044238"/>
              <a:ext cx="232725" cy="212750"/>
            </a:xfrm>
            <a:prstGeom prst="rect">
              <a:avLst/>
            </a:prstGeom>
            <a:noFill/>
            <a:ln>
              <a:noFill/>
            </a:ln>
          </p:spPr>
        </p:pic>
      </p:grpSp>
      <p:sp>
        <p:nvSpPr>
          <p:cNvPr id="67" name="Google Shape;67;p13"/>
          <p:cNvSpPr txBox="1"/>
          <p:nvPr/>
        </p:nvSpPr>
        <p:spPr>
          <a:xfrm>
            <a:off x="1959363" y="677225"/>
            <a:ext cx="16206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RESULTS</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grpSp>
        <p:nvGrpSpPr>
          <p:cNvPr id="68" name="Google Shape;68;p13"/>
          <p:cNvGrpSpPr/>
          <p:nvPr/>
        </p:nvGrpSpPr>
        <p:grpSpPr>
          <a:xfrm>
            <a:off x="-41575" y="677225"/>
            <a:ext cx="1910700" cy="3065700"/>
            <a:chOff x="-41575" y="677225"/>
            <a:chExt cx="1910700" cy="3065700"/>
          </a:xfrm>
        </p:grpSpPr>
        <p:sp>
          <p:nvSpPr>
            <p:cNvPr id="69" name="Google Shape;69;p13"/>
            <p:cNvSpPr txBox="1"/>
            <p:nvPr/>
          </p:nvSpPr>
          <p:spPr>
            <a:xfrm>
              <a:off x="103475" y="677225"/>
              <a:ext cx="16206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SUMMARY:</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sp>
          <p:nvSpPr>
            <p:cNvPr id="70" name="Google Shape;70;p13"/>
            <p:cNvSpPr txBox="1"/>
            <p:nvPr/>
          </p:nvSpPr>
          <p:spPr>
            <a:xfrm>
              <a:off x="-41575" y="788863"/>
              <a:ext cx="1910700" cy="12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8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 </a:t>
              </a:r>
              <a:r>
                <a:rPr b="1" lang="en" sz="600">
                  <a:solidFill>
                    <a:schemeClr val="dk1"/>
                  </a:solidFill>
                  <a:latin typeface="Times New Roman"/>
                  <a:ea typeface="Times New Roman"/>
                  <a:cs typeface="Times New Roman"/>
                  <a:sym typeface="Times New Roman"/>
                </a:rPr>
                <a:t>Near surface lapse rates</a:t>
              </a:r>
              <a:r>
                <a:rPr lang="en" sz="600">
                  <a:solidFill>
                    <a:schemeClr val="dk1"/>
                  </a:solidFill>
                  <a:latin typeface="Times New Roman"/>
                  <a:ea typeface="Times New Roman"/>
                  <a:cs typeface="Times New Roman"/>
                  <a:sym typeface="Times New Roman"/>
                </a:rPr>
                <a:t>, used to calculate high-elevation temperatures, are often assigned a generic value (e.g. 5℃/km) but are known to vary depending on a number of conditions                                      </a:t>
              </a:r>
              <a:r>
                <a:rPr lang="en" sz="8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We use</a:t>
              </a:r>
              <a:r>
                <a:rPr i="1" lang="en" sz="600">
                  <a:solidFill>
                    <a:schemeClr val="dk1"/>
                  </a:solidFill>
                  <a:latin typeface="Times New Roman"/>
                  <a:ea typeface="Times New Roman"/>
                  <a:cs typeface="Times New Roman"/>
                  <a:sym typeface="Times New Roman"/>
                </a:rPr>
                <a:t> in situ</a:t>
              </a:r>
              <a:r>
                <a:rPr lang="en" sz="600">
                  <a:solidFill>
                    <a:schemeClr val="dk1"/>
                  </a:solidFill>
                  <a:latin typeface="Times New Roman"/>
                  <a:ea typeface="Times New Roman"/>
                  <a:cs typeface="Times New Roman"/>
                  <a:sym typeface="Times New Roman"/>
                </a:rPr>
                <a:t> air temperature measurements from the Juneau Icefield transects and data from Juneau Icefield Research Program (JIRP) weather stations to calculate lapse rates                                                                         </a:t>
              </a:r>
              <a:r>
                <a:rPr lang="en" sz="8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Icefield lapse rates vary from </a:t>
              </a:r>
              <a:r>
                <a:rPr b="1" lang="en" sz="600">
                  <a:solidFill>
                    <a:schemeClr val="dk1"/>
                  </a:solidFill>
                  <a:latin typeface="Times New Roman"/>
                  <a:ea typeface="Times New Roman"/>
                  <a:cs typeface="Times New Roman"/>
                  <a:sym typeface="Times New Roman"/>
                </a:rPr>
                <a:t>2.8℃/km to 8℃/km </a:t>
              </a:r>
              <a:r>
                <a:rPr lang="en" sz="600">
                  <a:solidFill>
                    <a:schemeClr val="dk1"/>
                  </a:solidFill>
                  <a:latin typeface="Times New Roman"/>
                  <a:ea typeface="Times New Roman"/>
                  <a:cs typeface="Times New Roman"/>
                  <a:sym typeface="Times New Roman"/>
                </a:rPr>
                <a:t> and exhibit a</a:t>
              </a:r>
              <a:r>
                <a:rPr b="1" lang="en" sz="600">
                  <a:solidFill>
                    <a:schemeClr val="dk1"/>
                  </a:solidFill>
                  <a:latin typeface="Times New Roman"/>
                  <a:ea typeface="Times New Roman"/>
                  <a:cs typeface="Times New Roman"/>
                  <a:sym typeface="Times New Roman"/>
                </a:rPr>
                <a:t> distinct diurnal cycle </a:t>
              </a:r>
              <a:r>
                <a:rPr lang="en" sz="600">
                  <a:solidFill>
                    <a:schemeClr val="dk1"/>
                  </a:solidFill>
                  <a:latin typeface="Times New Roman"/>
                  <a:ea typeface="Times New Roman"/>
                  <a:cs typeface="Times New Roman"/>
                  <a:sym typeface="Times New Roman"/>
                </a:rPr>
                <a:t>and </a:t>
              </a:r>
              <a:r>
                <a:rPr b="1" lang="en" sz="600">
                  <a:solidFill>
                    <a:schemeClr val="dk1"/>
                  </a:solidFill>
                  <a:latin typeface="Times New Roman"/>
                  <a:ea typeface="Times New Roman"/>
                  <a:cs typeface="Times New Roman"/>
                  <a:sym typeface="Times New Roman"/>
                </a:rPr>
                <a:t>seasonally variability </a:t>
              </a:r>
              <a:r>
                <a:rPr lang="en" sz="6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p:txBody>
        </p:sp>
        <p:sp>
          <p:nvSpPr>
            <p:cNvPr id="71" name="Google Shape;71;p13"/>
            <p:cNvSpPr txBox="1"/>
            <p:nvPr/>
          </p:nvSpPr>
          <p:spPr>
            <a:xfrm>
              <a:off x="20225" y="3178025"/>
              <a:ext cx="17871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chemeClr val="dk2"/>
                  </a:solidFill>
                  <a:latin typeface="Times New Roman"/>
                  <a:ea typeface="Times New Roman"/>
                  <a:cs typeface="Times New Roman"/>
                  <a:sym typeface="Times New Roman"/>
                </a:rPr>
                <a:t>Figure 1: Spatially and temporally specific lapse rates are important in projecting future ice field sensitivity ⇒ steeper lapse rate exposes greater glacial area to melt as global temperatures warm</a:t>
              </a:r>
              <a:r>
                <a:rPr lang="en" sz="600">
                  <a:solidFill>
                    <a:schemeClr val="dk1"/>
                  </a:solidFill>
                  <a:latin typeface="Times New Roman"/>
                  <a:ea typeface="Times New Roman"/>
                  <a:cs typeface="Times New Roman"/>
                  <a:sym typeface="Times New Roman"/>
                </a:rPr>
                <a:t> </a:t>
              </a:r>
              <a:endParaRPr i="1" sz="500">
                <a:solidFill>
                  <a:schemeClr val="dk2"/>
                </a:solidFill>
                <a:latin typeface="Times New Roman"/>
                <a:ea typeface="Times New Roman"/>
                <a:cs typeface="Times New Roman"/>
                <a:sym typeface="Times New Roman"/>
              </a:endParaRPr>
            </a:p>
          </p:txBody>
        </p:sp>
        <p:sp>
          <p:nvSpPr>
            <p:cNvPr id="72" name="Google Shape;72;p13"/>
            <p:cNvSpPr txBox="1"/>
            <p:nvPr/>
          </p:nvSpPr>
          <p:spPr>
            <a:xfrm>
              <a:off x="-19825" y="2132188"/>
              <a:ext cx="1867200" cy="4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600">
                  <a:solidFill>
                    <a:schemeClr val="dk1"/>
                  </a:solidFill>
                  <a:latin typeface="Times New Roman"/>
                  <a:ea typeface="Times New Roman"/>
                  <a:cs typeface="Times New Roman"/>
                  <a:sym typeface="Times New Roman"/>
                </a:rPr>
                <a:t>• In regions without high-resolution temperature data, local data (ex. Juneau Airport data) can be extrapolated using a linear lapse rates                           • Yet, these linear lapse rates might neglect local factors such as slope, aspect, and surface properties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6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p:txBody>
        </p:sp>
        <p:grpSp>
          <p:nvGrpSpPr>
            <p:cNvPr id="73" name="Google Shape;73;p13"/>
            <p:cNvGrpSpPr/>
            <p:nvPr/>
          </p:nvGrpSpPr>
          <p:grpSpPr>
            <a:xfrm>
              <a:off x="13540" y="2685825"/>
              <a:ext cx="1800470" cy="560401"/>
              <a:chOff x="68655" y="2685825"/>
              <a:chExt cx="1800470" cy="560401"/>
            </a:xfrm>
          </p:grpSpPr>
          <p:pic>
            <p:nvPicPr>
              <p:cNvPr id="74" name="Google Shape;74;p13"/>
              <p:cNvPicPr preferRelativeResize="0"/>
              <p:nvPr/>
            </p:nvPicPr>
            <p:blipFill rotWithShape="1">
              <a:blip r:embed="rId9">
                <a:alphaModFix/>
              </a:blip>
              <a:srcRect b="0" l="6317" r="11425" t="0"/>
              <a:stretch/>
            </p:blipFill>
            <p:spPr>
              <a:xfrm>
                <a:off x="68655" y="2685825"/>
                <a:ext cx="827746" cy="560401"/>
              </a:xfrm>
              <a:prstGeom prst="rect">
                <a:avLst/>
              </a:prstGeom>
              <a:noFill/>
              <a:ln>
                <a:noFill/>
              </a:ln>
            </p:spPr>
          </p:pic>
          <p:sp>
            <p:nvSpPr>
              <p:cNvPr id="75" name="Google Shape;75;p13"/>
              <p:cNvSpPr/>
              <p:nvPr/>
            </p:nvSpPr>
            <p:spPr>
              <a:xfrm>
                <a:off x="901150" y="2727525"/>
                <a:ext cx="134400" cy="477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3"/>
              <p:cNvSpPr txBox="1"/>
              <p:nvPr/>
            </p:nvSpPr>
            <p:spPr>
              <a:xfrm>
                <a:off x="1004525" y="2756875"/>
                <a:ext cx="8646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solidFill>
                      <a:schemeClr val="dk1"/>
                    </a:solidFill>
                    <a:latin typeface="Times New Roman"/>
                    <a:ea typeface="Times New Roman"/>
                    <a:cs typeface="Times New Roman"/>
                    <a:sym typeface="Times New Roman"/>
                  </a:rPr>
                  <a:t>Steeper lapse rate = greater vulnerability to glacial melt </a:t>
                </a:r>
                <a:endParaRPr sz="500">
                  <a:solidFill>
                    <a:schemeClr val="dk1"/>
                  </a:solidFill>
                  <a:latin typeface="Times New Roman"/>
                  <a:ea typeface="Times New Roman"/>
                  <a:cs typeface="Times New Roman"/>
                  <a:sym typeface="Times New Roman"/>
                </a:endParaRPr>
              </a:p>
            </p:txBody>
          </p:sp>
        </p:grpSp>
        <p:sp>
          <p:nvSpPr>
            <p:cNvPr id="77" name="Google Shape;77;p13"/>
            <p:cNvSpPr txBox="1"/>
            <p:nvPr/>
          </p:nvSpPr>
          <p:spPr>
            <a:xfrm>
              <a:off x="103475" y="2048275"/>
              <a:ext cx="16206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BACKGROUND</a:t>
              </a:r>
              <a:r>
                <a:rPr b="1" lang="en" sz="900">
                  <a:solidFill>
                    <a:schemeClr val="dk1"/>
                  </a:solidFill>
                  <a:latin typeface="Montserrat"/>
                  <a:ea typeface="Montserrat"/>
                  <a:cs typeface="Montserrat"/>
                  <a:sym typeface="Montserrat"/>
                </a:rPr>
                <a:t>:</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grpSp>
      <p:grpSp>
        <p:nvGrpSpPr>
          <p:cNvPr id="78" name="Google Shape;78;p13"/>
          <p:cNvGrpSpPr/>
          <p:nvPr/>
        </p:nvGrpSpPr>
        <p:grpSpPr>
          <a:xfrm>
            <a:off x="3670200" y="677213"/>
            <a:ext cx="2395825" cy="2522063"/>
            <a:chOff x="3670200" y="677213"/>
            <a:chExt cx="2395825" cy="2522063"/>
          </a:xfrm>
        </p:grpSpPr>
        <p:sp>
          <p:nvSpPr>
            <p:cNvPr id="79" name="Google Shape;79;p13"/>
            <p:cNvSpPr txBox="1"/>
            <p:nvPr/>
          </p:nvSpPr>
          <p:spPr>
            <a:xfrm>
              <a:off x="3670200" y="3072375"/>
              <a:ext cx="1842300" cy="1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
                  <a:solidFill>
                    <a:schemeClr val="dk1"/>
                  </a:solidFill>
                  <a:latin typeface="Times New Roman"/>
                  <a:ea typeface="Times New Roman"/>
                  <a:cs typeface="Times New Roman"/>
                  <a:sym typeface="Times New Roman"/>
                </a:rPr>
                <a:t>Special thanks to Mira Berdahl and Daniel Otto for their support, guidance and feedback throughout this project, to Bates and Carlton Colleges and Harvard University for funding this poster, to Jessica Badgeley for use of the iButton sensors, and to the Taku River Tlingit and Tagish people on whose unceded land this research was conducted.</a:t>
              </a:r>
              <a:endParaRPr sz="400">
                <a:solidFill>
                  <a:schemeClr val="dk1"/>
                </a:solidFill>
                <a:latin typeface="Times New Roman"/>
                <a:ea typeface="Times New Roman"/>
                <a:cs typeface="Times New Roman"/>
                <a:sym typeface="Times New Roman"/>
              </a:endParaRPr>
            </a:p>
          </p:txBody>
        </p:sp>
        <p:sp>
          <p:nvSpPr>
            <p:cNvPr id="80" name="Google Shape;80;p13"/>
            <p:cNvSpPr txBox="1"/>
            <p:nvPr/>
          </p:nvSpPr>
          <p:spPr>
            <a:xfrm>
              <a:off x="3781050" y="677213"/>
              <a:ext cx="16206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METHODOLOGY</a:t>
              </a:r>
              <a:r>
                <a:rPr b="1" lang="en" sz="900">
                  <a:solidFill>
                    <a:schemeClr val="dk1"/>
                  </a:solidFill>
                  <a:latin typeface="Montserrat"/>
                  <a:ea typeface="Montserrat"/>
                  <a:cs typeface="Montserrat"/>
                  <a:sym typeface="Montserrat"/>
                </a:rPr>
                <a:t>: </a:t>
              </a:r>
              <a:endParaRPr b="1" sz="900">
                <a:solidFill>
                  <a:schemeClr val="dk1"/>
                </a:solidFill>
                <a:latin typeface="Montserrat"/>
                <a:ea typeface="Montserrat"/>
                <a:cs typeface="Montserrat"/>
                <a:sym typeface="Montserrat"/>
              </a:endParaRPr>
            </a:p>
          </p:txBody>
        </p:sp>
        <p:sp>
          <p:nvSpPr>
            <p:cNvPr id="81" name="Google Shape;81;p13"/>
            <p:cNvSpPr txBox="1"/>
            <p:nvPr/>
          </p:nvSpPr>
          <p:spPr>
            <a:xfrm>
              <a:off x="3781050" y="2992325"/>
              <a:ext cx="16206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ACKNOWLEDGEMENTS</a:t>
              </a:r>
              <a:r>
                <a:rPr b="1" lang="en" sz="900">
                  <a:solidFill>
                    <a:schemeClr val="dk1"/>
                  </a:solidFill>
                  <a:latin typeface="Montserrat"/>
                  <a:ea typeface="Montserrat"/>
                  <a:cs typeface="Montserrat"/>
                  <a:sym typeface="Montserrat"/>
                </a:rPr>
                <a:t>:</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grpSp>
          <p:nvGrpSpPr>
            <p:cNvPr id="82" name="Google Shape;82;p13"/>
            <p:cNvGrpSpPr/>
            <p:nvPr/>
          </p:nvGrpSpPr>
          <p:grpSpPr>
            <a:xfrm>
              <a:off x="3670200" y="756938"/>
              <a:ext cx="2395825" cy="2018800"/>
              <a:chOff x="3670200" y="738075"/>
              <a:chExt cx="2395825" cy="2018800"/>
            </a:xfrm>
          </p:grpSpPr>
          <p:grpSp>
            <p:nvGrpSpPr>
              <p:cNvPr id="83" name="Google Shape;83;p13"/>
              <p:cNvGrpSpPr/>
              <p:nvPr/>
            </p:nvGrpSpPr>
            <p:grpSpPr>
              <a:xfrm>
                <a:off x="3670200" y="738075"/>
                <a:ext cx="2395825" cy="2018800"/>
                <a:chOff x="1735950" y="802850"/>
                <a:chExt cx="2395825" cy="2018800"/>
              </a:xfrm>
            </p:grpSpPr>
            <p:pic>
              <p:nvPicPr>
                <p:cNvPr id="84" name="Google Shape;84;p13"/>
                <p:cNvPicPr preferRelativeResize="0"/>
                <p:nvPr/>
              </p:nvPicPr>
              <p:blipFill>
                <a:blip r:embed="rId10">
                  <a:alphaModFix/>
                </a:blip>
                <a:stretch>
                  <a:fillRect/>
                </a:stretch>
              </p:blipFill>
              <p:spPr>
                <a:xfrm>
                  <a:off x="2841000" y="2190225"/>
                  <a:ext cx="675825" cy="506868"/>
                </a:xfrm>
                <a:prstGeom prst="rect">
                  <a:avLst/>
                </a:prstGeom>
                <a:noFill/>
                <a:ln>
                  <a:noFill/>
                </a:ln>
              </p:spPr>
            </p:pic>
            <p:sp>
              <p:nvSpPr>
                <p:cNvPr id="85" name="Google Shape;85;p13"/>
                <p:cNvSpPr txBox="1"/>
                <p:nvPr/>
              </p:nvSpPr>
              <p:spPr>
                <a:xfrm>
                  <a:off x="1735950" y="802850"/>
                  <a:ext cx="1587300" cy="40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600">
                      <a:solidFill>
                        <a:schemeClr val="dk1"/>
                      </a:solidFill>
                      <a:latin typeface="Times New Roman"/>
                      <a:ea typeface="Times New Roman"/>
                      <a:cs typeface="Times New Roman"/>
                      <a:sym typeface="Times New Roman"/>
                    </a:rPr>
                    <a:t>Data Sources:  </a:t>
                  </a:r>
                  <a:endParaRPr b="1" i="1"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600">
                      <a:solidFill>
                        <a:schemeClr val="dk1"/>
                      </a:solidFill>
                      <a:latin typeface="Times New Roman"/>
                      <a:ea typeface="Times New Roman"/>
                      <a:cs typeface="Times New Roman"/>
                      <a:sym typeface="Times New Roman"/>
                    </a:rPr>
                    <a:t>A.) iButton temperature sensors (Fig. 2)</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600">
                      <a:solidFill>
                        <a:schemeClr val="dk1"/>
                      </a:solidFill>
                      <a:latin typeface="Times New Roman"/>
                      <a:ea typeface="Times New Roman"/>
                      <a:cs typeface="Times New Roman"/>
                      <a:sym typeface="Times New Roman"/>
                    </a:rPr>
                    <a:t>B.) Historical weather station data (1998-2018)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6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p:txBody>
            </p:sp>
            <p:pic>
              <p:nvPicPr>
                <p:cNvPr id="86" name="Google Shape;86;p13"/>
                <p:cNvPicPr preferRelativeResize="0"/>
                <p:nvPr/>
              </p:nvPicPr>
              <p:blipFill rotWithShape="1">
                <a:blip r:embed="rId11">
                  <a:alphaModFix/>
                </a:blip>
                <a:srcRect b="0" l="10673" r="10673" t="9633"/>
                <a:stretch/>
              </p:blipFill>
              <p:spPr>
                <a:xfrm>
                  <a:off x="3096550" y="941874"/>
                  <a:ext cx="420275" cy="657650"/>
                </a:xfrm>
                <a:prstGeom prst="rect">
                  <a:avLst/>
                </a:prstGeom>
                <a:noFill/>
                <a:ln>
                  <a:noFill/>
                </a:ln>
              </p:spPr>
            </p:pic>
            <p:pic>
              <p:nvPicPr>
                <p:cNvPr id="87" name="Google Shape;87;p13"/>
                <p:cNvPicPr preferRelativeResize="0"/>
                <p:nvPr/>
              </p:nvPicPr>
              <p:blipFill>
                <a:blip r:embed="rId12">
                  <a:alphaModFix/>
                </a:blip>
                <a:stretch>
                  <a:fillRect/>
                </a:stretch>
              </p:blipFill>
              <p:spPr>
                <a:xfrm>
                  <a:off x="2841000" y="1641450"/>
                  <a:ext cx="675825" cy="506842"/>
                </a:xfrm>
                <a:prstGeom prst="rect">
                  <a:avLst/>
                </a:prstGeom>
                <a:noFill/>
                <a:ln>
                  <a:noFill/>
                </a:ln>
              </p:spPr>
            </p:pic>
            <p:pic>
              <p:nvPicPr>
                <p:cNvPr id="88" name="Google Shape;88;p13"/>
                <p:cNvPicPr preferRelativeResize="0"/>
                <p:nvPr/>
              </p:nvPicPr>
              <p:blipFill rotWithShape="1">
                <a:blip r:embed="rId13">
                  <a:alphaModFix/>
                </a:blip>
                <a:srcRect b="22558" l="2806" r="11379" t="2842"/>
                <a:stretch/>
              </p:blipFill>
              <p:spPr>
                <a:xfrm>
                  <a:off x="1823350" y="1484063"/>
                  <a:ext cx="986685" cy="1213036"/>
                </a:xfrm>
                <a:prstGeom prst="rect">
                  <a:avLst/>
                </a:prstGeom>
                <a:noFill/>
                <a:ln>
                  <a:noFill/>
                </a:ln>
              </p:spPr>
            </p:pic>
            <p:sp>
              <p:nvSpPr>
                <p:cNvPr id="89" name="Google Shape;89;p13"/>
                <p:cNvSpPr txBox="1"/>
                <p:nvPr/>
              </p:nvSpPr>
              <p:spPr>
                <a:xfrm>
                  <a:off x="1782700" y="2632050"/>
                  <a:ext cx="18063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chemeClr val="dk2"/>
                      </a:solidFill>
                      <a:latin typeface="Times New Roman"/>
                      <a:ea typeface="Times New Roman"/>
                      <a:cs typeface="Times New Roman"/>
                      <a:sym typeface="Times New Roman"/>
                    </a:rPr>
                    <a:t>Figure 2: a) A map of the Juneau Icefield showing b, c) the Taku A, Taku B, and Heather iButton temperature </a:t>
                  </a:r>
                  <a:r>
                    <a:rPr i="1" lang="en" sz="500">
                      <a:solidFill>
                        <a:schemeClr val="dk2"/>
                      </a:solidFill>
                      <a:latin typeface="Times New Roman"/>
                      <a:ea typeface="Times New Roman"/>
                      <a:cs typeface="Times New Roman"/>
                      <a:sym typeface="Times New Roman"/>
                    </a:rPr>
                    <a:t>sensor</a:t>
                  </a:r>
                  <a:r>
                    <a:rPr i="1" lang="en" sz="500">
                      <a:solidFill>
                        <a:schemeClr val="dk2"/>
                      </a:solidFill>
                      <a:latin typeface="Times New Roman"/>
                      <a:ea typeface="Times New Roman"/>
                      <a:cs typeface="Times New Roman"/>
                      <a:sym typeface="Times New Roman"/>
                    </a:rPr>
                    <a:t> transects deployed along the icefield July 2023 and d) the icefield plateau</a:t>
                  </a:r>
                  <a:endParaRPr i="1" sz="500">
                    <a:solidFill>
                      <a:schemeClr val="dk2"/>
                    </a:solidFill>
                    <a:latin typeface="Times New Roman"/>
                    <a:ea typeface="Times New Roman"/>
                    <a:cs typeface="Times New Roman"/>
                    <a:sym typeface="Times New Roman"/>
                  </a:endParaRPr>
                </a:p>
              </p:txBody>
            </p:sp>
            <p:sp>
              <p:nvSpPr>
                <p:cNvPr id="90" name="Google Shape;90;p13"/>
                <p:cNvSpPr txBox="1"/>
                <p:nvPr/>
              </p:nvSpPr>
              <p:spPr>
                <a:xfrm>
                  <a:off x="3145075" y="2508825"/>
                  <a:ext cx="9867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2d </a:t>
                  </a:r>
                  <a:endParaRPr i="1" sz="500">
                    <a:solidFill>
                      <a:srgbClr val="FFFFFF"/>
                    </a:solidFill>
                    <a:latin typeface="Times New Roman"/>
                    <a:ea typeface="Times New Roman"/>
                    <a:cs typeface="Times New Roman"/>
                    <a:sym typeface="Times New Roman"/>
                  </a:endParaRPr>
                </a:p>
              </p:txBody>
            </p:sp>
            <p:sp>
              <p:nvSpPr>
                <p:cNvPr id="91" name="Google Shape;91;p13"/>
                <p:cNvSpPr txBox="1"/>
                <p:nvPr/>
              </p:nvSpPr>
              <p:spPr>
                <a:xfrm>
                  <a:off x="1735950" y="1167363"/>
                  <a:ext cx="14637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chemeClr val="dk1"/>
                      </a:solidFill>
                      <a:latin typeface="Times New Roman"/>
                      <a:ea typeface="Times New Roman"/>
                      <a:cs typeface="Times New Roman"/>
                      <a:sym typeface="Times New Roman"/>
                    </a:rPr>
                    <a:t>→ calculated a linear regression to determine lapse rate (℃/km)</a:t>
                  </a:r>
                  <a:endParaRPr b="1"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endParaRPr>
                </a:p>
              </p:txBody>
            </p:sp>
            <p:sp>
              <p:nvSpPr>
                <p:cNvPr id="92" name="Google Shape;92;p13"/>
                <p:cNvSpPr txBox="1"/>
                <p:nvPr/>
              </p:nvSpPr>
              <p:spPr>
                <a:xfrm>
                  <a:off x="3145075" y="1414975"/>
                  <a:ext cx="9867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2b </a:t>
                  </a:r>
                  <a:endParaRPr i="1" sz="500">
                    <a:solidFill>
                      <a:srgbClr val="FFFFFF"/>
                    </a:solidFill>
                    <a:latin typeface="Times New Roman"/>
                    <a:ea typeface="Times New Roman"/>
                    <a:cs typeface="Times New Roman"/>
                    <a:sym typeface="Times New Roman"/>
                  </a:endParaRPr>
                </a:p>
              </p:txBody>
            </p:sp>
            <p:sp>
              <p:nvSpPr>
                <p:cNvPr id="93" name="Google Shape;93;p13"/>
                <p:cNvSpPr txBox="1"/>
                <p:nvPr/>
              </p:nvSpPr>
              <p:spPr>
                <a:xfrm>
                  <a:off x="3145075" y="1959375"/>
                  <a:ext cx="9867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2c </a:t>
                  </a:r>
                  <a:endParaRPr i="1" sz="500">
                    <a:solidFill>
                      <a:srgbClr val="FFFFFF"/>
                    </a:solidFill>
                    <a:latin typeface="Times New Roman"/>
                    <a:ea typeface="Times New Roman"/>
                    <a:cs typeface="Times New Roman"/>
                    <a:sym typeface="Times New Roman"/>
                  </a:endParaRPr>
                </a:p>
              </p:txBody>
            </p:sp>
          </p:grpSp>
          <p:sp>
            <p:nvSpPr>
              <p:cNvPr id="94" name="Google Shape;94;p13"/>
              <p:cNvSpPr txBox="1"/>
              <p:nvPr/>
            </p:nvSpPr>
            <p:spPr>
              <a:xfrm>
                <a:off x="4305300" y="1319150"/>
                <a:ext cx="4686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chemeClr val="dk1"/>
                    </a:solidFill>
                    <a:latin typeface="Times New Roman"/>
                    <a:ea typeface="Times New Roman"/>
                    <a:cs typeface="Times New Roman"/>
                    <a:sym typeface="Times New Roman"/>
                  </a:rPr>
                  <a:t>Figure 4a</a:t>
                </a:r>
                <a:endParaRPr i="1" sz="500">
                  <a:solidFill>
                    <a:schemeClr val="dk1"/>
                  </a:solidFill>
                  <a:latin typeface="Times New Roman"/>
                  <a:ea typeface="Times New Roman"/>
                  <a:cs typeface="Times New Roman"/>
                  <a:sym typeface="Times New Roman"/>
                </a:endParaRPr>
              </a:p>
            </p:txBody>
          </p:sp>
        </p:grpSp>
      </p:grpSp>
      <p:sp>
        <p:nvSpPr>
          <p:cNvPr id="95" name="Google Shape;95;p13"/>
          <p:cNvSpPr txBox="1"/>
          <p:nvPr/>
        </p:nvSpPr>
        <p:spPr>
          <a:xfrm>
            <a:off x="1781700" y="3201450"/>
            <a:ext cx="20415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
                <a:solidFill>
                  <a:schemeClr val="dk1"/>
                </a:solidFill>
                <a:latin typeface="Times New Roman"/>
                <a:ea typeface="Times New Roman"/>
                <a:cs typeface="Times New Roman"/>
                <a:sym typeface="Times New Roman"/>
              </a:rPr>
              <a:t>•McNeil C, O’Neel S, Loso M, Pelto M, Sass L, Baker EH, Campbell S (2020). Explaining mass balance and retreat</a:t>
            </a:r>
            <a:endParaRPr sz="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300">
                <a:solidFill>
                  <a:schemeClr val="dk1"/>
                </a:solidFill>
                <a:latin typeface="Times New Roman"/>
                <a:ea typeface="Times New Roman"/>
                <a:cs typeface="Times New Roman"/>
                <a:sym typeface="Times New Roman"/>
              </a:rPr>
              <a:t>dichotomies at Taku and Lemon Creek Glaciers, Alaska. Journal of Glaciology 66(258), 530–542. https://doi.org/10.1017/jog.2020.22</a:t>
            </a:r>
            <a:endParaRPr sz="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300">
                <a:solidFill>
                  <a:schemeClr val="dk1"/>
                </a:solidFill>
                <a:latin typeface="Times New Roman"/>
                <a:ea typeface="Times New Roman"/>
                <a:cs typeface="Times New Roman"/>
                <a:sym typeface="Times New Roman"/>
              </a:rPr>
              <a:t>•O’Neel S, McNeil C, Sass LC, Florentine C, Baker EH, Peitzsch E, McGrath D, Fountain AG, Fagre D (2019). Reanalysis of the US Geological Survey Benchmark Glaciers: long-term insight into climate forcing of glacier mass balance. Journal of Glaciology 65, 850–866. https://doi.org/10.1017/jog.2019.66</a:t>
            </a:r>
            <a:endParaRPr sz="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187020" y="316462"/>
            <a:ext cx="5112300" cy="407400"/>
          </a:xfrm>
          <a:prstGeom prst="rect">
            <a:avLst/>
          </a:prstGeom>
        </p:spPr>
        <p:txBody>
          <a:bodyPr anchorCtr="0" anchor="t" bIns="58250" lIns="58250" spcFirstLastPara="1" rIns="58250" wrap="square" tIns="58250">
            <a:normAutofit/>
          </a:bodyPr>
          <a:lstStyle/>
          <a:p>
            <a:pPr indent="0" lvl="0" marL="0" rtl="0" algn="l">
              <a:spcBef>
                <a:spcPts val="0"/>
              </a:spcBef>
              <a:spcAft>
                <a:spcPts val="0"/>
              </a:spcAft>
              <a:buNone/>
            </a:pPr>
            <a:r>
              <a:t/>
            </a:r>
            <a:endParaRPr/>
          </a:p>
        </p:txBody>
      </p:sp>
      <p:sp>
        <p:nvSpPr>
          <p:cNvPr id="101" name="Google Shape;101;p14"/>
          <p:cNvSpPr txBox="1"/>
          <p:nvPr>
            <p:ph idx="1" type="body"/>
          </p:nvPr>
        </p:nvSpPr>
        <p:spPr>
          <a:xfrm>
            <a:off x="187020" y="819538"/>
            <a:ext cx="5112300" cy="2429400"/>
          </a:xfrm>
          <a:prstGeom prst="rect">
            <a:avLst/>
          </a:prstGeom>
        </p:spPr>
        <p:txBody>
          <a:bodyPr anchorCtr="0" anchor="t" bIns="58250" lIns="58250" spcFirstLastPara="1" rIns="58250" wrap="square" tIns="58250">
            <a:normAutofit/>
          </a:bodyPr>
          <a:lstStyle/>
          <a:p>
            <a:pPr indent="0" lvl="0" marL="0" rtl="0" algn="l">
              <a:spcBef>
                <a:spcPts val="0"/>
              </a:spcBef>
              <a:spcAft>
                <a:spcPts val="8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1743900" y="751200"/>
            <a:ext cx="1413300" cy="40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600">
                <a:solidFill>
                  <a:schemeClr val="dk1"/>
                </a:solidFill>
                <a:latin typeface="Times New Roman"/>
                <a:ea typeface="Times New Roman"/>
                <a:cs typeface="Times New Roman"/>
                <a:sym typeface="Times New Roman"/>
              </a:rPr>
              <a:t>Data Sources:  </a:t>
            </a:r>
            <a:endParaRPr b="1" i="1"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600">
                <a:solidFill>
                  <a:schemeClr val="dk1"/>
                </a:solidFill>
                <a:latin typeface="Times New Roman"/>
                <a:ea typeface="Times New Roman"/>
                <a:cs typeface="Times New Roman"/>
                <a:sym typeface="Times New Roman"/>
              </a:rPr>
              <a:t>A.) iButton temperature sensors deployed at three transects across the Juneau Icefield — referred to as </a:t>
            </a:r>
            <a:r>
              <a:rPr b="1" lang="en" sz="600">
                <a:solidFill>
                  <a:schemeClr val="dk1"/>
                </a:solidFill>
                <a:latin typeface="Times New Roman"/>
                <a:ea typeface="Times New Roman"/>
                <a:cs typeface="Times New Roman"/>
                <a:sym typeface="Times New Roman"/>
              </a:rPr>
              <a:t>Taku A</a:t>
            </a:r>
            <a:r>
              <a:rPr lang="en" sz="600">
                <a:solidFill>
                  <a:schemeClr val="dk1"/>
                </a:solidFill>
                <a:latin typeface="Times New Roman"/>
                <a:ea typeface="Times New Roman"/>
                <a:cs typeface="Times New Roman"/>
                <a:sym typeface="Times New Roman"/>
              </a:rPr>
              <a:t>, </a:t>
            </a:r>
            <a:r>
              <a:rPr b="1" lang="en" sz="600">
                <a:solidFill>
                  <a:schemeClr val="dk1"/>
                </a:solidFill>
                <a:latin typeface="Times New Roman"/>
                <a:ea typeface="Times New Roman"/>
                <a:cs typeface="Times New Roman"/>
                <a:sym typeface="Times New Roman"/>
              </a:rPr>
              <a:t>Taku B</a:t>
            </a:r>
            <a:r>
              <a:rPr lang="en" sz="600">
                <a:solidFill>
                  <a:schemeClr val="dk1"/>
                </a:solidFill>
                <a:latin typeface="Times New Roman"/>
                <a:ea typeface="Times New Roman"/>
                <a:cs typeface="Times New Roman"/>
                <a:sym typeface="Times New Roman"/>
              </a:rPr>
              <a:t>, and </a:t>
            </a:r>
            <a:r>
              <a:rPr b="1" lang="en" sz="600">
                <a:solidFill>
                  <a:schemeClr val="dk1"/>
                </a:solidFill>
                <a:latin typeface="Times New Roman"/>
                <a:ea typeface="Times New Roman"/>
                <a:cs typeface="Times New Roman"/>
                <a:sym typeface="Times New Roman"/>
              </a:rPr>
              <a:t>Heather</a:t>
            </a:r>
            <a:r>
              <a:rPr lang="en" sz="600">
                <a:solidFill>
                  <a:schemeClr val="dk1"/>
                </a:solidFill>
                <a:latin typeface="Times New Roman"/>
                <a:ea typeface="Times New Roman"/>
                <a:cs typeface="Times New Roman"/>
                <a:sym typeface="Times New Roman"/>
              </a:rPr>
              <a:t> (see Fig. 2) — over several days during July 2023 (Fig. 3)</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6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p:txBody>
      </p:sp>
      <p:sp>
        <p:nvSpPr>
          <p:cNvPr id="107" name="Google Shape;107;p15"/>
          <p:cNvSpPr txBox="1"/>
          <p:nvPr/>
        </p:nvSpPr>
        <p:spPr>
          <a:xfrm>
            <a:off x="565675" y="28113"/>
            <a:ext cx="4962900" cy="569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50">
                <a:solidFill>
                  <a:schemeClr val="dk1"/>
                </a:solidFill>
                <a:latin typeface="Times New Roman"/>
                <a:ea typeface="Times New Roman"/>
                <a:cs typeface="Times New Roman"/>
                <a:sym typeface="Times New Roman"/>
              </a:rPr>
              <a:t>Spatial and Temporal Trends in Near Surface Lapse Rates on the Juneau Icefield </a:t>
            </a:r>
            <a:endParaRPr b="1" sz="105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600">
                <a:solidFill>
                  <a:schemeClr val="dk1"/>
                </a:solidFill>
                <a:latin typeface="Times New Roman"/>
                <a:ea typeface="Times New Roman"/>
                <a:cs typeface="Times New Roman"/>
                <a:sym typeface="Times New Roman"/>
              </a:rPr>
              <a:t>Adelle Welch (Bates College), Julius Mex (Ecole Normale Supérieure Paris), Leah Fleming (University of New Hampshire), Lia Salomon (Carleton College), Sophia Ludtke (Harvard College), Daniel Otto (University of Washington), Mira Berdahl (University of Washington) </a:t>
            </a:r>
            <a:endParaRPr sz="600">
              <a:solidFill>
                <a:schemeClr val="dk1"/>
              </a:solidFill>
              <a:latin typeface="Times New Roman"/>
              <a:ea typeface="Times New Roman"/>
              <a:cs typeface="Times New Roman"/>
              <a:sym typeface="Times New Roman"/>
            </a:endParaRPr>
          </a:p>
        </p:txBody>
      </p:sp>
      <p:pic>
        <p:nvPicPr>
          <p:cNvPr descr="Juneau Icefield Research Program" id="108" name="Google Shape;108;p15"/>
          <p:cNvPicPr preferRelativeResize="0"/>
          <p:nvPr/>
        </p:nvPicPr>
        <p:blipFill>
          <a:blip r:embed="rId3">
            <a:alphaModFix/>
          </a:blip>
          <a:stretch>
            <a:fillRect/>
          </a:stretch>
        </p:blipFill>
        <p:spPr>
          <a:xfrm>
            <a:off x="68650" y="30250"/>
            <a:ext cx="564825" cy="564825"/>
          </a:xfrm>
          <a:prstGeom prst="rect">
            <a:avLst/>
          </a:prstGeom>
          <a:noFill/>
          <a:ln>
            <a:noFill/>
          </a:ln>
        </p:spPr>
      </p:pic>
      <p:sp>
        <p:nvSpPr>
          <p:cNvPr id="109" name="Google Shape;109;p15"/>
          <p:cNvSpPr txBox="1"/>
          <p:nvPr/>
        </p:nvSpPr>
        <p:spPr>
          <a:xfrm>
            <a:off x="68650" y="677225"/>
            <a:ext cx="16206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Times New Roman"/>
                <a:ea typeface="Times New Roman"/>
                <a:cs typeface="Times New Roman"/>
                <a:sym typeface="Times New Roman"/>
              </a:rPr>
              <a:t>SUMMARY: </a:t>
            </a:r>
            <a:endParaRPr b="1" sz="900">
              <a:solidFill>
                <a:schemeClr val="dk1"/>
              </a:solidFill>
              <a:latin typeface="Times New Roman"/>
              <a:ea typeface="Times New Roman"/>
              <a:cs typeface="Times New Roman"/>
              <a:sym typeface="Times New Roman"/>
            </a:endParaRPr>
          </a:p>
        </p:txBody>
      </p:sp>
      <p:sp>
        <p:nvSpPr>
          <p:cNvPr id="110" name="Google Shape;110;p15"/>
          <p:cNvSpPr txBox="1"/>
          <p:nvPr/>
        </p:nvSpPr>
        <p:spPr>
          <a:xfrm>
            <a:off x="3658150" y="3006775"/>
            <a:ext cx="1787100" cy="241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ACKNOWLEDGEMENTS: </a:t>
            </a:r>
            <a:endParaRPr b="1" sz="1000">
              <a:solidFill>
                <a:schemeClr val="dk1"/>
              </a:solidFill>
              <a:latin typeface="Times New Roman"/>
              <a:ea typeface="Times New Roman"/>
              <a:cs typeface="Times New Roman"/>
              <a:sym typeface="Times New Roman"/>
            </a:endParaRPr>
          </a:p>
        </p:txBody>
      </p:sp>
      <p:pic>
        <p:nvPicPr>
          <p:cNvPr id="111" name="Google Shape;111;p15"/>
          <p:cNvPicPr preferRelativeResize="0"/>
          <p:nvPr/>
        </p:nvPicPr>
        <p:blipFill rotWithShape="1">
          <a:blip r:embed="rId4">
            <a:alphaModFix/>
          </a:blip>
          <a:srcRect b="0" l="10673" r="10673" t="0"/>
          <a:stretch/>
        </p:blipFill>
        <p:spPr>
          <a:xfrm>
            <a:off x="3096550" y="890862"/>
            <a:ext cx="420277" cy="727752"/>
          </a:xfrm>
          <a:prstGeom prst="rect">
            <a:avLst/>
          </a:prstGeom>
          <a:noFill/>
          <a:ln>
            <a:noFill/>
          </a:ln>
        </p:spPr>
      </p:pic>
      <p:pic>
        <p:nvPicPr>
          <p:cNvPr id="112" name="Google Shape;112;p15"/>
          <p:cNvPicPr preferRelativeResize="0"/>
          <p:nvPr/>
        </p:nvPicPr>
        <p:blipFill>
          <a:blip r:embed="rId5">
            <a:alphaModFix/>
          </a:blip>
          <a:stretch>
            <a:fillRect/>
          </a:stretch>
        </p:blipFill>
        <p:spPr>
          <a:xfrm>
            <a:off x="2841000" y="1641450"/>
            <a:ext cx="675825" cy="506842"/>
          </a:xfrm>
          <a:prstGeom prst="rect">
            <a:avLst/>
          </a:prstGeom>
          <a:noFill/>
          <a:ln>
            <a:noFill/>
          </a:ln>
        </p:spPr>
      </p:pic>
      <p:sp>
        <p:nvSpPr>
          <p:cNvPr id="113" name="Google Shape;113;p15"/>
          <p:cNvSpPr txBox="1"/>
          <p:nvPr/>
        </p:nvSpPr>
        <p:spPr>
          <a:xfrm>
            <a:off x="-41575" y="789713"/>
            <a:ext cx="1910700" cy="12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None/>
            </a:pPr>
            <a:r>
              <a:rPr lang="en" sz="8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 </a:t>
            </a:r>
            <a:r>
              <a:rPr b="1" lang="en" sz="600">
                <a:solidFill>
                  <a:schemeClr val="dk1"/>
                </a:solidFill>
                <a:latin typeface="Times New Roman"/>
                <a:ea typeface="Times New Roman"/>
                <a:cs typeface="Times New Roman"/>
                <a:sym typeface="Times New Roman"/>
              </a:rPr>
              <a:t>Near surface lapse rates</a:t>
            </a:r>
            <a:r>
              <a:rPr lang="en" sz="600">
                <a:solidFill>
                  <a:schemeClr val="dk1"/>
                </a:solidFill>
                <a:latin typeface="Times New Roman"/>
                <a:ea typeface="Times New Roman"/>
                <a:cs typeface="Times New Roman"/>
                <a:sym typeface="Times New Roman"/>
              </a:rPr>
              <a:t>, used to calculate high-elevation temperatures, are often assigned a generic value (e.g. 5℃/km) but are known to vary depending on a number of conditions                                      </a:t>
            </a:r>
            <a:r>
              <a:rPr lang="en" sz="8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We use in situ air temperature </a:t>
            </a:r>
            <a:r>
              <a:rPr lang="en" sz="600">
                <a:solidFill>
                  <a:schemeClr val="dk1"/>
                </a:solidFill>
                <a:latin typeface="Times New Roman"/>
                <a:ea typeface="Times New Roman"/>
                <a:cs typeface="Times New Roman"/>
                <a:sym typeface="Times New Roman"/>
              </a:rPr>
              <a:t>measurements</a:t>
            </a:r>
            <a:r>
              <a:rPr lang="en" sz="600">
                <a:solidFill>
                  <a:schemeClr val="dk1"/>
                </a:solidFill>
                <a:latin typeface="Times New Roman"/>
                <a:ea typeface="Times New Roman"/>
                <a:cs typeface="Times New Roman"/>
                <a:sym typeface="Times New Roman"/>
              </a:rPr>
              <a:t> from the Juneau Icefield transects and data from Juneau Icefield Research Program (JIRP) weather stations to calculate lapse rates </a:t>
            </a:r>
            <a:r>
              <a:rPr lang="en" sz="8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Icefield lapse rates vary </a:t>
            </a:r>
            <a:r>
              <a:rPr lang="en" sz="600">
                <a:solidFill>
                  <a:schemeClr val="dk1"/>
                </a:solidFill>
                <a:latin typeface="Times New Roman"/>
                <a:ea typeface="Times New Roman"/>
                <a:cs typeface="Times New Roman"/>
                <a:sym typeface="Times New Roman"/>
              </a:rPr>
              <a:t>from </a:t>
            </a:r>
            <a:r>
              <a:rPr b="1" lang="en" sz="600">
                <a:solidFill>
                  <a:schemeClr val="dk1"/>
                </a:solidFill>
                <a:latin typeface="Times New Roman"/>
                <a:ea typeface="Times New Roman"/>
                <a:cs typeface="Times New Roman"/>
                <a:sym typeface="Times New Roman"/>
              </a:rPr>
              <a:t>2.8℃/km to 8℃/km </a:t>
            </a:r>
            <a:r>
              <a:rPr lang="en" sz="600">
                <a:solidFill>
                  <a:schemeClr val="dk1"/>
                </a:solidFill>
                <a:latin typeface="Times New Roman"/>
                <a:ea typeface="Times New Roman"/>
                <a:cs typeface="Times New Roman"/>
                <a:sym typeface="Times New Roman"/>
              </a:rPr>
              <a:t> and exhibit a</a:t>
            </a:r>
            <a:r>
              <a:rPr b="1" lang="en" sz="600">
                <a:solidFill>
                  <a:schemeClr val="dk1"/>
                </a:solidFill>
                <a:latin typeface="Times New Roman"/>
                <a:ea typeface="Times New Roman"/>
                <a:cs typeface="Times New Roman"/>
                <a:sym typeface="Times New Roman"/>
              </a:rPr>
              <a:t> distinct diurnal cycle </a:t>
            </a:r>
            <a:r>
              <a:rPr lang="en" sz="600">
                <a:solidFill>
                  <a:schemeClr val="dk1"/>
                </a:solidFill>
                <a:latin typeface="Times New Roman"/>
                <a:ea typeface="Times New Roman"/>
                <a:cs typeface="Times New Roman"/>
                <a:sym typeface="Times New Roman"/>
              </a:rPr>
              <a:t>and </a:t>
            </a:r>
            <a:r>
              <a:rPr b="1" lang="en" sz="600">
                <a:solidFill>
                  <a:schemeClr val="dk1"/>
                </a:solidFill>
                <a:latin typeface="Times New Roman"/>
                <a:ea typeface="Times New Roman"/>
                <a:cs typeface="Times New Roman"/>
                <a:sym typeface="Times New Roman"/>
              </a:rPr>
              <a:t>seasonally </a:t>
            </a:r>
            <a:r>
              <a:rPr b="1" lang="en" sz="600">
                <a:solidFill>
                  <a:schemeClr val="dk1"/>
                </a:solidFill>
                <a:latin typeface="Times New Roman"/>
                <a:ea typeface="Times New Roman"/>
                <a:cs typeface="Times New Roman"/>
                <a:sym typeface="Times New Roman"/>
              </a:rPr>
              <a:t>variability </a:t>
            </a:r>
            <a:r>
              <a:rPr lang="en" sz="6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p:txBody>
      </p:sp>
      <p:pic>
        <p:nvPicPr>
          <p:cNvPr id="114" name="Google Shape;114;p15"/>
          <p:cNvPicPr preferRelativeResize="0"/>
          <p:nvPr/>
        </p:nvPicPr>
        <p:blipFill rotWithShape="1">
          <a:blip r:embed="rId6">
            <a:alphaModFix/>
          </a:blip>
          <a:srcRect b="0" l="6317" r="11425" t="0"/>
          <a:stretch/>
        </p:blipFill>
        <p:spPr>
          <a:xfrm>
            <a:off x="68655" y="2482925"/>
            <a:ext cx="827746" cy="560401"/>
          </a:xfrm>
          <a:prstGeom prst="rect">
            <a:avLst/>
          </a:prstGeom>
          <a:noFill/>
          <a:ln>
            <a:noFill/>
          </a:ln>
        </p:spPr>
      </p:pic>
      <p:pic>
        <p:nvPicPr>
          <p:cNvPr id="115" name="Google Shape;115;p15"/>
          <p:cNvPicPr preferRelativeResize="0"/>
          <p:nvPr/>
        </p:nvPicPr>
        <p:blipFill rotWithShape="1">
          <a:blip r:embed="rId7">
            <a:alphaModFix/>
          </a:blip>
          <a:srcRect b="22558" l="2806" r="11379" t="2842"/>
          <a:stretch/>
        </p:blipFill>
        <p:spPr>
          <a:xfrm>
            <a:off x="1823350" y="1484063"/>
            <a:ext cx="986685" cy="1213036"/>
          </a:xfrm>
          <a:prstGeom prst="rect">
            <a:avLst/>
          </a:prstGeom>
          <a:noFill/>
          <a:ln>
            <a:noFill/>
          </a:ln>
        </p:spPr>
      </p:pic>
      <p:sp>
        <p:nvSpPr>
          <p:cNvPr id="116" name="Google Shape;116;p15"/>
          <p:cNvSpPr txBox="1"/>
          <p:nvPr/>
        </p:nvSpPr>
        <p:spPr>
          <a:xfrm>
            <a:off x="1768025" y="677225"/>
            <a:ext cx="16998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Times New Roman"/>
                <a:ea typeface="Times New Roman"/>
                <a:cs typeface="Times New Roman"/>
                <a:sym typeface="Times New Roman"/>
              </a:rPr>
              <a:t>METHODOLOGY</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sp>
        <p:nvSpPr>
          <p:cNvPr id="117" name="Google Shape;117;p15"/>
          <p:cNvSpPr txBox="1"/>
          <p:nvPr/>
        </p:nvSpPr>
        <p:spPr>
          <a:xfrm>
            <a:off x="3553650" y="677225"/>
            <a:ext cx="13893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Times New Roman"/>
                <a:ea typeface="Times New Roman"/>
                <a:cs typeface="Times New Roman"/>
                <a:sym typeface="Times New Roman"/>
              </a:rPr>
              <a:t>CONCLUSIONS</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sp>
        <p:nvSpPr>
          <p:cNvPr id="118" name="Google Shape;118;p15"/>
          <p:cNvSpPr txBox="1"/>
          <p:nvPr/>
        </p:nvSpPr>
        <p:spPr>
          <a:xfrm>
            <a:off x="52525" y="1905000"/>
            <a:ext cx="1636800" cy="152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Times New Roman"/>
                <a:ea typeface="Times New Roman"/>
                <a:cs typeface="Times New Roman"/>
                <a:sym typeface="Times New Roman"/>
              </a:rPr>
              <a:t>BACKGROUND</a:t>
            </a:r>
            <a:r>
              <a:rPr b="1" lang="en"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p:txBody>
      </p:sp>
      <p:sp>
        <p:nvSpPr>
          <p:cNvPr id="119" name="Google Shape;119;p15"/>
          <p:cNvSpPr txBox="1"/>
          <p:nvPr/>
        </p:nvSpPr>
        <p:spPr>
          <a:xfrm>
            <a:off x="-4400" y="3058950"/>
            <a:ext cx="17871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chemeClr val="dk2"/>
                </a:solidFill>
                <a:latin typeface="Times New Roman"/>
                <a:ea typeface="Times New Roman"/>
                <a:cs typeface="Times New Roman"/>
                <a:sym typeface="Times New Roman"/>
              </a:rPr>
              <a:t>Figure 1: </a:t>
            </a:r>
            <a:r>
              <a:rPr lang="en" sz="600">
                <a:solidFill>
                  <a:schemeClr val="dk1"/>
                </a:solidFill>
                <a:latin typeface="Times New Roman"/>
                <a:ea typeface="Times New Roman"/>
                <a:cs typeface="Times New Roman"/>
                <a:sym typeface="Times New Roman"/>
              </a:rPr>
              <a:t>Spatially and temporally specific lapse rates are important in projecting future ice field sensitivity ⇒ steeper lapse rate exposes greater glacial area to melt as global temperatures warm </a:t>
            </a:r>
            <a:endParaRPr i="1" sz="500">
              <a:solidFill>
                <a:schemeClr val="dk2"/>
              </a:solidFill>
              <a:latin typeface="Times New Roman"/>
              <a:ea typeface="Times New Roman"/>
              <a:cs typeface="Times New Roman"/>
              <a:sym typeface="Times New Roman"/>
            </a:endParaRPr>
          </a:p>
        </p:txBody>
      </p:sp>
      <p:sp>
        <p:nvSpPr>
          <p:cNvPr id="120" name="Google Shape;120;p15"/>
          <p:cNvSpPr txBox="1"/>
          <p:nvPr/>
        </p:nvSpPr>
        <p:spPr>
          <a:xfrm>
            <a:off x="-19825" y="2001775"/>
            <a:ext cx="1867200" cy="4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6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In regions without high-resolution temperature data, local data (ex. Juneau Airport data) can be extrapolated using a linear lapse rates                  </a:t>
            </a:r>
            <a:r>
              <a:rPr lang="en" sz="600">
                <a:solidFill>
                  <a:schemeClr val="dk1"/>
                </a:solidFill>
                <a:latin typeface="Times New Roman"/>
                <a:ea typeface="Times New Roman"/>
                <a:cs typeface="Times New Roman"/>
                <a:sym typeface="Times New Roman"/>
              </a:rPr>
              <a:t>         • </a:t>
            </a:r>
            <a:r>
              <a:rPr lang="en" sz="600">
                <a:solidFill>
                  <a:schemeClr val="dk1"/>
                </a:solidFill>
                <a:latin typeface="Times New Roman"/>
                <a:ea typeface="Times New Roman"/>
                <a:cs typeface="Times New Roman"/>
                <a:sym typeface="Times New Roman"/>
              </a:rPr>
              <a:t>Yet, these linear lapse rates might neglect local factors such as slope, aspect, and surface properties  </a:t>
            </a:r>
            <a:endParaRPr sz="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6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                                                                                                          </a:t>
            </a:r>
            <a:endParaRPr sz="700">
              <a:solidFill>
                <a:schemeClr val="dk1"/>
              </a:solidFill>
              <a:latin typeface="Times New Roman"/>
              <a:ea typeface="Times New Roman"/>
              <a:cs typeface="Times New Roman"/>
              <a:sym typeface="Times New Roman"/>
            </a:endParaRPr>
          </a:p>
        </p:txBody>
      </p:sp>
      <p:sp>
        <p:nvSpPr>
          <p:cNvPr id="121" name="Google Shape;121;p15"/>
          <p:cNvSpPr/>
          <p:nvPr/>
        </p:nvSpPr>
        <p:spPr>
          <a:xfrm>
            <a:off x="896975" y="2484725"/>
            <a:ext cx="134400" cy="598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5"/>
          <p:cNvSpPr txBox="1"/>
          <p:nvPr/>
        </p:nvSpPr>
        <p:spPr>
          <a:xfrm>
            <a:off x="1086950" y="2611775"/>
            <a:ext cx="77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2"/>
              </a:solidFill>
              <a:latin typeface="Times New Roman"/>
              <a:ea typeface="Times New Roman"/>
              <a:cs typeface="Times New Roman"/>
              <a:sym typeface="Times New Roman"/>
            </a:endParaRPr>
          </a:p>
        </p:txBody>
      </p:sp>
      <p:sp>
        <p:nvSpPr>
          <p:cNvPr id="123" name="Google Shape;123;p15"/>
          <p:cNvSpPr txBox="1"/>
          <p:nvPr/>
        </p:nvSpPr>
        <p:spPr>
          <a:xfrm>
            <a:off x="1040300" y="2558925"/>
            <a:ext cx="8646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solidFill>
                  <a:schemeClr val="dk1"/>
                </a:solidFill>
                <a:latin typeface="Times New Roman"/>
                <a:ea typeface="Times New Roman"/>
                <a:cs typeface="Times New Roman"/>
                <a:sym typeface="Times New Roman"/>
              </a:rPr>
              <a:t>Steeper lapse rate = greater vulnerability to glacial melt </a:t>
            </a:r>
            <a:endParaRPr sz="500">
              <a:solidFill>
                <a:schemeClr val="dk1"/>
              </a:solidFill>
              <a:latin typeface="Times New Roman"/>
              <a:ea typeface="Times New Roman"/>
              <a:cs typeface="Times New Roman"/>
              <a:sym typeface="Times New Roman"/>
            </a:endParaRPr>
          </a:p>
        </p:txBody>
      </p:sp>
      <p:sp>
        <p:nvSpPr>
          <p:cNvPr id="124" name="Google Shape;124;p15"/>
          <p:cNvSpPr txBox="1"/>
          <p:nvPr/>
        </p:nvSpPr>
        <p:spPr>
          <a:xfrm>
            <a:off x="1782575" y="2742825"/>
            <a:ext cx="16707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
                <a:solidFill>
                  <a:schemeClr val="dk1"/>
                </a:solidFill>
                <a:latin typeface="Times New Roman"/>
                <a:ea typeface="Times New Roman"/>
                <a:cs typeface="Times New Roman"/>
                <a:sym typeface="Times New Roman"/>
              </a:rPr>
              <a:t>B.) Historical measurements from Juneau Icefield weather station data (1998-2018) </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endParaRPr>
          </a:p>
        </p:txBody>
      </p:sp>
      <p:pic>
        <p:nvPicPr>
          <p:cNvPr id="125" name="Google Shape;125;p15"/>
          <p:cNvPicPr preferRelativeResize="0"/>
          <p:nvPr/>
        </p:nvPicPr>
        <p:blipFill>
          <a:blip r:embed="rId8">
            <a:alphaModFix/>
          </a:blip>
          <a:stretch>
            <a:fillRect/>
          </a:stretch>
        </p:blipFill>
        <p:spPr>
          <a:xfrm>
            <a:off x="2841000" y="2190225"/>
            <a:ext cx="675825" cy="506868"/>
          </a:xfrm>
          <a:prstGeom prst="rect">
            <a:avLst/>
          </a:prstGeom>
          <a:noFill/>
          <a:ln>
            <a:noFill/>
          </a:ln>
        </p:spPr>
      </p:pic>
      <p:sp>
        <p:nvSpPr>
          <p:cNvPr id="126" name="Google Shape;126;p15"/>
          <p:cNvSpPr txBox="1"/>
          <p:nvPr/>
        </p:nvSpPr>
        <p:spPr>
          <a:xfrm>
            <a:off x="1768025" y="2612825"/>
            <a:ext cx="9867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chemeClr val="dk2"/>
                </a:solidFill>
                <a:latin typeface="Times New Roman"/>
                <a:ea typeface="Times New Roman"/>
                <a:cs typeface="Times New Roman"/>
                <a:sym typeface="Times New Roman"/>
              </a:rPr>
              <a:t>Figure 2</a:t>
            </a:r>
            <a:endParaRPr i="1" sz="500">
              <a:solidFill>
                <a:schemeClr val="dk2"/>
              </a:solidFill>
              <a:latin typeface="Times New Roman"/>
              <a:ea typeface="Times New Roman"/>
              <a:cs typeface="Times New Roman"/>
              <a:sym typeface="Times New Roman"/>
            </a:endParaRPr>
          </a:p>
        </p:txBody>
      </p:sp>
      <p:sp>
        <p:nvSpPr>
          <p:cNvPr id="127" name="Google Shape;127;p15"/>
          <p:cNvSpPr txBox="1"/>
          <p:nvPr/>
        </p:nvSpPr>
        <p:spPr>
          <a:xfrm>
            <a:off x="3145075" y="1451850"/>
            <a:ext cx="9867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a:t>
            </a:r>
            <a:r>
              <a:rPr i="1" lang="en" sz="500">
                <a:solidFill>
                  <a:srgbClr val="FFFFFF"/>
                </a:solidFill>
                <a:latin typeface="Times New Roman"/>
                <a:ea typeface="Times New Roman"/>
                <a:cs typeface="Times New Roman"/>
                <a:sym typeface="Times New Roman"/>
              </a:rPr>
              <a:t>3a </a:t>
            </a:r>
            <a:endParaRPr i="1" sz="500">
              <a:solidFill>
                <a:srgbClr val="FFFFFF"/>
              </a:solidFill>
              <a:latin typeface="Times New Roman"/>
              <a:ea typeface="Times New Roman"/>
              <a:cs typeface="Times New Roman"/>
              <a:sym typeface="Times New Roman"/>
            </a:endParaRPr>
          </a:p>
        </p:txBody>
      </p:sp>
      <p:sp>
        <p:nvSpPr>
          <p:cNvPr id="128" name="Google Shape;128;p15"/>
          <p:cNvSpPr txBox="1"/>
          <p:nvPr/>
        </p:nvSpPr>
        <p:spPr>
          <a:xfrm>
            <a:off x="3145075" y="1958700"/>
            <a:ext cx="9867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3b </a:t>
            </a:r>
            <a:endParaRPr i="1" sz="500">
              <a:solidFill>
                <a:srgbClr val="FFFFFF"/>
              </a:solidFill>
              <a:latin typeface="Times New Roman"/>
              <a:ea typeface="Times New Roman"/>
              <a:cs typeface="Times New Roman"/>
              <a:sym typeface="Times New Roman"/>
            </a:endParaRPr>
          </a:p>
        </p:txBody>
      </p:sp>
      <p:sp>
        <p:nvSpPr>
          <p:cNvPr id="129" name="Google Shape;129;p15"/>
          <p:cNvSpPr txBox="1"/>
          <p:nvPr/>
        </p:nvSpPr>
        <p:spPr>
          <a:xfrm>
            <a:off x="3145075" y="2508825"/>
            <a:ext cx="9867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
                <a:solidFill>
                  <a:srgbClr val="FFFFFF"/>
                </a:solidFill>
                <a:latin typeface="Times New Roman"/>
                <a:ea typeface="Times New Roman"/>
                <a:cs typeface="Times New Roman"/>
                <a:sym typeface="Times New Roman"/>
              </a:rPr>
              <a:t>Figure 3c </a:t>
            </a:r>
            <a:endParaRPr i="1" sz="500">
              <a:solidFill>
                <a:srgbClr val="FFFFFF"/>
              </a:solidFill>
              <a:latin typeface="Times New Roman"/>
              <a:ea typeface="Times New Roman"/>
              <a:cs typeface="Times New Roman"/>
              <a:sym typeface="Times New Roman"/>
            </a:endParaRPr>
          </a:p>
        </p:txBody>
      </p:sp>
      <p:sp>
        <p:nvSpPr>
          <p:cNvPr id="130" name="Google Shape;130;p15"/>
          <p:cNvSpPr txBox="1"/>
          <p:nvPr/>
        </p:nvSpPr>
        <p:spPr>
          <a:xfrm>
            <a:off x="1823350" y="3058950"/>
            <a:ext cx="17391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chemeClr val="dk1"/>
                </a:solidFill>
                <a:latin typeface="Times New Roman"/>
                <a:ea typeface="Times New Roman"/>
                <a:cs typeface="Times New Roman"/>
                <a:sym typeface="Times New Roman"/>
              </a:rPr>
              <a:t>→ calculated a linear regression to determine lapse rate (</a:t>
            </a:r>
            <a:r>
              <a:rPr b="1" lang="en" sz="600">
                <a:solidFill>
                  <a:schemeClr val="dk1"/>
                </a:solidFill>
                <a:latin typeface="Times New Roman"/>
                <a:ea typeface="Times New Roman"/>
                <a:cs typeface="Times New Roman"/>
                <a:sym typeface="Times New Roman"/>
              </a:rPr>
              <a:t>℃/km)</a:t>
            </a:r>
            <a:endParaRPr b="1"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endParaRPr>
          </a:p>
        </p:txBody>
      </p:sp>
      <p:pic>
        <p:nvPicPr>
          <p:cNvPr id="131" name="Google Shape;131;p15"/>
          <p:cNvPicPr preferRelativeResize="0"/>
          <p:nvPr/>
        </p:nvPicPr>
        <p:blipFill rotWithShape="1">
          <a:blip r:embed="rId9">
            <a:alphaModFix/>
          </a:blip>
          <a:srcRect b="0" l="4455" r="8685" t="6402"/>
          <a:stretch/>
        </p:blipFill>
        <p:spPr>
          <a:xfrm>
            <a:off x="3653575" y="1721025"/>
            <a:ext cx="771301" cy="524931"/>
          </a:xfrm>
          <a:prstGeom prst="rect">
            <a:avLst/>
          </a:prstGeom>
          <a:noFill/>
          <a:ln>
            <a:noFill/>
          </a:ln>
        </p:spPr>
      </p:pic>
      <p:pic>
        <p:nvPicPr>
          <p:cNvPr id="132" name="Google Shape;132;p15"/>
          <p:cNvPicPr preferRelativeResize="0"/>
          <p:nvPr/>
        </p:nvPicPr>
        <p:blipFill rotWithShape="1">
          <a:blip r:embed="rId10">
            <a:alphaModFix/>
          </a:blip>
          <a:srcRect b="0" l="6358" r="8974" t="5365"/>
          <a:stretch/>
        </p:blipFill>
        <p:spPr>
          <a:xfrm>
            <a:off x="4458042" y="1721025"/>
            <a:ext cx="725307" cy="531851"/>
          </a:xfrm>
          <a:prstGeom prst="rect">
            <a:avLst/>
          </a:prstGeom>
          <a:noFill/>
          <a:ln>
            <a:noFill/>
          </a:ln>
        </p:spPr>
      </p:pic>
      <p:sp>
        <p:nvSpPr>
          <p:cNvPr id="133" name="Google Shape;133;p15"/>
          <p:cNvSpPr txBox="1"/>
          <p:nvPr/>
        </p:nvSpPr>
        <p:spPr>
          <a:xfrm>
            <a:off x="3658149" y="2137175"/>
            <a:ext cx="1930200" cy="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
                <a:solidFill>
                  <a:schemeClr val="dk1"/>
                </a:solidFill>
                <a:latin typeface="Times New Roman"/>
                <a:ea typeface="Times New Roman"/>
                <a:cs typeface="Times New Roman"/>
                <a:sym typeface="Times New Roman"/>
              </a:rPr>
              <a:t>Figure 4. a) Juneau Icefield transect lapse rate measurements b) Diurnal </a:t>
            </a:r>
            <a:r>
              <a:rPr i="1" lang="en" sz="400">
                <a:solidFill>
                  <a:schemeClr val="dk1"/>
                </a:solidFill>
                <a:latin typeface="Times New Roman"/>
                <a:ea typeface="Times New Roman"/>
                <a:cs typeface="Times New Roman"/>
                <a:sym typeface="Times New Roman"/>
              </a:rPr>
              <a:t>cycle</a:t>
            </a:r>
            <a:r>
              <a:rPr i="1" lang="en" sz="400">
                <a:solidFill>
                  <a:schemeClr val="dk1"/>
                </a:solidFill>
                <a:latin typeface="Times New Roman"/>
                <a:ea typeface="Times New Roman"/>
                <a:cs typeface="Times New Roman"/>
                <a:sym typeface="Times New Roman"/>
              </a:rPr>
              <a:t> of lapse rates on the Juneau Icefield transects </a:t>
            </a:r>
            <a:r>
              <a:rPr i="1" lang="en" sz="500">
                <a:solidFill>
                  <a:schemeClr val="dk1"/>
                </a:solidFill>
                <a:latin typeface="Times New Roman"/>
                <a:ea typeface="Times New Roman"/>
                <a:cs typeface="Times New Roman"/>
                <a:sym typeface="Times New Roman"/>
              </a:rPr>
              <a:t> </a:t>
            </a:r>
            <a:r>
              <a:rPr lang="en" sz="500">
                <a:solidFill>
                  <a:schemeClr val="dk1"/>
                </a:solidFill>
                <a:latin typeface="Times New Roman"/>
                <a:ea typeface="Times New Roman"/>
                <a:cs typeface="Times New Roman"/>
                <a:sym typeface="Times New Roman"/>
              </a:rPr>
              <a:t>  </a:t>
            </a:r>
            <a:endParaRPr sz="500">
              <a:solidFill>
                <a:schemeClr val="dk1"/>
              </a:solidFill>
              <a:latin typeface="Times New Roman"/>
              <a:ea typeface="Times New Roman"/>
              <a:cs typeface="Times New Roman"/>
              <a:sym typeface="Times New Roman"/>
            </a:endParaRPr>
          </a:p>
        </p:txBody>
      </p:sp>
      <p:grpSp>
        <p:nvGrpSpPr>
          <p:cNvPr id="134" name="Google Shape;134;p15"/>
          <p:cNvGrpSpPr/>
          <p:nvPr/>
        </p:nvGrpSpPr>
        <p:grpSpPr>
          <a:xfrm>
            <a:off x="3603100" y="2391325"/>
            <a:ext cx="1806300" cy="477000"/>
            <a:chOff x="3516825" y="2293825"/>
            <a:chExt cx="1806300" cy="477000"/>
          </a:xfrm>
        </p:grpSpPr>
        <p:pic>
          <p:nvPicPr>
            <p:cNvPr id="135" name="Google Shape;135;p15"/>
            <p:cNvPicPr preferRelativeResize="0"/>
            <p:nvPr/>
          </p:nvPicPr>
          <p:blipFill rotWithShape="1">
            <a:blip r:embed="rId11">
              <a:alphaModFix/>
            </a:blip>
            <a:srcRect b="10035" l="9631" r="13380" t="17295"/>
            <a:stretch/>
          </p:blipFill>
          <p:spPr>
            <a:xfrm>
              <a:off x="3573100" y="2293825"/>
              <a:ext cx="788326" cy="477000"/>
            </a:xfrm>
            <a:prstGeom prst="rect">
              <a:avLst/>
            </a:prstGeom>
            <a:noFill/>
            <a:ln>
              <a:noFill/>
            </a:ln>
          </p:spPr>
        </p:pic>
        <p:pic>
          <p:nvPicPr>
            <p:cNvPr id="136" name="Google Shape;136;p15"/>
            <p:cNvPicPr preferRelativeResize="0"/>
            <p:nvPr/>
          </p:nvPicPr>
          <p:blipFill rotWithShape="1">
            <a:blip r:embed="rId12">
              <a:alphaModFix/>
            </a:blip>
            <a:srcRect b="15155" l="4040" r="6968" t="15197"/>
            <a:stretch/>
          </p:blipFill>
          <p:spPr>
            <a:xfrm>
              <a:off x="4325725" y="2293825"/>
              <a:ext cx="745375" cy="467865"/>
            </a:xfrm>
            <a:prstGeom prst="rect">
              <a:avLst/>
            </a:prstGeom>
            <a:noFill/>
            <a:ln>
              <a:noFill/>
            </a:ln>
          </p:spPr>
        </p:pic>
        <p:sp>
          <p:nvSpPr>
            <p:cNvPr id="137" name="Google Shape;137;p15"/>
            <p:cNvSpPr txBox="1"/>
            <p:nvPr/>
          </p:nvSpPr>
          <p:spPr>
            <a:xfrm>
              <a:off x="3516825" y="2644050"/>
              <a:ext cx="1806300" cy="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
                  <a:solidFill>
                    <a:schemeClr val="dk1"/>
                  </a:solidFill>
                  <a:latin typeface="Times New Roman"/>
                  <a:ea typeface="Times New Roman"/>
                  <a:cs typeface="Times New Roman"/>
                  <a:sym typeface="Times New Roman"/>
                </a:rPr>
                <a:t>Figure 5. a) Seasonal dependency of daily lapse rates on the Juneau Icefield b) Seasonal dependency of diurnal lapse rates on the Juneau Icefield</a:t>
              </a:r>
              <a:endParaRPr i="1" sz="400">
                <a:solidFill>
                  <a:schemeClr val="dk1"/>
                </a:solidFill>
                <a:latin typeface="Times New Roman"/>
                <a:ea typeface="Times New Roman"/>
                <a:cs typeface="Times New Roman"/>
                <a:sym typeface="Times New Roman"/>
              </a:endParaRPr>
            </a:p>
          </p:txBody>
        </p:sp>
      </p:grpSp>
      <p:sp>
        <p:nvSpPr>
          <p:cNvPr id="138" name="Google Shape;138;p15"/>
          <p:cNvSpPr txBox="1"/>
          <p:nvPr/>
        </p:nvSpPr>
        <p:spPr>
          <a:xfrm>
            <a:off x="3516825" y="712050"/>
            <a:ext cx="18672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Lapse rates vary greatly (</a:t>
            </a:r>
            <a:r>
              <a:rPr lang="en" sz="600">
                <a:solidFill>
                  <a:schemeClr val="dk1"/>
                </a:solidFill>
                <a:latin typeface="Times New Roman"/>
                <a:ea typeface="Times New Roman"/>
                <a:cs typeface="Times New Roman"/>
                <a:sym typeface="Times New Roman"/>
              </a:rPr>
              <a:t>2.8℃/km to 8℃/km</a:t>
            </a:r>
            <a:r>
              <a:rPr lang="en" sz="6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through</a:t>
            </a:r>
            <a:r>
              <a:rPr lang="en" sz="600">
                <a:solidFill>
                  <a:schemeClr val="dk1"/>
                </a:solidFill>
                <a:latin typeface="Times New Roman"/>
                <a:ea typeface="Times New Roman"/>
                <a:cs typeface="Times New Roman"/>
                <a:sym typeface="Times New Roman"/>
              </a:rPr>
              <a:t> seasonal and diurnal cycles (Fig. 6).</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Variations</a:t>
            </a:r>
            <a:r>
              <a:rPr lang="en" sz="600">
                <a:solidFill>
                  <a:schemeClr val="dk1"/>
                </a:solidFill>
                <a:latin typeface="Times New Roman"/>
                <a:ea typeface="Times New Roman"/>
                <a:cs typeface="Times New Roman"/>
                <a:sym typeface="Times New Roman"/>
              </a:rPr>
              <a:t> include steeper lapse rates (Fig. 4 and Fig. 5) than used in previous Juneau Icefield mass balance studies (McNeil et al, 2020. O’Neel et al, 2019). </a:t>
            </a:r>
            <a:endParaRPr sz="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 </a:t>
            </a:r>
            <a:r>
              <a:rPr lang="en" sz="600">
                <a:solidFill>
                  <a:schemeClr val="dk1"/>
                </a:solidFill>
                <a:latin typeface="Times New Roman"/>
                <a:ea typeface="Times New Roman"/>
                <a:cs typeface="Times New Roman"/>
                <a:sym typeface="Times New Roman"/>
              </a:rPr>
              <a:t>Seasonal variations depend on slope, aspect, snow coverage, and local climate that is difficult to account for without high-resolution temperature data.  </a:t>
            </a:r>
            <a:endParaRPr sz="600">
              <a:solidFill>
                <a:schemeClr val="dk1"/>
              </a:solidFill>
              <a:latin typeface="Times New Roman"/>
              <a:ea typeface="Times New Roman"/>
              <a:cs typeface="Times New Roman"/>
              <a:sym typeface="Times New Roman"/>
            </a:endParaRPr>
          </a:p>
        </p:txBody>
      </p:sp>
      <p:sp>
        <p:nvSpPr>
          <p:cNvPr id="139" name="Google Shape;139;p15"/>
          <p:cNvSpPr txBox="1"/>
          <p:nvPr/>
        </p:nvSpPr>
        <p:spPr>
          <a:xfrm>
            <a:off x="3603100" y="3165475"/>
            <a:ext cx="1842300" cy="1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solidFill>
                  <a:schemeClr val="dk1"/>
                </a:solidFill>
                <a:latin typeface="Times New Roman"/>
                <a:ea typeface="Times New Roman"/>
                <a:cs typeface="Times New Roman"/>
                <a:sym typeface="Times New Roman"/>
              </a:rPr>
              <a:t>Special thanks to Mira Berdahl and Daniel Otto for their support, guidance and feedback throughout this project and to the Taku River Tlingit and Tagish </a:t>
            </a:r>
            <a:r>
              <a:rPr lang="en" sz="500">
                <a:solidFill>
                  <a:schemeClr val="dk1"/>
                </a:solidFill>
                <a:latin typeface="Times New Roman"/>
                <a:ea typeface="Times New Roman"/>
                <a:cs typeface="Times New Roman"/>
                <a:sym typeface="Times New Roman"/>
              </a:rPr>
              <a:t>people on whose unceded land this research was conducted</a:t>
            </a:r>
            <a:r>
              <a:rPr lang="en" sz="600">
                <a:solidFill>
                  <a:schemeClr val="dk1"/>
                </a:solidFill>
                <a:latin typeface="Times New Roman"/>
                <a:ea typeface="Times New Roman"/>
                <a:cs typeface="Times New Roman"/>
                <a:sym typeface="Times New Roman"/>
              </a:rPr>
              <a:t>.</a:t>
            </a:r>
            <a:endParaRPr sz="600">
              <a:solidFill>
                <a:schemeClr val="dk1"/>
              </a:solidFill>
              <a:latin typeface="Times New Roman"/>
              <a:ea typeface="Times New Roman"/>
              <a:cs typeface="Times New Roman"/>
              <a:sym typeface="Times New Roman"/>
            </a:endParaRPr>
          </a:p>
        </p:txBody>
      </p:sp>
      <p:pic>
        <p:nvPicPr>
          <p:cNvPr id="140" name="Google Shape;140;p15"/>
          <p:cNvPicPr preferRelativeResize="0"/>
          <p:nvPr/>
        </p:nvPicPr>
        <p:blipFill>
          <a:blip r:embed="rId13">
            <a:alphaModFix/>
          </a:blip>
          <a:stretch>
            <a:fillRect/>
          </a:stretch>
        </p:blipFill>
        <p:spPr>
          <a:xfrm>
            <a:off x="4204100" y="1820875"/>
            <a:ext cx="198825" cy="18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