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Lst>
  <p:sldSz cy="3657600" cx="5486400"/>
  <p:notesSz cx="6858000" cy="9144000"/>
  <p:embeddedFontLst>
    <p:embeddedFont>
      <p:font typeface="Montserrat"/>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152">
          <p15:clr>
            <a:srgbClr val="747775"/>
          </p15:clr>
        </p15:guide>
        <p15:guide id="2" pos="1728">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152" orient="horz"/>
        <p:guide pos="1728"/>
      </p:guideLst>
    </p:cSldViewPr>
  </p:slideViewPr>
</p:viewPr>
</file>

<file path=ppt/_rels/presentation.xml.rels><?xml version="1.0" encoding="UTF-8" standalone="yes"?><Relationships xmlns="http://schemas.openxmlformats.org/package/2006/relationships"><Relationship Id="rId10"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Montserrat-regular.fntdata"/><Relationship Id="rId8" Type="http://schemas.openxmlformats.org/officeDocument/2006/relationships/font" Target="fonts/Montserrat-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857556" y="685800"/>
            <a:ext cx="5143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a156151165_1_5:notes"/>
          <p:cNvSpPr/>
          <p:nvPr>
            <p:ph idx="2" type="sldImg"/>
          </p:nvPr>
        </p:nvSpPr>
        <p:spPr>
          <a:xfrm>
            <a:off x="857556"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a15615116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Updated graphs</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87025" y="529476"/>
            <a:ext cx="5112300" cy="1459500"/>
          </a:xfrm>
          <a:prstGeom prst="rect">
            <a:avLst/>
          </a:prstGeom>
        </p:spPr>
        <p:txBody>
          <a:bodyPr anchorCtr="0" anchor="b" bIns="58250" lIns="58250" spcFirstLastPara="1" rIns="58250" wrap="square" tIns="58250">
            <a:normAutofit/>
          </a:bodyPr>
          <a:lstStyle>
            <a:lvl1pPr lvl="0" algn="ctr">
              <a:spcBef>
                <a:spcPts val="0"/>
              </a:spcBef>
              <a:spcAft>
                <a:spcPts val="0"/>
              </a:spcAft>
              <a:buSzPts val="3300"/>
              <a:buNone/>
              <a:defRPr sz="3300"/>
            </a:lvl1pPr>
            <a:lvl2pPr lvl="1" algn="ctr">
              <a:spcBef>
                <a:spcPts val="0"/>
              </a:spcBef>
              <a:spcAft>
                <a:spcPts val="0"/>
              </a:spcAft>
              <a:buSzPts val="3300"/>
              <a:buNone/>
              <a:defRPr sz="3300"/>
            </a:lvl2pPr>
            <a:lvl3pPr lvl="2" algn="ctr">
              <a:spcBef>
                <a:spcPts val="0"/>
              </a:spcBef>
              <a:spcAft>
                <a:spcPts val="0"/>
              </a:spcAft>
              <a:buSzPts val="3300"/>
              <a:buNone/>
              <a:defRPr sz="3300"/>
            </a:lvl3pPr>
            <a:lvl4pPr lvl="3" algn="ctr">
              <a:spcBef>
                <a:spcPts val="0"/>
              </a:spcBef>
              <a:spcAft>
                <a:spcPts val="0"/>
              </a:spcAft>
              <a:buSzPts val="3300"/>
              <a:buNone/>
              <a:defRPr sz="3300"/>
            </a:lvl4pPr>
            <a:lvl5pPr lvl="4" algn="ctr">
              <a:spcBef>
                <a:spcPts val="0"/>
              </a:spcBef>
              <a:spcAft>
                <a:spcPts val="0"/>
              </a:spcAft>
              <a:buSzPts val="3300"/>
              <a:buNone/>
              <a:defRPr sz="3300"/>
            </a:lvl5pPr>
            <a:lvl6pPr lvl="5" algn="ctr">
              <a:spcBef>
                <a:spcPts val="0"/>
              </a:spcBef>
              <a:spcAft>
                <a:spcPts val="0"/>
              </a:spcAft>
              <a:buSzPts val="3300"/>
              <a:buNone/>
              <a:defRPr sz="3300"/>
            </a:lvl6pPr>
            <a:lvl7pPr lvl="6" algn="ctr">
              <a:spcBef>
                <a:spcPts val="0"/>
              </a:spcBef>
              <a:spcAft>
                <a:spcPts val="0"/>
              </a:spcAft>
              <a:buSzPts val="3300"/>
              <a:buNone/>
              <a:defRPr sz="3300"/>
            </a:lvl7pPr>
            <a:lvl8pPr lvl="7" algn="ctr">
              <a:spcBef>
                <a:spcPts val="0"/>
              </a:spcBef>
              <a:spcAft>
                <a:spcPts val="0"/>
              </a:spcAft>
              <a:buSzPts val="3300"/>
              <a:buNone/>
              <a:defRPr sz="3300"/>
            </a:lvl8pPr>
            <a:lvl9pPr lvl="8" algn="ctr">
              <a:spcBef>
                <a:spcPts val="0"/>
              </a:spcBef>
              <a:spcAft>
                <a:spcPts val="0"/>
              </a:spcAft>
              <a:buSzPts val="3300"/>
              <a:buNone/>
              <a:defRPr sz="3300"/>
            </a:lvl9pPr>
          </a:lstStyle>
          <a:p/>
        </p:txBody>
      </p:sp>
      <p:sp>
        <p:nvSpPr>
          <p:cNvPr id="11" name="Google Shape;11;p2"/>
          <p:cNvSpPr txBox="1"/>
          <p:nvPr>
            <p:ph idx="1" type="subTitle"/>
          </p:nvPr>
        </p:nvSpPr>
        <p:spPr>
          <a:xfrm>
            <a:off x="187020" y="2015378"/>
            <a:ext cx="5112300" cy="563700"/>
          </a:xfrm>
          <a:prstGeom prst="rect">
            <a:avLst/>
          </a:prstGeom>
        </p:spPr>
        <p:txBody>
          <a:bodyPr anchorCtr="0" anchor="t" bIns="58250" lIns="58250" spcFirstLastPara="1" rIns="58250" wrap="square" tIns="58250">
            <a:norm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2" name="Google Shape;12;p2"/>
          <p:cNvSpPr txBox="1"/>
          <p:nvPr>
            <p:ph idx="12" type="sldNum"/>
          </p:nvPr>
        </p:nvSpPr>
        <p:spPr>
          <a:xfrm>
            <a:off x="5083475" y="3316065"/>
            <a:ext cx="329100" cy="279900"/>
          </a:xfrm>
          <a:prstGeom prst="rect">
            <a:avLst/>
          </a:prstGeom>
        </p:spPr>
        <p:txBody>
          <a:bodyPr anchorCtr="0" anchor="ctr" bIns="58250" lIns="58250" spcFirstLastPara="1" rIns="58250" wrap="square" tIns="582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187020" y="786578"/>
            <a:ext cx="5112300" cy="1396200"/>
          </a:xfrm>
          <a:prstGeom prst="rect">
            <a:avLst/>
          </a:prstGeom>
        </p:spPr>
        <p:txBody>
          <a:bodyPr anchorCtr="0" anchor="b" bIns="58250" lIns="58250" spcFirstLastPara="1" rIns="58250" wrap="square" tIns="58250">
            <a:normAutofit/>
          </a:bodyPr>
          <a:lstStyle>
            <a:lvl1pPr lvl="0" algn="ctr">
              <a:spcBef>
                <a:spcPts val="0"/>
              </a:spcBef>
              <a:spcAft>
                <a:spcPts val="0"/>
              </a:spcAft>
              <a:buSzPts val="7600"/>
              <a:buNone/>
              <a:defRPr sz="7600"/>
            </a:lvl1pPr>
            <a:lvl2pPr lvl="1" algn="ctr">
              <a:spcBef>
                <a:spcPts val="0"/>
              </a:spcBef>
              <a:spcAft>
                <a:spcPts val="0"/>
              </a:spcAft>
              <a:buSzPts val="7600"/>
              <a:buNone/>
              <a:defRPr sz="7600"/>
            </a:lvl2pPr>
            <a:lvl3pPr lvl="2" algn="ctr">
              <a:spcBef>
                <a:spcPts val="0"/>
              </a:spcBef>
              <a:spcAft>
                <a:spcPts val="0"/>
              </a:spcAft>
              <a:buSzPts val="7600"/>
              <a:buNone/>
              <a:defRPr sz="7600"/>
            </a:lvl3pPr>
            <a:lvl4pPr lvl="3" algn="ctr">
              <a:spcBef>
                <a:spcPts val="0"/>
              </a:spcBef>
              <a:spcAft>
                <a:spcPts val="0"/>
              </a:spcAft>
              <a:buSzPts val="7600"/>
              <a:buNone/>
              <a:defRPr sz="7600"/>
            </a:lvl4pPr>
            <a:lvl5pPr lvl="4" algn="ctr">
              <a:spcBef>
                <a:spcPts val="0"/>
              </a:spcBef>
              <a:spcAft>
                <a:spcPts val="0"/>
              </a:spcAft>
              <a:buSzPts val="7600"/>
              <a:buNone/>
              <a:defRPr sz="7600"/>
            </a:lvl5pPr>
            <a:lvl6pPr lvl="5" algn="ctr">
              <a:spcBef>
                <a:spcPts val="0"/>
              </a:spcBef>
              <a:spcAft>
                <a:spcPts val="0"/>
              </a:spcAft>
              <a:buSzPts val="7600"/>
              <a:buNone/>
              <a:defRPr sz="7600"/>
            </a:lvl6pPr>
            <a:lvl7pPr lvl="6" algn="ctr">
              <a:spcBef>
                <a:spcPts val="0"/>
              </a:spcBef>
              <a:spcAft>
                <a:spcPts val="0"/>
              </a:spcAft>
              <a:buSzPts val="7600"/>
              <a:buNone/>
              <a:defRPr sz="7600"/>
            </a:lvl7pPr>
            <a:lvl8pPr lvl="7" algn="ctr">
              <a:spcBef>
                <a:spcPts val="0"/>
              </a:spcBef>
              <a:spcAft>
                <a:spcPts val="0"/>
              </a:spcAft>
              <a:buSzPts val="7600"/>
              <a:buNone/>
              <a:defRPr sz="7600"/>
            </a:lvl8pPr>
            <a:lvl9pPr lvl="8" algn="ctr">
              <a:spcBef>
                <a:spcPts val="0"/>
              </a:spcBef>
              <a:spcAft>
                <a:spcPts val="0"/>
              </a:spcAft>
              <a:buSzPts val="7600"/>
              <a:buNone/>
              <a:defRPr sz="7600"/>
            </a:lvl9pPr>
          </a:lstStyle>
          <a:p>
            <a:r>
              <a:t>xx%</a:t>
            </a:r>
          </a:p>
        </p:txBody>
      </p:sp>
      <p:sp>
        <p:nvSpPr>
          <p:cNvPr id="46" name="Google Shape;46;p11"/>
          <p:cNvSpPr txBox="1"/>
          <p:nvPr>
            <p:ph idx="1" type="body"/>
          </p:nvPr>
        </p:nvSpPr>
        <p:spPr>
          <a:xfrm>
            <a:off x="187020" y="2241582"/>
            <a:ext cx="5112300" cy="924900"/>
          </a:xfrm>
          <a:prstGeom prst="rect">
            <a:avLst/>
          </a:prstGeom>
        </p:spPr>
        <p:txBody>
          <a:bodyPr anchorCtr="0" anchor="t" bIns="58250" lIns="58250" spcFirstLastPara="1" rIns="58250" wrap="square" tIns="58250">
            <a:normAutofit/>
          </a:bodyPr>
          <a:lstStyle>
            <a:lvl1pPr indent="-298450" lvl="0" marL="457200" algn="ctr">
              <a:spcBef>
                <a:spcPts val="0"/>
              </a:spcBef>
              <a:spcAft>
                <a:spcPts val="0"/>
              </a:spcAft>
              <a:buSzPts val="1100"/>
              <a:buChar char="●"/>
              <a:defRPr/>
            </a:lvl1pPr>
            <a:lvl2pPr indent="-285750" lvl="1" marL="914400" algn="ctr">
              <a:spcBef>
                <a:spcPts val="0"/>
              </a:spcBef>
              <a:spcAft>
                <a:spcPts val="0"/>
              </a:spcAft>
              <a:buSzPts val="900"/>
              <a:buChar char="○"/>
              <a:defRPr/>
            </a:lvl2pPr>
            <a:lvl3pPr indent="-285750" lvl="2" marL="1371600" algn="ctr">
              <a:spcBef>
                <a:spcPts val="0"/>
              </a:spcBef>
              <a:spcAft>
                <a:spcPts val="0"/>
              </a:spcAft>
              <a:buSzPts val="900"/>
              <a:buChar char="■"/>
              <a:defRPr/>
            </a:lvl3pPr>
            <a:lvl4pPr indent="-285750" lvl="3" marL="1828800" algn="ctr">
              <a:spcBef>
                <a:spcPts val="0"/>
              </a:spcBef>
              <a:spcAft>
                <a:spcPts val="0"/>
              </a:spcAft>
              <a:buSzPts val="900"/>
              <a:buChar char="●"/>
              <a:defRPr/>
            </a:lvl4pPr>
            <a:lvl5pPr indent="-285750" lvl="4" marL="2286000" algn="ctr">
              <a:spcBef>
                <a:spcPts val="0"/>
              </a:spcBef>
              <a:spcAft>
                <a:spcPts val="0"/>
              </a:spcAft>
              <a:buSzPts val="900"/>
              <a:buChar char="○"/>
              <a:defRPr/>
            </a:lvl5pPr>
            <a:lvl6pPr indent="-285750" lvl="5" marL="2743200" algn="ctr">
              <a:spcBef>
                <a:spcPts val="0"/>
              </a:spcBef>
              <a:spcAft>
                <a:spcPts val="0"/>
              </a:spcAft>
              <a:buSzPts val="900"/>
              <a:buChar char="■"/>
              <a:defRPr/>
            </a:lvl6pPr>
            <a:lvl7pPr indent="-285750" lvl="6" marL="3200400" algn="ctr">
              <a:spcBef>
                <a:spcPts val="0"/>
              </a:spcBef>
              <a:spcAft>
                <a:spcPts val="0"/>
              </a:spcAft>
              <a:buSzPts val="900"/>
              <a:buChar char="●"/>
              <a:defRPr/>
            </a:lvl7pPr>
            <a:lvl8pPr indent="-285750" lvl="7" marL="3657600" algn="ctr">
              <a:spcBef>
                <a:spcPts val="0"/>
              </a:spcBef>
              <a:spcAft>
                <a:spcPts val="0"/>
              </a:spcAft>
              <a:buSzPts val="900"/>
              <a:buChar char="○"/>
              <a:defRPr/>
            </a:lvl8pPr>
            <a:lvl9pPr indent="-285750" lvl="8" marL="4114800" algn="ctr">
              <a:spcBef>
                <a:spcPts val="0"/>
              </a:spcBef>
              <a:spcAft>
                <a:spcPts val="0"/>
              </a:spcAft>
              <a:buSzPts val="900"/>
              <a:buChar char="■"/>
              <a:defRPr/>
            </a:lvl9pPr>
          </a:lstStyle>
          <a:p/>
        </p:txBody>
      </p:sp>
      <p:sp>
        <p:nvSpPr>
          <p:cNvPr id="47" name="Google Shape;47;p11"/>
          <p:cNvSpPr txBox="1"/>
          <p:nvPr>
            <p:ph idx="12" type="sldNum"/>
          </p:nvPr>
        </p:nvSpPr>
        <p:spPr>
          <a:xfrm>
            <a:off x="5083475" y="3316065"/>
            <a:ext cx="329100" cy="279900"/>
          </a:xfrm>
          <a:prstGeom prst="rect">
            <a:avLst/>
          </a:prstGeom>
        </p:spPr>
        <p:txBody>
          <a:bodyPr anchorCtr="0" anchor="ctr" bIns="58250" lIns="58250" spcFirstLastPara="1" rIns="58250" wrap="square" tIns="582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5083475" y="3316065"/>
            <a:ext cx="329100" cy="279900"/>
          </a:xfrm>
          <a:prstGeom prst="rect">
            <a:avLst/>
          </a:prstGeom>
        </p:spPr>
        <p:txBody>
          <a:bodyPr anchorCtr="0" anchor="ctr" bIns="58250" lIns="58250" spcFirstLastPara="1" rIns="58250" wrap="square" tIns="582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187020" y="1529493"/>
            <a:ext cx="5112300" cy="598500"/>
          </a:xfrm>
          <a:prstGeom prst="rect">
            <a:avLst/>
          </a:prstGeom>
        </p:spPr>
        <p:txBody>
          <a:bodyPr anchorCtr="0" anchor="ctr" bIns="58250" lIns="58250" spcFirstLastPara="1" rIns="58250" wrap="square" tIns="58250">
            <a:normAutofit/>
          </a:bodyPr>
          <a:lstStyle>
            <a:lvl1pPr lvl="0" algn="ctr">
              <a:spcBef>
                <a:spcPts val="0"/>
              </a:spcBef>
              <a:spcAft>
                <a:spcPts val="0"/>
              </a:spcAft>
              <a:buSzPts val="2300"/>
              <a:buNone/>
              <a:defRPr sz="2300"/>
            </a:lvl1pPr>
            <a:lvl2pPr lvl="1" algn="ctr">
              <a:spcBef>
                <a:spcPts val="0"/>
              </a:spcBef>
              <a:spcAft>
                <a:spcPts val="0"/>
              </a:spcAft>
              <a:buSzPts val="2300"/>
              <a:buNone/>
              <a:defRPr sz="2300"/>
            </a:lvl2pPr>
            <a:lvl3pPr lvl="2" algn="ctr">
              <a:spcBef>
                <a:spcPts val="0"/>
              </a:spcBef>
              <a:spcAft>
                <a:spcPts val="0"/>
              </a:spcAft>
              <a:buSzPts val="2300"/>
              <a:buNone/>
              <a:defRPr sz="2300"/>
            </a:lvl3pPr>
            <a:lvl4pPr lvl="3" algn="ctr">
              <a:spcBef>
                <a:spcPts val="0"/>
              </a:spcBef>
              <a:spcAft>
                <a:spcPts val="0"/>
              </a:spcAft>
              <a:buSzPts val="2300"/>
              <a:buNone/>
              <a:defRPr sz="2300"/>
            </a:lvl4pPr>
            <a:lvl5pPr lvl="4" algn="ctr">
              <a:spcBef>
                <a:spcPts val="0"/>
              </a:spcBef>
              <a:spcAft>
                <a:spcPts val="0"/>
              </a:spcAft>
              <a:buSzPts val="2300"/>
              <a:buNone/>
              <a:defRPr sz="2300"/>
            </a:lvl5pPr>
            <a:lvl6pPr lvl="5" algn="ctr">
              <a:spcBef>
                <a:spcPts val="0"/>
              </a:spcBef>
              <a:spcAft>
                <a:spcPts val="0"/>
              </a:spcAft>
              <a:buSzPts val="2300"/>
              <a:buNone/>
              <a:defRPr sz="2300"/>
            </a:lvl6pPr>
            <a:lvl7pPr lvl="6" algn="ctr">
              <a:spcBef>
                <a:spcPts val="0"/>
              </a:spcBef>
              <a:spcAft>
                <a:spcPts val="0"/>
              </a:spcAft>
              <a:buSzPts val="2300"/>
              <a:buNone/>
              <a:defRPr sz="2300"/>
            </a:lvl7pPr>
            <a:lvl8pPr lvl="7" algn="ctr">
              <a:spcBef>
                <a:spcPts val="0"/>
              </a:spcBef>
              <a:spcAft>
                <a:spcPts val="0"/>
              </a:spcAft>
              <a:buSzPts val="2300"/>
              <a:buNone/>
              <a:defRPr sz="2300"/>
            </a:lvl8pPr>
            <a:lvl9pPr lvl="8" algn="ctr">
              <a:spcBef>
                <a:spcPts val="0"/>
              </a:spcBef>
              <a:spcAft>
                <a:spcPts val="0"/>
              </a:spcAft>
              <a:buSzPts val="2300"/>
              <a:buNone/>
              <a:defRPr sz="2300"/>
            </a:lvl9pPr>
          </a:lstStyle>
          <a:p/>
        </p:txBody>
      </p:sp>
      <p:sp>
        <p:nvSpPr>
          <p:cNvPr id="15" name="Google Shape;15;p3"/>
          <p:cNvSpPr txBox="1"/>
          <p:nvPr>
            <p:ph idx="12" type="sldNum"/>
          </p:nvPr>
        </p:nvSpPr>
        <p:spPr>
          <a:xfrm>
            <a:off x="5083475" y="3316065"/>
            <a:ext cx="329100" cy="279900"/>
          </a:xfrm>
          <a:prstGeom prst="rect">
            <a:avLst/>
          </a:prstGeom>
        </p:spPr>
        <p:txBody>
          <a:bodyPr anchorCtr="0" anchor="ctr" bIns="58250" lIns="58250" spcFirstLastPara="1" rIns="58250" wrap="square" tIns="582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187020" y="316462"/>
            <a:ext cx="5112300" cy="407400"/>
          </a:xfrm>
          <a:prstGeom prst="rect">
            <a:avLst/>
          </a:prstGeom>
        </p:spPr>
        <p:txBody>
          <a:bodyPr anchorCtr="0" anchor="t" bIns="58250" lIns="58250" spcFirstLastPara="1" rIns="58250" wrap="square" tIns="58250">
            <a:norm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18" name="Google Shape;18;p4"/>
          <p:cNvSpPr txBox="1"/>
          <p:nvPr>
            <p:ph idx="1" type="body"/>
          </p:nvPr>
        </p:nvSpPr>
        <p:spPr>
          <a:xfrm>
            <a:off x="187020" y="819538"/>
            <a:ext cx="5112300" cy="2429400"/>
          </a:xfrm>
          <a:prstGeom prst="rect">
            <a:avLst/>
          </a:prstGeom>
        </p:spPr>
        <p:txBody>
          <a:bodyPr anchorCtr="0" anchor="t" bIns="58250" lIns="58250" spcFirstLastPara="1" rIns="58250" wrap="square" tIns="58250">
            <a:normAutofit/>
          </a:bodyPr>
          <a:lstStyle>
            <a:lvl1pPr indent="-298450" lvl="0" marL="457200">
              <a:spcBef>
                <a:spcPts val="0"/>
              </a:spcBef>
              <a:spcAft>
                <a:spcPts val="0"/>
              </a:spcAft>
              <a:buSzPts val="11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19" name="Google Shape;19;p4"/>
          <p:cNvSpPr txBox="1"/>
          <p:nvPr>
            <p:ph idx="12" type="sldNum"/>
          </p:nvPr>
        </p:nvSpPr>
        <p:spPr>
          <a:xfrm>
            <a:off x="5083475" y="3316065"/>
            <a:ext cx="329100" cy="279900"/>
          </a:xfrm>
          <a:prstGeom prst="rect">
            <a:avLst/>
          </a:prstGeom>
        </p:spPr>
        <p:txBody>
          <a:bodyPr anchorCtr="0" anchor="ctr" bIns="58250" lIns="58250" spcFirstLastPara="1" rIns="58250" wrap="square" tIns="582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187020" y="316462"/>
            <a:ext cx="5112300" cy="407400"/>
          </a:xfrm>
          <a:prstGeom prst="rect">
            <a:avLst/>
          </a:prstGeom>
        </p:spPr>
        <p:txBody>
          <a:bodyPr anchorCtr="0" anchor="t" bIns="58250" lIns="58250" spcFirstLastPara="1" rIns="58250" wrap="square" tIns="58250">
            <a:norm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22" name="Google Shape;22;p5"/>
          <p:cNvSpPr txBox="1"/>
          <p:nvPr>
            <p:ph idx="1" type="body"/>
          </p:nvPr>
        </p:nvSpPr>
        <p:spPr>
          <a:xfrm>
            <a:off x="187020" y="819538"/>
            <a:ext cx="2400000" cy="2429400"/>
          </a:xfrm>
          <a:prstGeom prst="rect">
            <a:avLst/>
          </a:prstGeom>
        </p:spPr>
        <p:txBody>
          <a:bodyPr anchorCtr="0" anchor="t" bIns="58250" lIns="58250" spcFirstLastPara="1" rIns="58250" wrap="square" tIns="58250">
            <a:normAutofit/>
          </a:bodyPr>
          <a:lstStyle>
            <a:lvl1pPr indent="-285750" lvl="0" marL="457200">
              <a:spcBef>
                <a:spcPts val="0"/>
              </a:spcBef>
              <a:spcAft>
                <a:spcPts val="0"/>
              </a:spcAft>
              <a:buSzPts val="900"/>
              <a:buChar char="●"/>
              <a:defRPr sz="900"/>
            </a:lvl1pPr>
            <a:lvl2pPr indent="-279400" lvl="1" marL="914400">
              <a:spcBef>
                <a:spcPts val="0"/>
              </a:spcBef>
              <a:spcAft>
                <a:spcPts val="0"/>
              </a:spcAft>
              <a:buSzPts val="800"/>
              <a:buChar char="○"/>
              <a:defRPr sz="800"/>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23" name="Google Shape;23;p5"/>
          <p:cNvSpPr txBox="1"/>
          <p:nvPr>
            <p:ph idx="2" type="body"/>
          </p:nvPr>
        </p:nvSpPr>
        <p:spPr>
          <a:xfrm>
            <a:off x="2899440" y="819538"/>
            <a:ext cx="2400000" cy="2429400"/>
          </a:xfrm>
          <a:prstGeom prst="rect">
            <a:avLst/>
          </a:prstGeom>
        </p:spPr>
        <p:txBody>
          <a:bodyPr anchorCtr="0" anchor="t" bIns="58250" lIns="58250" spcFirstLastPara="1" rIns="58250" wrap="square" tIns="58250">
            <a:normAutofit/>
          </a:bodyPr>
          <a:lstStyle>
            <a:lvl1pPr indent="-285750" lvl="0" marL="457200">
              <a:spcBef>
                <a:spcPts val="0"/>
              </a:spcBef>
              <a:spcAft>
                <a:spcPts val="0"/>
              </a:spcAft>
              <a:buSzPts val="900"/>
              <a:buChar char="●"/>
              <a:defRPr sz="900"/>
            </a:lvl1pPr>
            <a:lvl2pPr indent="-279400" lvl="1" marL="914400">
              <a:spcBef>
                <a:spcPts val="0"/>
              </a:spcBef>
              <a:spcAft>
                <a:spcPts val="0"/>
              </a:spcAft>
              <a:buSzPts val="800"/>
              <a:buChar char="○"/>
              <a:defRPr sz="800"/>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24" name="Google Shape;24;p5"/>
          <p:cNvSpPr txBox="1"/>
          <p:nvPr>
            <p:ph idx="12" type="sldNum"/>
          </p:nvPr>
        </p:nvSpPr>
        <p:spPr>
          <a:xfrm>
            <a:off x="5083475" y="3316065"/>
            <a:ext cx="329100" cy="279900"/>
          </a:xfrm>
          <a:prstGeom prst="rect">
            <a:avLst/>
          </a:prstGeom>
        </p:spPr>
        <p:txBody>
          <a:bodyPr anchorCtr="0" anchor="ctr" bIns="58250" lIns="58250" spcFirstLastPara="1" rIns="58250" wrap="square" tIns="582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187020" y="316462"/>
            <a:ext cx="5112300" cy="407400"/>
          </a:xfrm>
          <a:prstGeom prst="rect">
            <a:avLst/>
          </a:prstGeom>
        </p:spPr>
        <p:txBody>
          <a:bodyPr anchorCtr="0" anchor="t" bIns="58250" lIns="58250" spcFirstLastPara="1" rIns="58250" wrap="square" tIns="58250">
            <a:norm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27" name="Google Shape;27;p6"/>
          <p:cNvSpPr txBox="1"/>
          <p:nvPr>
            <p:ph idx="12" type="sldNum"/>
          </p:nvPr>
        </p:nvSpPr>
        <p:spPr>
          <a:xfrm>
            <a:off x="5083475" y="3316065"/>
            <a:ext cx="329100" cy="279900"/>
          </a:xfrm>
          <a:prstGeom prst="rect">
            <a:avLst/>
          </a:prstGeom>
        </p:spPr>
        <p:txBody>
          <a:bodyPr anchorCtr="0" anchor="ctr" bIns="58250" lIns="58250" spcFirstLastPara="1" rIns="58250" wrap="square" tIns="582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187020" y="395093"/>
            <a:ext cx="1684800" cy="537300"/>
          </a:xfrm>
          <a:prstGeom prst="rect">
            <a:avLst/>
          </a:prstGeom>
        </p:spPr>
        <p:txBody>
          <a:bodyPr anchorCtr="0" anchor="b" bIns="58250" lIns="58250" spcFirstLastPara="1" rIns="58250" wrap="square" tIns="58250">
            <a:normAutofit/>
          </a:bodyPr>
          <a:lstStyle>
            <a:lvl1pPr lvl="0">
              <a:spcBef>
                <a:spcPts val="0"/>
              </a:spcBef>
              <a:spcAft>
                <a:spcPts val="0"/>
              </a:spcAft>
              <a:buSzPts val="1500"/>
              <a:buNone/>
              <a:defRPr sz="1500"/>
            </a:lvl1pPr>
            <a:lvl2pPr lvl="1">
              <a:spcBef>
                <a:spcPts val="0"/>
              </a:spcBef>
              <a:spcAft>
                <a:spcPts val="0"/>
              </a:spcAft>
              <a:buSzPts val="1500"/>
              <a:buNone/>
              <a:defRPr sz="1500"/>
            </a:lvl2pPr>
            <a:lvl3pPr lvl="2">
              <a:spcBef>
                <a:spcPts val="0"/>
              </a:spcBef>
              <a:spcAft>
                <a:spcPts val="0"/>
              </a:spcAft>
              <a:buSzPts val="1500"/>
              <a:buNone/>
              <a:defRPr sz="1500"/>
            </a:lvl3pPr>
            <a:lvl4pPr lvl="3">
              <a:spcBef>
                <a:spcPts val="0"/>
              </a:spcBef>
              <a:spcAft>
                <a:spcPts val="0"/>
              </a:spcAft>
              <a:buSzPts val="1500"/>
              <a:buNone/>
              <a:defRPr sz="1500"/>
            </a:lvl4pPr>
            <a:lvl5pPr lvl="4">
              <a:spcBef>
                <a:spcPts val="0"/>
              </a:spcBef>
              <a:spcAft>
                <a:spcPts val="0"/>
              </a:spcAft>
              <a:buSzPts val="1500"/>
              <a:buNone/>
              <a:defRPr sz="1500"/>
            </a:lvl5pPr>
            <a:lvl6pPr lvl="5">
              <a:spcBef>
                <a:spcPts val="0"/>
              </a:spcBef>
              <a:spcAft>
                <a:spcPts val="0"/>
              </a:spcAft>
              <a:buSzPts val="1500"/>
              <a:buNone/>
              <a:defRPr sz="1500"/>
            </a:lvl6pPr>
            <a:lvl7pPr lvl="6">
              <a:spcBef>
                <a:spcPts val="0"/>
              </a:spcBef>
              <a:spcAft>
                <a:spcPts val="0"/>
              </a:spcAft>
              <a:buSzPts val="1500"/>
              <a:buNone/>
              <a:defRPr sz="1500"/>
            </a:lvl7pPr>
            <a:lvl8pPr lvl="7">
              <a:spcBef>
                <a:spcPts val="0"/>
              </a:spcBef>
              <a:spcAft>
                <a:spcPts val="0"/>
              </a:spcAft>
              <a:buSzPts val="1500"/>
              <a:buNone/>
              <a:defRPr sz="1500"/>
            </a:lvl8pPr>
            <a:lvl9pPr lvl="8">
              <a:spcBef>
                <a:spcPts val="0"/>
              </a:spcBef>
              <a:spcAft>
                <a:spcPts val="0"/>
              </a:spcAft>
              <a:buSzPts val="1500"/>
              <a:buNone/>
              <a:defRPr sz="1500"/>
            </a:lvl9pPr>
          </a:lstStyle>
          <a:p/>
        </p:txBody>
      </p:sp>
      <p:sp>
        <p:nvSpPr>
          <p:cNvPr id="30" name="Google Shape;30;p7"/>
          <p:cNvSpPr txBox="1"/>
          <p:nvPr>
            <p:ph idx="1" type="body"/>
          </p:nvPr>
        </p:nvSpPr>
        <p:spPr>
          <a:xfrm>
            <a:off x="187020" y="988160"/>
            <a:ext cx="1684800" cy="2260800"/>
          </a:xfrm>
          <a:prstGeom prst="rect">
            <a:avLst/>
          </a:prstGeom>
        </p:spPr>
        <p:txBody>
          <a:bodyPr anchorCtr="0" anchor="t" bIns="58250" lIns="58250" spcFirstLastPara="1" rIns="58250" wrap="square" tIns="58250">
            <a:norm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sz="800"/>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31" name="Google Shape;31;p7"/>
          <p:cNvSpPr txBox="1"/>
          <p:nvPr>
            <p:ph idx="12" type="sldNum"/>
          </p:nvPr>
        </p:nvSpPr>
        <p:spPr>
          <a:xfrm>
            <a:off x="5083475" y="3316065"/>
            <a:ext cx="329100" cy="279900"/>
          </a:xfrm>
          <a:prstGeom prst="rect">
            <a:avLst/>
          </a:prstGeom>
        </p:spPr>
        <p:txBody>
          <a:bodyPr anchorCtr="0" anchor="ctr" bIns="58250" lIns="58250" spcFirstLastPara="1" rIns="58250" wrap="square" tIns="582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294150" y="320107"/>
            <a:ext cx="3820800" cy="2909100"/>
          </a:xfrm>
          <a:prstGeom prst="rect">
            <a:avLst/>
          </a:prstGeom>
        </p:spPr>
        <p:txBody>
          <a:bodyPr anchorCtr="0" anchor="ctr" bIns="58250" lIns="58250" spcFirstLastPara="1" rIns="58250" wrap="square" tIns="58250">
            <a:normAutofit/>
          </a:bodyPr>
          <a:lstStyle>
            <a:lvl1pPr lvl="0">
              <a:spcBef>
                <a:spcPts val="0"/>
              </a:spcBef>
              <a:spcAft>
                <a:spcPts val="0"/>
              </a:spcAft>
              <a:buSzPts val="3100"/>
              <a:buNone/>
              <a:defRPr sz="3100"/>
            </a:lvl1pPr>
            <a:lvl2pPr lvl="1">
              <a:spcBef>
                <a:spcPts val="0"/>
              </a:spcBef>
              <a:spcAft>
                <a:spcPts val="0"/>
              </a:spcAft>
              <a:buSzPts val="3100"/>
              <a:buNone/>
              <a:defRPr sz="3100"/>
            </a:lvl2pPr>
            <a:lvl3pPr lvl="2">
              <a:spcBef>
                <a:spcPts val="0"/>
              </a:spcBef>
              <a:spcAft>
                <a:spcPts val="0"/>
              </a:spcAft>
              <a:buSzPts val="3100"/>
              <a:buNone/>
              <a:defRPr sz="3100"/>
            </a:lvl3pPr>
            <a:lvl4pPr lvl="3">
              <a:spcBef>
                <a:spcPts val="0"/>
              </a:spcBef>
              <a:spcAft>
                <a:spcPts val="0"/>
              </a:spcAft>
              <a:buSzPts val="3100"/>
              <a:buNone/>
              <a:defRPr sz="3100"/>
            </a:lvl4pPr>
            <a:lvl5pPr lvl="4">
              <a:spcBef>
                <a:spcPts val="0"/>
              </a:spcBef>
              <a:spcAft>
                <a:spcPts val="0"/>
              </a:spcAft>
              <a:buSzPts val="3100"/>
              <a:buNone/>
              <a:defRPr sz="3100"/>
            </a:lvl5pPr>
            <a:lvl6pPr lvl="5">
              <a:spcBef>
                <a:spcPts val="0"/>
              </a:spcBef>
              <a:spcAft>
                <a:spcPts val="0"/>
              </a:spcAft>
              <a:buSzPts val="3100"/>
              <a:buNone/>
              <a:defRPr sz="3100"/>
            </a:lvl6pPr>
            <a:lvl7pPr lvl="6">
              <a:spcBef>
                <a:spcPts val="0"/>
              </a:spcBef>
              <a:spcAft>
                <a:spcPts val="0"/>
              </a:spcAft>
              <a:buSzPts val="3100"/>
              <a:buNone/>
              <a:defRPr sz="3100"/>
            </a:lvl7pPr>
            <a:lvl8pPr lvl="7">
              <a:spcBef>
                <a:spcPts val="0"/>
              </a:spcBef>
              <a:spcAft>
                <a:spcPts val="0"/>
              </a:spcAft>
              <a:buSzPts val="3100"/>
              <a:buNone/>
              <a:defRPr sz="3100"/>
            </a:lvl8pPr>
            <a:lvl9pPr lvl="8">
              <a:spcBef>
                <a:spcPts val="0"/>
              </a:spcBef>
              <a:spcAft>
                <a:spcPts val="0"/>
              </a:spcAft>
              <a:buSzPts val="3100"/>
              <a:buNone/>
              <a:defRPr sz="3100"/>
            </a:lvl9pPr>
          </a:lstStyle>
          <a:p/>
        </p:txBody>
      </p:sp>
      <p:sp>
        <p:nvSpPr>
          <p:cNvPr id="34" name="Google Shape;34;p8"/>
          <p:cNvSpPr txBox="1"/>
          <p:nvPr>
            <p:ph idx="12" type="sldNum"/>
          </p:nvPr>
        </p:nvSpPr>
        <p:spPr>
          <a:xfrm>
            <a:off x="5083475" y="3316065"/>
            <a:ext cx="329100" cy="279900"/>
          </a:xfrm>
          <a:prstGeom prst="rect">
            <a:avLst/>
          </a:prstGeom>
        </p:spPr>
        <p:txBody>
          <a:bodyPr anchorCtr="0" anchor="ctr" bIns="58250" lIns="58250" spcFirstLastPara="1" rIns="58250" wrap="square" tIns="582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2743200" y="-89"/>
            <a:ext cx="2743200" cy="3657600"/>
          </a:xfrm>
          <a:prstGeom prst="rect">
            <a:avLst/>
          </a:prstGeom>
          <a:solidFill>
            <a:schemeClr val="lt2"/>
          </a:solidFill>
          <a:ln>
            <a:noFill/>
          </a:ln>
        </p:spPr>
        <p:txBody>
          <a:bodyPr anchorCtr="0" anchor="ctr" bIns="58250" lIns="58250" spcFirstLastPara="1" rIns="58250" wrap="square" tIns="5825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159300" y="876924"/>
            <a:ext cx="2427000" cy="1054200"/>
          </a:xfrm>
          <a:prstGeom prst="rect">
            <a:avLst/>
          </a:prstGeom>
        </p:spPr>
        <p:txBody>
          <a:bodyPr anchorCtr="0" anchor="b" bIns="58250" lIns="58250" spcFirstLastPara="1" rIns="58250" wrap="square" tIns="58250">
            <a:normAutofit/>
          </a:bodyPr>
          <a:lstStyle>
            <a:lvl1pPr lvl="0" algn="ctr">
              <a:spcBef>
                <a:spcPts val="0"/>
              </a:spcBef>
              <a:spcAft>
                <a:spcPts val="0"/>
              </a:spcAft>
              <a:buSzPts val="2700"/>
              <a:buNone/>
              <a:defRPr sz="2700"/>
            </a:lvl1pPr>
            <a:lvl2pPr lvl="1" algn="ctr">
              <a:spcBef>
                <a:spcPts val="0"/>
              </a:spcBef>
              <a:spcAft>
                <a:spcPts val="0"/>
              </a:spcAft>
              <a:buSzPts val="2700"/>
              <a:buNone/>
              <a:defRPr sz="2700"/>
            </a:lvl2pPr>
            <a:lvl3pPr lvl="2" algn="ctr">
              <a:spcBef>
                <a:spcPts val="0"/>
              </a:spcBef>
              <a:spcAft>
                <a:spcPts val="0"/>
              </a:spcAft>
              <a:buSzPts val="2700"/>
              <a:buNone/>
              <a:defRPr sz="2700"/>
            </a:lvl3pPr>
            <a:lvl4pPr lvl="3" algn="ctr">
              <a:spcBef>
                <a:spcPts val="0"/>
              </a:spcBef>
              <a:spcAft>
                <a:spcPts val="0"/>
              </a:spcAft>
              <a:buSzPts val="2700"/>
              <a:buNone/>
              <a:defRPr sz="2700"/>
            </a:lvl4pPr>
            <a:lvl5pPr lvl="4" algn="ctr">
              <a:spcBef>
                <a:spcPts val="0"/>
              </a:spcBef>
              <a:spcAft>
                <a:spcPts val="0"/>
              </a:spcAft>
              <a:buSzPts val="2700"/>
              <a:buNone/>
              <a:defRPr sz="2700"/>
            </a:lvl5pPr>
            <a:lvl6pPr lvl="5" algn="ctr">
              <a:spcBef>
                <a:spcPts val="0"/>
              </a:spcBef>
              <a:spcAft>
                <a:spcPts val="0"/>
              </a:spcAft>
              <a:buSzPts val="2700"/>
              <a:buNone/>
              <a:defRPr sz="2700"/>
            </a:lvl6pPr>
            <a:lvl7pPr lvl="6" algn="ctr">
              <a:spcBef>
                <a:spcPts val="0"/>
              </a:spcBef>
              <a:spcAft>
                <a:spcPts val="0"/>
              </a:spcAft>
              <a:buSzPts val="2700"/>
              <a:buNone/>
              <a:defRPr sz="2700"/>
            </a:lvl7pPr>
            <a:lvl8pPr lvl="7" algn="ctr">
              <a:spcBef>
                <a:spcPts val="0"/>
              </a:spcBef>
              <a:spcAft>
                <a:spcPts val="0"/>
              </a:spcAft>
              <a:buSzPts val="2700"/>
              <a:buNone/>
              <a:defRPr sz="2700"/>
            </a:lvl8pPr>
            <a:lvl9pPr lvl="8" algn="ctr">
              <a:spcBef>
                <a:spcPts val="0"/>
              </a:spcBef>
              <a:spcAft>
                <a:spcPts val="0"/>
              </a:spcAft>
              <a:buSzPts val="2700"/>
              <a:buNone/>
              <a:defRPr sz="2700"/>
            </a:lvl9pPr>
          </a:lstStyle>
          <a:p/>
        </p:txBody>
      </p:sp>
      <p:sp>
        <p:nvSpPr>
          <p:cNvPr id="38" name="Google Shape;38;p9"/>
          <p:cNvSpPr txBox="1"/>
          <p:nvPr>
            <p:ph idx="1" type="subTitle"/>
          </p:nvPr>
        </p:nvSpPr>
        <p:spPr>
          <a:xfrm>
            <a:off x="159300" y="1993298"/>
            <a:ext cx="2427000" cy="878400"/>
          </a:xfrm>
          <a:prstGeom prst="rect">
            <a:avLst/>
          </a:prstGeom>
        </p:spPr>
        <p:txBody>
          <a:bodyPr anchorCtr="0" anchor="t" bIns="58250" lIns="58250" spcFirstLastPara="1" rIns="58250" wrap="square" tIns="58250">
            <a:normAutofit/>
          </a:bodyPr>
          <a:lstStyle>
            <a:lvl1pPr lvl="0" algn="ctr">
              <a:lnSpc>
                <a:spcPct val="100000"/>
              </a:lnSpc>
              <a:spcBef>
                <a:spcPts val="0"/>
              </a:spcBef>
              <a:spcAft>
                <a:spcPts val="0"/>
              </a:spcAft>
              <a:buSzPts val="1300"/>
              <a:buNone/>
              <a:defRPr sz="1300"/>
            </a:lvl1pPr>
            <a:lvl2pPr lvl="1" algn="ctr">
              <a:lnSpc>
                <a:spcPct val="100000"/>
              </a:lnSpc>
              <a:spcBef>
                <a:spcPts val="0"/>
              </a:spcBef>
              <a:spcAft>
                <a:spcPts val="0"/>
              </a:spcAft>
              <a:buSzPts val="1300"/>
              <a:buNone/>
              <a:defRPr sz="1300"/>
            </a:lvl2pPr>
            <a:lvl3pPr lvl="2" algn="ctr">
              <a:lnSpc>
                <a:spcPct val="100000"/>
              </a:lnSpc>
              <a:spcBef>
                <a:spcPts val="0"/>
              </a:spcBef>
              <a:spcAft>
                <a:spcPts val="0"/>
              </a:spcAft>
              <a:buSzPts val="1300"/>
              <a:buNone/>
              <a:defRPr sz="1300"/>
            </a:lvl3pPr>
            <a:lvl4pPr lvl="3" algn="ctr">
              <a:lnSpc>
                <a:spcPct val="100000"/>
              </a:lnSpc>
              <a:spcBef>
                <a:spcPts val="0"/>
              </a:spcBef>
              <a:spcAft>
                <a:spcPts val="0"/>
              </a:spcAft>
              <a:buSzPts val="1300"/>
              <a:buNone/>
              <a:defRPr sz="1300"/>
            </a:lvl4pPr>
            <a:lvl5pPr lvl="4" algn="ctr">
              <a:lnSpc>
                <a:spcPct val="100000"/>
              </a:lnSpc>
              <a:spcBef>
                <a:spcPts val="0"/>
              </a:spcBef>
              <a:spcAft>
                <a:spcPts val="0"/>
              </a:spcAft>
              <a:buSzPts val="1300"/>
              <a:buNone/>
              <a:defRPr sz="1300"/>
            </a:lvl5pPr>
            <a:lvl6pPr lvl="5" algn="ctr">
              <a:lnSpc>
                <a:spcPct val="100000"/>
              </a:lnSpc>
              <a:spcBef>
                <a:spcPts val="0"/>
              </a:spcBef>
              <a:spcAft>
                <a:spcPts val="0"/>
              </a:spcAft>
              <a:buSzPts val="1300"/>
              <a:buNone/>
              <a:defRPr sz="1300"/>
            </a:lvl6pPr>
            <a:lvl7pPr lvl="6" algn="ctr">
              <a:lnSpc>
                <a:spcPct val="100000"/>
              </a:lnSpc>
              <a:spcBef>
                <a:spcPts val="0"/>
              </a:spcBef>
              <a:spcAft>
                <a:spcPts val="0"/>
              </a:spcAft>
              <a:buSzPts val="1300"/>
              <a:buNone/>
              <a:defRPr sz="1300"/>
            </a:lvl7pPr>
            <a:lvl8pPr lvl="7" algn="ctr">
              <a:lnSpc>
                <a:spcPct val="100000"/>
              </a:lnSpc>
              <a:spcBef>
                <a:spcPts val="0"/>
              </a:spcBef>
              <a:spcAft>
                <a:spcPts val="0"/>
              </a:spcAft>
              <a:buSzPts val="1300"/>
              <a:buNone/>
              <a:defRPr sz="1300"/>
            </a:lvl8pPr>
            <a:lvl9pPr lvl="8" algn="ctr">
              <a:lnSpc>
                <a:spcPct val="100000"/>
              </a:lnSpc>
              <a:spcBef>
                <a:spcPts val="0"/>
              </a:spcBef>
              <a:spcAft>
                <a:spcPts val="0"/>
              </a:spcAft>
              <a:buSzPts val="1300"/>
              <a:buNone/>
              <a:defRPr sz="1300"/>
            </a:lvl9pPr>
          </a:lstStyle>
          <a:p/>
        </p:txBody>
      </p:sp>
      <p:sp>
        <p:nvSpPr>
          <p:cNvPr id="39" name="Google Shape;39;p9"/>
          <p:cNvSpPr txBox="1"/>
          <p:nvPr>
            <p:ph idx="2" type="body"/>
          </p:nvPr>
        </p:nvSpPr>
        <p:spPr>
          <a:xfrm>
            <a:off x="2963700" y="514898"/>
            <a:ext cx="2302200" cy="2627700"/>
          </a:xfrm>
          <a:prstGeom prst="rect">
            <a:avLst/>
          </a:prstGeom>
        </p:spPr>
        <p:txBody>
          <a:bodyPr anchorCtr="0" anchor="ctr" bIns="58250" lIns="58250" spcFirstLastPara="1" rIns="58250" wrap="square" tIns="58250">
            <a:normAutofit/>
          </a:bodyPr>
          <a:lstStyle>
            <a:lvl1pPr indent="-298450" lvl="0" marL="457200">
              <a:spcBef>
                <a:spcPts val="0"/>
              </a:spcBef>
              <a:spcAft>
                <a:spcPts val="0"/>
              </a:spcAft>
              <a:buSzPts val="11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40" name="Google Shape;40;p9"/>
          <p:cNvSpPr txBox="1"/>
          <p:nvPr>
            <p:ph idx="12" type="sldNum"/>
          </p:nvPr>
        </p:nvSpPr>
        <p:spPr>
          <a:xfrm>
            <a:off x="5083475" y="3316065"/>
            <a:ext cx="329100" cy="279900"/>
          </a:xfrm>
          <a:prstGeom prst="rect">
            <a:avLst/>
          </a:prstGeom>
        </p:spPr>
        <p:txBody>
          <a:bodyPr anchorCtr="0" anchor="ctr" bIns="58250" lIns="58250" spcFirstLastPara="1" rIns="58250" wrap="square" tIns="582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187020" y="3008409"/>
            <a:ext cx="3599400" cy="430200"/>
          </a:xfrm>
          <a:prstGeom prst="rect">
            <a:avLst/>
          </a:prstGeom>
        </p:spPr>
        <p:txBody>
          <a:bodyPr anchorCtr="0" anchor="ctr" bIns="58250" lIns="58250" spcFirstLastPara="1" rIns="58250" wrap="square" tIns="58250">
            <a:normAutofit/>
          </a:bodyPr>
          <a:lstStyle>
            <a:lvl1pPr indent="-228600" lvl="0" marL="457200">
              <a:lnSpc>
                <a:spcPct val="100000"/>
              </a:lnSpc>
              <a:spcBef>
                <a:spcPts val="0"/>
              </a:spcBef>
              <a:spcAft>
                <a:spcPts val="0"/>
              </a:spcAft>
              <a:buSzPts val="1100"/>
              <a:buNone/>
              <a:defRPr/>
            </a:lvl1pPr>
          </a:lstStyle>
          <a:p/>
        </p:txBody>
      </p:sp>
      <p:sp>
        <p:nvSpPr>
          <p:cNvPr id="43" name="Google Shape;43;p10"/>
          <p:cNvSpPr txBox="1"/>
          <p:nvPr>
            <p:ph idx="12" type="sldNum"/>
          </p:nvPr>
        </p:nvSpPr>
        <p:spPr>
          <a:xfrm>
            <a:off x="5083475" y="3316065"/>
            <a:ext cx="329100" cy="279900"/>
          </a:xfrm>
          <a:prstGeom prst="rect">
            <a:avLst/>
          </a:prstGeom>
        </p:spPr>
        <p:txBody>
          <a:bodyPr anchorCtr="0" anchor="ctr" bIns="58250" lIns="58250" spcFirstLastPara="1" rIns="58250" wrap="square" tIns="582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87020" y="316462"/>
            <a:ext cx="5112300" cy="407400"/>
          </a:xfrm>
          <a:prstGeom prst="rect">
            <a:avLst/>
          </a:prstGeom>
          <a:noFill/>
          <a:ln>
            <a:noFill/>
          </a:ln>
        </p:spPr>
        <p:txBody>
          <a:bodyPr anchorCtr="0" anchor="t" bIns="58250" lIns="58250" spcFirstLastPara="1" rIns="58250" wrap="square" tIns="58250">
            <a:normAutofit/>
          </a:bodyPr>
          <a:lstStyle>
            <a:lvl1pPr lvl="0">
              <a:spcBef>
                <a:spcPts val="0"/>
              </a:spcBef>
              <a:spcAft>
                <a:spcPts val="0"/>
              </a:spcAft>
              <a:buClr>
                <a:schemeClr val="dk1"/>
              </a:buClr>
              <a:buSzPts val="1800"/>
              <a:buNone/>
              <a:defRPr sz="1800">
                <a:solidFill>
                  <a:schemeClr val="dk1"/>
                </a:solidFill>
              </a:defRPr>
            </a:lvl1pPr>
            <a:lvl2pPr lvl="1">
              <a:spcBef>
                <a:spcPts val="0"/>
              </a:spcBef>
              <a:spcAft>
                <a:spcPts val="0"/>
              </a:spcAft>
              <a:buClr>
                <a:schemeClr val="dk1"/>
              </a:buClr>
              <a:buSzPts val="1800"/>
              <a:buNone/>
              <a:defRPr sz="1800">
                <a:solidFill>
                  <a:schemeClr val="dk1"/>
                </a:solidFill>
              </a:defRPr>
            </a:lvl2pPr>
            <a:lvl3pPr lvl="2">
              <a:spcBef>
                <a:spcPts val="0"/>
              </a:spcBef>
              <a:spcAft>
                <a:spcPts val="0"/>
              </a:spcAft>
              <a:buClr>
                <a:schemeClr val="dk1"/>
              </a:buClr>
              <a:buSzPts val="1800"/>
              <a:buNone/>
              <a:defRPr sz="1800">
                <a:solidFill>
                  <a:schemeClr val="dk1"/>
                </a:solidFill>
              </a:defRPr>
            </a:lvl3pPr>
            <a:lvl4pPr lvl="3">
              <a:spcBef>
                <a:spcPts val="0"/>
              </a:spcBef>
              <a:spcAft>
                <a:spcPts val="0"/>
              </a:spcAft>
              <a:buClr>
                <a:schemeClr val="dk1"/>
              </a:buClr>
              <a:buSzPts val="1800"/>
              <a:buNone/>
              <a:defRPr sz="1800">
                <a:solidFill>
                  <a:schemeClr val="dk1"/>
                </a:solidFill>
              </a:defRPr>
            </a:lvl4pPr>
            <a:lvl5pPr lvl="4">
              <a:spcBef>
                <a:spcPts val="0"/>
              </a:spcBef>
              <a:spcAft>
                <a:spcPts val="0"/>
              </a:spcAft>
              <a:buClr>
                <a:schemeClr val="dk1"/>
              </a:buClr>
              <a:buSzPts val="1800"/>
              <a:buNone/>
              <a:defRPr sz="1800">
                <a:solidFill>
                  <a:schemeClr val="dk1"/>
                </a:solidFill>
              </a:defRPr>
            </a:lvl5pPr>
            <a:lvl6pPr lvl="5">
              <a:spcBef>
                <a:spcPts val="0"/>
              </a:spcBef>
              <a:spcAft>
                <a:spcPts val="0"/>
              </a:spcAft>
              <a:buClr>
                <a:schemeClr val="dk1"/>
              </a:buClr>
              <a:buSzPts val="1800"/>
              <a:buNone/>
              <a:defRPr sz="1800">
                <a:solidFill>
                  <a:schemeClr val="dk1"/>
                </a:solidFill>
              </a:defRPr>
            </a:lvl6pPr>
            <a:lvl7pPr lvl="6">
              <a:spcBef>
                <a:spcPts val="0"/>
              </a:spcBef>
              <a:spcAft>
                <a:spcPts val="0"/>
              </a:spcAft>
              <a:buClr>
                <a:schemeClr val="dk1"/>
              </a:buClr>
              <a:buSzPts val="1800"/>
              <a:buNone/>
              <a:defRPr sz="1800">
                <a:solidFill>
                  <a:schemeClr val="dk1"/>
                </a:solidFill>
              </a:defRPr>
            </a:lvl7pPr>
            <a:lvl8pPr lvl="7">
              <a:spcBef>
                <a:spcPts val="0"/>
              </a:spcBef>
              <a:spcAft>
                <a:spcPts val="0"/>
              </a:spcAft>
              <a:buClr>
                <a:schemeClr val="dk1"/>
              </a:buClr>
              <a:buSzPts val="1800"/>
              <a:buNone/>
              <a:defRPr sz="1800">
                <a:solidFill>
                  <a:schemeClr val="dk1"/>
                </a:solidFill>
              </a:defRPr>
            </a:lvl8pPr>
            <a:lvl9pPr lvl="8">
              <a:spcBef>
                <a:spcPts val="0"/>
              </a:spcBef>
              <a:spcAft>
                <a:spcPts val="0"/>
              </a:spcAft>
              <a:buClr>
                <a:schemeClr val="dk1"/>
              </a:buClr>
              <a:buSzPts val="1800"/>
              <a:buNone/>
              <a:defRPr sz="1800">
                <a:solidFill>
                  <a:schemeClr val="dk1"/>
                </a:solidFill>
              </a:defRPr>
            </a:lvl9pPr>
          </a:lstStyle>
          <a:p/>
        </p:txBody>
      </p:sp>
      <p:sp>
        <p:nvSpPr>
          <p:cNvPr id="7" name="Google Shape;7;p1"/>
          <p:cNvSpPr txBox="1"/>
          <p:nvPr>
            <p:ph idx="1" type="body"/>
          </p:nvPr>
        </p:nvSpPr>
        <p:spPr>
          <a:xfrm>
            <a:off x="187020" y="819538"/>
            <a:ext cx="5112300" cy="2429400"/>
          </a:xfrm>
          <a:prstGeom prst="rect">
            <a:avLst/>
          </a:prstGeom>
          <a:noFill/>
          <a:ln>
            <a:noFill/>
          </a:ln>
        </p:spPr>
        <p:txBody>
          <a:bodyPr anchorCtr="0" anchor="t" bIns="58250" lIns="58250" spcFirstLastPara="1" rIns="58250" wrap="square" tIns="58250">
            <a:normAutofit/>
          </a:bodyPr>
          <a:lstStyle>
            <a:lvl1pPr indent="-298450" lvl="0" marL="457200">
              <a:lnSpc>
                <a:spcPct val="115000"/>
              </a:lnSpc>
              <a:spcBef>
                <a:spcPts val="0"/>
              </a:spcBef>
              <a:spcAft>
                <a:spcPts val="0"/>
              </a:spcAft>
              <a:buClr>
                <a:schemeClr val="dk2"/>
              </a:buClr>
              <a:buSzPts val="1100"/>
              <a:buChar char="●"/>
              <a:defRPr sz="1100">
                <a:solidFill>
                  <a:schemeClr val="dk2"/>
                </a:solidFill>
              </a:defRPr>
            </a:lvl1pPr>
            <a:lvl2pPr indent="-285750" lvl="1" marL="914400">
              <a:lnSpc>
                <a:spcPct val="115000"/>
              </a:lnSpc>
              <a:spcBef>
                <a:spcPts val="0"/>
              </a:spcBef>
              <a:spcAft>
                <a:spcPts val="0"/>
              </a:spcAft>
              <a:buClr>
                <a:schemeClr val="dk2"/>
              </a:buClr>
              <a:buSzPts val="900"/>
              <a:buChar char="○"/>
              <a:defRPr sz="900">
                <a:solidFill>
                  <a:schemeClr val="dk2"/>
                </a:solidFill>
              </a:defRPr>
            </a:lvl2pPr>
            <a:lvl3pPr indent="-285750" lvl="2" marL="1371600">
              <a:lnSpc>
                <a:spcPct val="115000"/>
              </a:lnSpc>
              <a:spcBef>
                <a:spcPts val="0"/>
              </a:spcBef>
              <a:spcAft>
                <a:spcPts val="0"/>
              </a:spcAft>
              <a:buClr>
                <a:schemeClr val="dk2"/>
              </a:buClr>
              <a:buSzPts val="900"/>
              <a:buChar char="■"/>
              <a:defRPr sz="900">
                <a:solidFill>
                  <a:schemeClr val="dk2"/>
                </a:solidFill>
              </a:defRPr>
            </a:lvl3pPr>
            <a:lvl4pPr indent="-285750" lvl="3" marL="1828800">
              <a:lnSpc>
                <a:spcPct val="115000"/>
              </a:lnSpc>
              <a:spcBef>
                <a:spcPts val="0"/>
              </a:spcBef>
              <a:spcAft>
                <a:spcPts val="0"/>
              </a:spcAft>
              <a:buClr>
                <a:schemeClr val="dk2"/>
              </a:buClr>
              <a:buSzPts val="900"/>
              <a:buChar char="●"/>
              <a:defRPr sz="900">
                <a:solidFill>
                  <a:schemeClr val="dk2"/>
                </a:solidFill>
              </a:defRPr>
            </a:lvl4pPr>
            <a:lvl5pPr indent="-285750" lvl="4" marL="2286000">
              <a:lnSpc>
                <a:spcPct val="115000"/>
              </a:lnSpc>
              <a:spcBef>
                <a:spcPts val="0"/>
              </a:spcBef>
              <a:spcAft>
                <a:spcPts val="0"/>
              </a:spcAft>
              <a:buClr>
                <a:schemeClr val="dk2"/>
              </a:buClr>
              <a:buSzPts val="900"/>
              <a:buChar char="○"/>
              <a:defRPr sz="900">
                <a:solidFill>
                  <a:schemeClr val="dk2"/>
                </a:solidFill>
              </a:defRPr>
            </a:lvl5pPr>
            <a:lvl6pPr indent="-285750" lvl="5" marL="2743200">
              <a:lnSpc>
                <a:spcPct val="115000"/>
              </a:lnSpc>
              <a:spcBef>
                <a:spcPts val="0"/>
              </a:spcBef>
              <a:spcAft>
                <a:spcPts val="0"/>
              </a:spcAft>
              <a:buClr>
                <a:schemeClr val="dk2"/>
              </a:buClr>
              <a:buSzPts val="900"/>
              <a:buChar char="■"/>
              <a:defRPr sz="900">
                <a:solidFill>
                  <a:schemeClr val="dk2"/>
                </a:solidFill>
              </a:defRPr>
            </a:lvl6pPr>
            <a:lvl7pPr indent="-285750" lvl="6" marL="3200400">
              <a:lnSpc>
                <a:spcPct val="115000"/>
              </a:lnSpc>
              <a:spcBef>
                <a:spcPts val="0"/>
              </a:spcBef>
              <a:spcAft>
                <a:spcPts val="0"/>
              </a:spcAft>
              <a:buClr>
                <a:schemeClr val="dk2"/>
              </a:buClr>
              <a:buSzPts val="900"/>
              <a:buChar char="●"/>
              <a:defRPr sz="900">
                <a:solidFill>
                  <a:schemeClr val="dk2"/>
                </a:solidFill>
              </a:defRPr>
            </a:lvl7pPr>
            <a:lvl8pPr indent="-285750" lvl="7" marL="3657600">
              <a:lnSpc>
                <a:spcPct val="115000"/>
              </a:lnSpc>
              <a:spcBef>
                <a:spcPts val="0"/>
              </a:spcBef>
              <a:spcAft>
                <a:spcPts val="0"/>
              </a:spcAft>
              <a:buClr>
                <a:schemeClr val="dk2"/>
              </a:buClr>
              <a:buSzPts val="900"/>
              <a:buChar char="○"/>
              <a:defRPr sz="900">
                <a:solidFill>
                  <a:schemeClr val="dk2"/>
                </a:solidFill>
              </a:defRPr>
            </a:lvl8pPr>
            <a:lvl9pPr indent="-285750" lvl="8" marL="4114800">
              <a:lnSpc>
                <a:spcPct val="115000"/>
              </a:lnSpc>
              <a:spcBef>
                <a:spcPts val="0"/>
              </a:spcBef>
              <a:spcAft>
                <a:spcPts val="0"/>
              </a:spcAft>
              <a:buClr>
                <a:schemeClr val="dk2"/>
              </a:buClr>
              <a:buSzPts val="900"/>
              <a:buChar char="■"/>
              <a:defRPr sz="900">
                <a:solidFill>
                  <a:schemeClr val="dk2"/>
                </a:solidFill>
              </a:defRPr>
            </a:lvl9pPr>
          </a:lstStyle>
          <a:p/>
        </p:txBody>
      </p:sp>
      <p:sp>
        <p:nvSpPr>
          <p:cNvPr id="8" name="Google Shape;8;p1"/>
          <p:cNvSpPr txBox="1"/>
          <p:nvPr>
            <p:ph idx="12" type="sldNum"/>
          </p:nvPr>
        </p:nvSpPr>
        <p:spPr>
          <a:xfrm>
            <a:off x="5083475" y="3316065"/>
            <a:ext cx="329100" cy="279900"/>
          </a:xfrm>
          <a:prstGeom prst="rect">
            <a:avLst/>
          </a:prstGeom>
          <a:noFill/>
          <a:ln>
            <a:noFill/>
          </a:ln>
        </p:spPr>
        <p:txBody>
          <a:bodyPr anchorCtr="0" anchor="ctr" bIns="58250" lIns="58250" spcFirstLastPara="1" rIns="58250" wrap="square" tIns="58250">
            <a:normAutofit/>
          </a:bodyPr>
          <a:lstStyle>
            <a:lvl1pPr lvl="0" algn="r">
              <a:buNone/>
              <a:defRPr sz="600">
                <a:solidFill>
                  <a:schemeClr val="dk2"/>
                </a:solidFill>
              </a:defRPr>
            </a:lvl1pPr>
            <a:lvl2pPr lvl="1" algn="r">
              <a:buNone/>
              <a:defRPr sz="600">
                <a:solidFill>
                  <a:schemeClr val="dk2"/>
                </a:solidFill>
              </a:defRPr>
            </a:lvl2pPr>
            <a:lvl3pPr lvl="2" algn="r">
              <a:buNone/>
              <a:defRPr sz="600">
                <a:solidFill>
                  <a:schemeClr val="dk2"/>
                </a:solidFill>
              </a:defRPr>
            </a:lvl3pPr>
            <a:lvl4pPr lvl="3" algn="r">
              <a:buNone/>
              <a:defRPr sz="600">
                <a:solidFill>
                  <a:schemeClr val="dk2"/>
                </a:solidFill>
              </a:defRPr>
            </a:lvl4pPr>
            <a:lvl5pPr lvl="4" algn="r">
              <a:buNone/>
              <a:defRPr sz="600">
                <a:solidFill>
                  <a:schemeClr val="dk2"/>
                </a:solidFill>
              </a:defRPr>
            </a:lvl5pPr>
            <a:lvl6pPr lvl="5" algn="r">
              <a:buNone/>
              <a:defRPr sz="600">
                <a:solidFill>
                  <a:schemeClr val="dk2"/>
                </a:solidFill>
              </a:defRPr>
            </a:lvl6pPr>
            <a:lvl7pPr lvl="6" algn="r">
              <a:buNone/>
              <a:defRPr sz="600">
                <a:solidFill>
                  <a:schemeClr val="dk2"/>
                </a:solidFill>
              </a:defRPr>
            </a:lvl7pPr>
            <a:lvl8pPr lvl="7" algn="r">
              <a:buNone/>
              <a:defRPr sz="600">
                <a:solidFill>
                  <a:schemeClr val="dk2"/>
                </a:solidFill>
              </a:defRPr>
            </a:lvl8pPr>
            <a:lvl9pPr lvl="8" algn="r">
              <a:buNone/>
              <a:defRPr sz="6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3.jpg"/><Relationship Id="rId10" Type="http://schemas.openxmlformats.org/officeDocument/2006/relationships/image" Target="../media/image8.jpg"/><Relationship Id="rId13" Type="http://schemas.openxmlformats.org/officeDocument/2006/relationships/image" Target="../media/image9.jpg"/><Relationship Id="rId12" Type="http://schemas.openxmlformats.org/officeDocument/2006/relationships/image" Target="../media/image10.jpg"/><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4.png"/><Relationship Id="rId9"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7.jpg"/><Relationship Id="rId7" Type="http://schemas.openxmlformats.org/officeDocument/2006/relationships/image" Target="../media/image11.jpg"/><Relationship Id="rId8"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565675" y="28113"/>
            <a:ext cx="4962900" cy="675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050">
                <a:solidFill>
                  <a:schemeClr val="dk1"/>
                </a:solidFill>
                <a:latin typeface="Montserrat"/>
                <a:ea typeface="Montserrat"/>
                <a:cs typeface="Montserrat"/>
                <a:sym typeface="Montserrat"/>
              </a:rPr>
              <a:t>Multiple Scales of Lapse Rate Variability on the Juneau Icefield</a:t>
            </a:r>
            <a:r>
              <a:rPr b="1" lang="en" sz="1050">
                <a:solidFill>
                  <a:schemeClr val="dk1"/>
                </a:solidFill>
                <a:latin typeface="Times New Roman"/>
                <a:ea typeface="Times New Roman"/>
                <a:cs typeface="Times New Roman"/>
                <a:sym typeface="Times New Roman"/>
              </a:rPr>
              <a:t> </a:t>
            </a:r>
            <a:r>
              <a:rPr b="1" lang="en" sz="1050">
                <a:solidFill>
                  <a:schemeClr val="dk1"/>
                </a:solidFill>
                <a:latin typeface="Times New Roman"/>
                <a:ea typeface="Times New Roman"/>
                <a:cs typeface="Times New Roman"/>
                <a:sym typeface="Times New Roman"/>
              </a:rPr>
              <a:t> </a:t>
            </a:r>
            <a:endParaRPr b="1" sz="1050">
              <a:solidFill>
                <a:schemeClr val="dk1"/>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sz="600">
                <a:solidFill>
                  <a:schemeClr val="dk1"/>
                </a:solidFill>
                <a:latin typeface="Montserrat"/>
                <a:ea typeface="Montserrat"/>
                <a:cs typeface="Montserrat"/>
                <a:sym typeface="Montserrat"/>
              </a:rPr>
              <a:t>A</a:t>
            </a:r>
            <a:r>
              <a:rPr lang="en" sz="500">
                <a:solidFill>
                  <a:schemeClr val="dk1"/>
                </a:solidFill>
                <a:latin typeface="Montserrat"/>
                <a:ea typeface="Montserrat"/>
                <a:cs typeface="Montserrat"/>
                <a:sym typeface="Montserrat"/>
              </a:rPr>
              <a:t>delle Welch (Bates College), Julius Mex (Ecole Normale Supérieure Paris), Leah Fleming (University of New Hampshire), Lia Salomon (Carleton College), Sophia Ludtke (Harvard College), Daniel Otto (University of Washington), Mira Berdahl (University of Washington) </a:t>
            </a:r>
            <a:endParaRPr sz="500">
              <a:solidFill>
                <a:schemeClr val="dk1"/>
              </a:solidFill>
              <a:latin typeface="Montserrat"/>
              <a:ea typeface="Montserrat"/>
              <a:cs typeface="Montserrat"/>
              <a:sym typeface="Montserrat"/>
            </a:endParaRPr>
          </a:p>
        </p:txBody>
      </p:sp>
      <p:pic>
        <p:nvPicPr>
          <p:cNvPr descr="Juneau Icefield Research Program" id="55" name="Google Shape;55;p13"/>
          <p:cNvPicPr preferRelativeResize="0"/>
          <p:nvPr/>
        </p:nvPicPr>
        <p:blipFill>
          <a:blip r:embed="rId3">
            <a:alphaModFix/>
          </a:blip>
          <a:stretch>
            <a:fillRect/>
          </a:stretch>
        </p:blipFill>
        <p:spPr>
          <a:xfrm>
            <a:off x="131350" y="83363"/>
            <a:ext cx="564825" cy="564825"/>
          </a:xfrm>
          <a:prstGeom prst="rect">
            <a:avLst/>
          </a:prstGeom>
          <a:noFill/>
          <a:ln>
            <a:noFill/>
          </a:ln>
        </p:spPr>
      </p:pic>
      <p:sp>
        <p:nvSpPr>
          <p:cNvPr id="56" name="Google Shape;56;p13"/>
          <p:cNvSpPr txBox="1"/>
          <p:nvPr/>
        </p:nvSpPr>
        <p:spPr>
          <a:xfrm>
            <a:off x="1086950" y="2611775"/>
            <a:ext cx="771300" cy="34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800">
              <a:solidFill>
                <a:schemeClr val="dk2"/>
              </a:solidFill>
              <a:latin typeface="Times New Roman"/>
              <a:ea typeface="Times New Roman"/>
              <a:cs typeface="Times New Roman"/>
              <a:sym typeface="Times New Roman"/>
            </a:endParaRPr>
          </a:p>
        </p:txBody>
      </p:sp>
      <p:sp>
        <p:nvSpPr>
          <p:cNvPr id="57" name="Google Shape;57;p13"/>
          <p:cNvSpPr txBox="1"/>
          <p:nvPr/>
        </p:nvSpPr>
        <p:spPr>
          <a:xfrm>
            <a:off x="3145075" y="1451850"/>
            <a:ext cx="986700" cy="18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500">
                <a:solidFill>
                  <a:srgbClr val="FFFFFF"/>
                </a:solidFill>
                <a:latin typeface="Times New Roman"/>
                <a:ea typeface="Times New Roman"/>
                <a:cs typeface="Times New Roman"/>
                <a:sym typeface="Times New Roman"/>
              </a:rPr>
              <a:t>Figure 3a </a:t>
            </a:r>
            <a:endParaRPr i="1" sz="500">
              <a:solidFill>
                <a:srgbClr val="FFFFFF"/>
              </a:solidFill>
              <a:latin typeface="Times New Roman"/>
              <a:ea typeface="Times New Roman"/>
              <a:cs typeface="Times New Roman"/>
              <a:sym typeface="Times New Roman"/>
            </a:endParaRPr>
          </a:p>
        </p:txBody>
      </p:sp>
      <p:sp>
        <p:nvSpPr>
          <p:cNvPr id="58" name="Google Shape;58;p13"/>
          <p:cNvSpPr txBox="1"/>
          <p:nvPr/>
        </p:nvSpPr>
        <p:spPr>
          <a:xfrm>
            <a:off x="1498625" y="2745625"/>
            <a:ext cx="2355900" cy="26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6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800">
                <a:solidFill>
                  <a:schemeClr val="dk1"/>
                </a:solidFill>
                <a:latin typeface="Times New Roman"/>
                <a:ea typeface="Times New Roman"/>
                <a:cs typeface="Times New Roman"/>
                <a:sym typeface="Times New Roman"/>
              </a:rPr>
              <a:t>•</a:t>
            </a:r>
            <a:r>
              <a:rPr lang="en" sz="900">
                <a:solidFill>
                  <a:schemeClr val="dk1"/>
                </a:solidFill>
                <a:latin typeface="Times New Roman"/>
                <a:ea typeface="Times New Roman"/>
                <a:cs typeface="Times New Roman"/>
                <a:sym typeface="Times New Roman"/>
              </a:rPr>
              <a:t> </a:t>
            </a:r>
            <a:r>
              <a:rPr lang="en" sz="600">
                <a:solidFill>
                  <a:schemeClr val="dk1"/>
                </a:solidFill>
                <a:latin typeface="Times New Roman"/>
                <a:ea typeface="Times New Roman"/>
                <a:cs typeface="Times New Roman"/>
                <a:sym typeface="Times New Roman"/>
              </a:rPr>
              <a:t>Variations include steeper and shallower lapse rates (Fig. 4 and Fig. 5) than used in previous Juneau Icefield mass balance studies (McNeil et al, 2020. O’Neel et al, 2019)  </a:t>
            </a:r>
            <a:endParaRPr sz="6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800">
                <a:solidFill>
                  <a:schemeClr val="dk1"/>
                </a:solidFill>
                <a:latin typeface="Times New Roman"/>
                <a:ea typeface="Times New Roman"/>
                <a:cs typeface="Times New Roman"/>
                <a:sym typeface="Times New Roman"/>
              </a:rPr>
              <a:t>•</a:t>
            </a:r>
            <a:r>
              <a:rPr lang="en" sz="900">
                <a:solidFill>
                  <a:schemeClr val="dk1"/>
                </a:solidFill>
                <a:latin typeface="Times New Roman"/>
                <a:ea typeface="Times New Roman"/>
                <a:cs typeface="Times New Roman"/>
                <a:sym typeface="Times New Roman"/>
              </a:rPr>
              <a:t> </a:t>
            </a:r>
            <a:r>
              <a:rPr lang="en" sz="600">
                <a:solidFill>
                  <a:schemeClr val="dk1"/>
                </a:solidFill>
                <a:latin typeface="Times New Roman"/>
                <a:ea typeface="Times New Roman"/>
                <a:cs typeface="Times New Roman"/>
                <a:sym typeface="Times New Roman"/>
              </a:rPr>
              <a:t>Seasonal variations depend on slope, aspect, snow coverage, and local climate that is difficult to account for without high-resolution temperature data.  </a:t>
            </a:r>
            <a:endParaRPr sz="600">
              <a:solidFill>
                <a:schemeClr val="dk1"/>
              </a:solidFill>
              <a:latin typeface="Times New Roman"/>
              <a:ea typeface="Times New Roman"/>
              <a:cs typeface="Times New Roman"/>
              <a:sym typeface="Times New Roman"/>
            </a:endParaRPr>
          </a:p>
        </p:txBody>
      </p:sp>
      <p:pic>
        <p:nvPicPr>
          <p:cNvPr id="59" name="Google Shape;59;p13"/>
          <p:cNvPicPr preferRelativeResize="0"/>
          <p:nvPr/>
        </p:nvPicPr>
        <p:blipFill rotWithShape="1">
          <a:blip r:embed="rId4">
            <a:alphaModFix/>
          </a:blip>
          <a:srcRect b="0" l="6715" r="12378" t="1854"/>
          <a:stretch/>
        </p:blipFill>
        <p:spPr>
          <a:xfrm>
            <a:off x="1581565" y="886018"/>
            <a:ext cx="1177422" cy="972263"/>
          </a:xfrm>
          <a:prstGeom prst="rect">
            <a:avLst/>
          </a:prstGeom>
          <a:noFill/>
          <a:ln>
            <a:noFill/>
          </a:ln>
        </p:spPr>
      </p:pic>
      <p:pic>
        <p:nvPicPr>
          <p:cNvPr id="60" name="Google Shape;60;p13"/>
          <p:cNvPicPr preferRelativeResize="0"/>
          <p:nvPr/>
        </p:nvPicPr>
        <p:blipFill rotWithShape="1">
          <a:blip r:embed="rId5">
            <a:alphaModFix/>
          </a:blip>
          <a:srcRect b="0" l="6942" r="0" t="0"/>
          <a:stretch/>
        </p:blipFill>
        <p:spPr>
          <a:xfrm>
            <a:off x="2733141" y="875071"/>
            <a:ext cx="1234391" cy="994168"/>
          </a:xfrm>
          <a:prstGeom prst="rect">
            <a:avLst/>
          </a:prstGeom>
          <a:noFill/>
          <a:ln>
            <a:noFill/>
          </a:ln>
        </p:spPr>
      </p:pic>
      <p:sp>
        <p:nvSpPr>
          <p:cNvPr id="61" name="Google Shape;61;p13"/>
          <p:cNvSpPr txBox="1"/>
          <p:nvPr/>
        </p:nvSpPr>
        <p:spPr>
          <a:xfrm>
            <a:off x="1613639" y="1828586"/>
            <a:ext cx="2449800" cy="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400">
                <a:solidFill>
                  <a:schemeClr val="dk1"/>
                </a:solidFill>
                <a:latin typeface="Times New Roman"/>
                <a:ea typeface="Times New Roman"/>
                <a:cs typeface="Times New Roman"/>
                <a:sym typeface="Times New Roman"/>
              </a:rPr>
              <a:t>Figure 4. a) Juneau Icefield transect lapse rate measurements b) Diurnal cycle of lapse rates on Juneau Icefield transects </a:t>
            </a:r>
            <a:r>
              <a:rPr i="1" lang="en" sz="500">
                <a:solidFill>
                  <a:schemeClr val="dk1"/>
                </a:solidFill>
                <a:latin typeface="Times New Roman"/>
                <a:ea typeface="Times New Roman"/>
                <a:cs typeface="Times New Roman"/>
                <a:sym typeface="Times New Roman"/>
              </a:rPr>
              <a:t> </a:t>
            </a:r>
            <a:r>
              <a:rPr lang="en" sz="500">
                <a:solidFill>
                  <a:schemeClr val="dk1"/>
                </a:solidFill>
                <a:latin typeface="Times New Roman"/>
                <a:ea typeface="Times New Roman"/>
                <a:cs typeface="Times New Roman"/>
                <a:sym typeface="Times New Roman"/>
              </a:rPr>
              <a:t>  </a:t>
            </a:r>
            <a:endParaRPr sz="500">
              <a:solidFill>
                <a:schemeClr val="dk1"/>
              </a:solidFill>
              <a:latin typeface="Times New Roman"/>
              <a:ea typeface="Times New Roman"/>
              <a:cs typeface="Times New Roman"/>
              <a:sym typeface="Times New Roman"/>
            </a:endParaRPr>
          </a:p>
        </p:txBody>
      </p:sp>
      <p:pic>
        <p:nvPicPr>
          <p:cNvPr id="62" name="Google Shape;62;p13"/>
          <p:cNvPicPr preferRelativeResize="0"/>
          <p:nvPr/>
        </p:nvPicPr>
        <p:blipFill rotWithShape="1">
          <a:blip r:embed="rId6">
            <a:alphaModFix/>
          </a:blip>
          <a:srcRect b="0" l="59" r="59" t="0"/>
          <a:stretch/>
        </p:blipFill>
        <p:spPr>
          <a:xfrm>
            <a:off x="1593806" y="2015829"/>
            <a:ext cx="1234391" cy="812837"/>
          </a:xfrm>
          <a:prstGeom prst="rect">
            <a:avLst/>
          </a:prstGeom>
          <a:noFill/>
          <a:ln>
            <a:noFill/>
          </a:ln>
        </p:spPr>
      </p:pic>
      <p:pic>
        <p:nvPicPr>
          <p:cNvPr id="63" name="Google Shape;63;p13"/>
          <p:cNvPicPr preferRelativeResize="0"/>
          <p:nvPr/>
        </p:nvPicPr>
        <p:blipFill rotWithShape="1">
          <a:blip r:embed="rId7">
            <a:alphaModFix/>
          </a:blip>
          <a:srcRect b="0" l="2435" r="2435" t="0"/>
          <a:stretch/>
        </p:blipFill>
        <p:spPr>
          <a:xfrm>
            <a:off x="2774981" y="2009692"/>
            <a:ext cx="1150694" cy="786099"/>
          </a:xfrm>
          <a:prstGeom prst="rect">
            <a:avLst/>
          </a:prstGeom>
          <a:noFill/>
          <a:ln>
            <a:noFill/>
          </a:ln>
        </p:spPr>
      </p:pic>
      <p:sp>
        <p:nvSpPr>
          <p:cNvPr id="64" name="Google Shape;64;p13"/>
          <p:cNvSpPr txBox="1"/>
          <p:nvPr/>
        </p:nvSpPr>
        <p:spPr>
          <a:xfrm>
            <a:off x="1596906" y="2795800"/>
            <a:ext cx="2292600" cy="10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400">
                <a:solidFill>
                  <a:schemeClr val="dk1"/>
                </a:solidFill>
                <a:latin typeface="Times New Roman"/>
                <a:ea typeface="Times New Roman"/>
                <a:cs typeface="Times New Roman"/>
                <a:sym typeface="Times New Roman"/>
              </a:rPr>
              <a:t>Figure 5. a) Distribution of seasonal dependency of daily lapse rates on the Juneau Icefield from historical weather data b) Seasonal dependency of daily lapse rate </a:t>
            </a:r>
            <a:r>
              <a:rPr i="1" lang="en" sz="400">
                <a:solidFill>
                  <a:schemeClr val="dk1"/>
                </a:solidFill>
                <a:latin typeface="Times New Roman"/>
                <a:ea typeface="Times New Roman"/>
                <a:cs typeface="Times New Roman"/>
                <a:sym typeface="Times New Roman"/>
              </a:rPr>
              <a:t>anomalies</a:t>
            </a:r>
            <a:r>
              <a:rPr i="1" lang="en" sz="400">
                <a:solidFill>
                  <a:schemeClr val="dk1"/>
                </a:solidFill>
                <a:latin typeface="Times New Roman"/>
                <a:ea typeface="Times New Roman"/>
                <a:cs typeface="Times New Roman"/>
                <a:sym typeface="Times New Roman"/>
              </a:rPr>
              <a:t> on the Juneau Icefield from historical weather station data </a:t>
            </a:r>
            <a:endParaRPr i="1" sz="400">
              <a:solidFill>
                <a:schemeClr val="dk1"/>
              </a:solidFill>
              <a:latin typeface="Times New Roman"/>
              <a:ea typeface="Times New Roman"/>
              <a:cs typeface="Times New Roman"/>
              <a:sym typeface="Times New Roman"/>
            </a:endParaRPr>
          </a:p>
        </p:txBody>
      </p:sp>
      <p:pic>
        <p:nvPicPr>
          <p:cNvPr id="65" name="Google Shape;65;p13"/>
          <p:cNvPicPr preferRelativeResize="0"/>
          <p:nvPr/>
        </p:nvPicPr>
        <p:blipFill>
          <a:blip r:embed="rId8">
            <a:alphaModFix/>
          </a:blip>
          <a:stretch>
            <a:fillRect/>
          </a:stretch>
        </p:blipFill>
        <p:spPr>
          <a:xfrm>
            <a:off x="2407829" y="1120580"/>
            <a:ext cx="295374" cy="293871"/>
          </a:xfrm>
          <a:prstGeom prst="rect">
            <a:avLst/>
          </a:prstGeom>
          <a:noFill/>
          <a:ln>
            <a:noFill/>
          </a:ln>
        </p:spPr>
      </p:pic>
      <p:sp>
        <p:nvSpPr>
          <p:cNvPr id="66" name="Google Shape;66;p13"/>
          <p:cNvSpPr txBox="1"/>
          <p:nvPr/>
        </p:nvSpPr>
        <p:spPr>
          <a:xfrm>
            <a:off x="1959363" y="677225"/>
            <a:ext cx="1620600" cy="1521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chemeClr val="dk1"/>
                </a:solidFill>
                <a:latin typeface="Montserrat"/>
                <a:ea typeface="Montserrat"/>
                <a:cs typeface="Montserrat"/>
                <a:sym typeface="Montserrat"/>
              </a:rPr>
              <a:t>RESULTS</a:t>
            </a:r>
            <a:r>
              <a:rPr b="1" lang="en" sz="900">
                <a:solidFill>
                  <a:schemeClr val="dk1"/>
                </a:solidFill>
                <a:latin typeface="Times New Roman"/>
                <a:ea typeface="Times New Roman"/>
                <a:cs typeface="Times New Roman"/>
                <a:sym typeface="Times New Roman"/>
              </a:rPr>
              <a:t>: </a:t>
            </a:r>
            <a:endParaRPr b="1" sz="900">
              <a:solidFill>
                <a:schemeClr val="dk1"/>
              </a:solidFill>
              <a:latin typeface="Times New Roman"/>
              <a:ea typeface="Times New Roman"/>
              <a:cs typeface="Times New Roman"/>
              <a:sym typeface="Times New Roman"/>
            </a:endParaRPr>
          </a:p>
        </p:txBody>
      </p:sp>
      <p:sp>
        <p:nvSpPr>
          <p:cNvPr id="67" name="Google Shape;67;p13"/>
          <p:cNvSpPr txBox="1"/>
          <p:nvPr/>
        </p:nvSpPr>
        <p:spPr>
          <a:xfrm>
            <a:off x="131350" y="677225"/>
            <a:ext cx="1105200" cy="1521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chemeClr val="dk1"/>
                </a:solidFill>
                <a:latin typeface="Montserrat"/>
                <a:ea typeface="Montserrat"/>
                <a:cs typeface="Montserrat"/>
                <a:sym typeface="Montserrat"/>
              </a:rPr>
              <a:t>SUMMARY:</a:t>
            </a:r>
            <a:r>
              <a:rPr b="1" lang="en" sz="900">
                <a:solidFill>
                  <a:schemeClr val="dk1"/>
                </a:solidFill>
                <a:latin typeface="Times New Roman"/>
                <a:ea typeface="Times New Roman"/>
                <a:cs typeface="Times New Roman"/>
                <a:sym typeface="Times New Roman"/>
              </a:rPr>
              <a:t> </a:t>
            </a:r>
            <a:endParaRPr b="1" sz="900">
              <a:solidFill>
                <a:schemeClr val="dk1"/>
              </a:solidFill>
              <a:latin typeface="Times New Roman"/>
              <a:ea typeface="Times New Roman"/>
              <a:cs typeface="Times New Roman"/>
              <a:sym typeface="Times New Roman"/>
            </a:endParaRPr>
          </a:p>
        </p:txBody>
      </p:sp>
      <p:sp>
        <p:nvSpPr>
          <p:cNvPr id="68" name="Google Shape;68;p13"/>
          <p:cNvSpPr txBox="1"/>
          <p:nvPr/>
        </p:nvSpPr>
        <p:spPr>
          <a:xfrm>
            <a:off x="41650" y="805025"/>
            <a:ext cx="1572000" cy="121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1200"/>
              </a:spcAft>
              <a:buNone/>
            </a:pPr>
            <a:r>
              <a:rPr lang="en" sz="500">
                <a:solidFill>
                  <a:schemeClr val="dk1"/>
                </a:solidFill>
                <a:latin typeface="Times New Roman"/>
                <a:ea typeface="Times New Roman"/>
                <a:cs typeface="Times New Roman"/>
                <a:sym typeface="Times New Roman"/>
              </a:rPr>
              <a:t>• iButton temperature sensors were used to measure </a:t>
            </a:r>
            <a:r>
              <a:rPr i="1" lang="en" sz="500">
                <a:solidFill>
                  <a:schemeClr val="dk1"/>
                </a:solidFill>
                <a:latin typeface="Times New Roman"/>
                <a:ea typeface="Times New Roman"/>
                <a:cs typeface="Times New Roman"/>
                <a:sym typeface="Times New Roman"/>
              </a:rPr>
              <a:t>in situ</a:t>
            </a:r>
            <a:r>
              <a:rPr lang="en" sz="500">
                <a:solidFill>
                  <a:schemeClr val="dk1"/>
                </a:solidFill>
                <a:latin typeface="Times New Roman"/>
                <a:ea typeface="Times New Roman"/>
                <a:cs typeface="Times New Roman"/>
                <a:sym typeface="Times New Roman"/>
              </a:rPr>
              <a:t> air temperature on the Juneau Icefield. This and data from Juneau Icefield Research Program (JIRP) weather stations was used to calculate lapse rates.</a:t>
            </a:r>
            <a:r>
              <a:rPr lang="en" sz="500">
                <a:solidFill>
                  <a:schemeClr val="dk1"/>
                </a:solidFill>
                <a:latin typeface="Times New Roman"/>
                <a:ea typeface="Times New Roman"/>
                <a:cs typeface="Times New Roman"/>
                <a:sym typeface="Times New Roman"/>
              </a:rPr>
              <a:t>                                                                           •  </a:t>
            </a:r>
            <a:r>
              <a:rPr lang="en" sz="500">
                <a:solidFill>
                  <a:schemeClr val="dk1"/>
                </a:solidFill>
                <a:latin typeface="Times New Roman"/>
                <a:ea typeface="Times New Roman"/>
                <a:cs typeface="Times New Roman"/>
                <a:sym typeface="Times New Roman"/>
              </a:rPr>
              <a:t>Rates vary from -</a:t>
            </a:r>
            <a:r>
              <a:rPr b="1" lang="en" sz="500">
                <a:solidFill>
                  <a:schemeClr val="dk1"/>
                </a:solidFill>
                <a:latin typeface="Times New Roman"/>
                <a:ea typeface="Times New Roman"/>
                <a:cs typeface="Times New Roman"/>
                <a:sym typeface="Times New Roman"/>
              </a:rPr>
              <a:t>2.8℃/km to -8℃/km </a:t>
            </a:r>
            <a:r>
              <a:rPr lang="en" sz="500">
                <a:solidFill>
                  <a:schemeClr val="dk1"/>
                </a:solidFill>
                <a:latin typeface="Times New Roman"/>
                <a:ea typeface="Times New Roman"/>
                <a:cs typeface="Times New Roman"/>
                <a:sym typeface="Times New Roman"/>
              </a:rPr>
              <a:t>and exhibit a</a:t>
            </a:r>
            <a:r>
              <a:rPr b="1" lang="en" sz="500">
                <a:solidFill>
                  <a:schemeClr val="dk1"/>
                </a:solidFill>
                <a:latin typeface="Times New Roman"/>
                <a:ea typeface="Times New Roman"/>
                <a:cs typeface="Times New Roman"/>
                <a:sym typeface="Times New Roman"/>
              </a:rPr>
              <a:t> distinct diurnal cycle </a:t>
            </a:r>
            <a:r>
              <a:rPr lang="en" sz="500">
                <a:solidFill>
                  <a:schemeClr val="dk1"/>
                </a:solidFill>
                <a:latin typeface="Times New Roman"/>
                <a:ea typeface="Times New Roman"/>
                <a:cs typeface="Times New Roman"/>
                <a:sym typeface="Times New Roman"/>
              </a:rPr>
              <a:t>and </a:t>
            </a:r>
            <a:r>
              <a:rPr b="1" lang="en" sz="500">
                <a:solidFill>
                  <a:schemeClr val="dk1"/>
                </a:solidFill>
                <a:latin typeface="Times New Roman"/>
                <a:ea typeface="Times New Roman"/>
                <a:cs typeface="Times New Roman"/>
                <a:sym typeface="Times New Roman"/>
              </a:rPr>
              <a:t>seasonal variability</a:t>
            </a:r>
            <a:r>
              <a:rPr lang="en" sz="500">
                <a:solidFill>
                  <a:schemeClr val="dk1"/>
                </a:solidFill>
                <a:latin typeface="Times New Roman"/>
                <a:ea typeface="Times New Roman"/>
                <a:cs typeface="Times New Roman"/>
                <a:sym typeface="Times New Roman"/>
              </a:rPr>
              <a:t>. These represent more variability than suggested by the long-term whole-icefield lapse rate calculated from weather stations like the Juneau Airport.</a:t>
            </a:r>
            <a:r>
              <a:rPr lang="en" sz="500">
                <a:solidFill>
                  <a:schemeClr val="dk1"/>
                </a:solidFill>
                <a:latin typeface="Times New Roman"/>
                <a:ea typeface="Times New Roman"/>
                <a:cs typeface="Times New Roman"/>
                <a:sym typeface="Times New Roman"/>
              </a:rPr>
              <a:t>                                                                       •  </a:t>
            </a:r>
            <a:r>
              <a:rPr lang="en" sz="500">
                <a:solidFill>
                  <a:schemeClr val="dk1"/>
                </a:solidFill>
                <a:latin typeface="Times New Roman"/>
                <a:ea typeface="Times New Roman"/>
                <a:cs typeface="Times New Roman"/>
                <a:sym typeface="Times New Roman"/>
              </a:rPr>
              <a:t>Constraining variability in diurnal and seasonal lapse rates and understanding the effect of local factors are important goals for future mass-balance assessments on the Juneau Icefield</a:t>
            </a:r>
            <a:r>
              <a:rPr lang="en" sz="600">
                <a:solidFill>
                  <a:schemeClr val="dk1"/>
                </a:solidFill>
                <a:latin typeface="Times New Roman"/>
                <a:ea typeface="Times New Roman"/>
                <a:cs typeface="Times New Roman"/>
                <a:sym typeface="Times New Roman"/>
              </a:rPr>
              <a:t>                                                                          	                                      	                                                                                                                                </a:t>
            </a:r>
            <a:endParaRPr sz="700">
              <a:solidFill>
                <a:schemeClr val="dk1"/>
              </a:solidFill>
              <a:latin typeface="Times New Roman"/>
              <a:ea typeface="Times New Roman"/>
              <a:cs typeface="Times New Roman"/>
              <a:sym typeface="Times New Roman"/>
            </a:endParaRPr>
          </a:p>
        </p:txBody>
      </p:sp>
      <p:sp>
        <p:nvSpPr>
          <p:cNvPr id="69" name="Google Shape;69;p13"/>
          <p:cNvSpPr txBox="1"/>
          <p:nvPr/>
        </p:nvSpPr>
        <p:spPr>
          <a:xfrm>
            <a:off x="68650" y="3203950"/>
            <a:ext cx="1478400" cy="56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400">
                <a:solidFill>
                  <a:schemeClr val="dk2"/>
                </a:solidFill>
                <a:latin typeface="Times New Roman"/>
                <a:ea typeface="Times New Roman"/>
                <a:cs typeface="Times New Roman"/>
                <a:sym typeface="Times New Roman"/>
              </a:rPr>
              <a:t>Figure 1: Spatially and temporally specific lapse rates are important in projecting future ice field sensitivity ⇒ steeper lapse rate exposes greater glacial area to melt as global temperatures warm</a:t>
            </a:r>
            <a:r>
              <a:rPr lang="en" sz="600">
                <a:solidFill>
                  <a:schemeClr val="dk1"/>
                </a:solidFill>
                <a:latin typeface="Times New Roman"/>
                <a:ea typeface="Times New Roman"/>
                <a:cs typeface="Times New Roman"/>
                <a:sym typeface="Times New Roman"/>
              </a:rPr>
              <a:t> </a:t>
            </a:r>
            <a:endParaRPr i="1" sz="500">
              <a:solidFill>
                <a:schemeClr val="dk2"/>
              </a:solidFill>
              <a:latin typeface="Times New Roman"/>
              <a:ea typeface="Times New Roman"/>
              <a:cs typeface="Times New Roman"/>
              <a:sym typeface="Times New Roman"/>
            </a:endParaRPr>
          </a:p>
        </p:txBody>
      </p:sp>
      <p:sp>
        <p:nvSpPr>
          <p:cNvPr id="70" name="Google Shape;70;p13"/>
          <p:cNvSpPr txBox="1"/>
          <p:nvPr/>
        </p:nvSpPr>
        <p:spPr>
          <a:xfrm>
            <a:off x="32650" y="2024250"/>
            <a:ext cx="1550400" cy="406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lang="en" sz="500">
                <a:solidFill>
                  <a:schemeClr val="dk1"/>
                </a:solidFill>
                <a:latin typeface="Times New Roman"/>
                <a:ea typeface="Times New Roman"/>
                <a:cs typeface="Times New Roman"/>
                <a:sym typeface="Times New Roman"/>
              </a:rPr>
              <a:t>•</a:t>
            </a:r>
            <a:r>
              <a:rPr b="1" lang="en" sz="500">
                <a:solidFill>
                  <a:schemeClr val="dk1"/>
                </a:solidFill>
                <a:latin typeface="Times New Roman"/>
                <a:ea typeface="Times New Roman"/>
                <a:cs typeface="Times New Roman"/>
                <a:sym typeface="Times New Roman"/>
              </a:rPr>
              <a:t>Near surface lapse rates</a:t>
            </a:r>
            <a:r>
              <a:rPr lang="en" sz="500">
                <a:solidFill>
                  <a:schemeClr val="dk1"/>
                </a:solidFill>
                <a:latin typeface="Times New Roman"/>
                <a:ea typeface="Times New Roman"/>
                <a:cs typeface="Times New Roman"/>
                <a:sym typeface="Times New Roman"/>
              </a:rPr>
              <a:t>, used to calculate high-elevation temperatures, are often assigned a generic value (e.g. -5℃/km) but are known to vary depending on a number of conditions                           </a:t>
            </a:r>
            <a:r>
              <a:rPr lang="en" sz="500">
                <a:solidFill>
                  <a:schemeClr val="dk1"/>
                </a:solidFill>
                <a:latin typeface="Times New Roman"/>
                <a:ea typeface="Times New Roman"/>
                <a:cs typeface="Times New Roman"/>
                <a:sym typeface="Times New Roman"/>
              </a:rPr>
              <a:t> • Linear lapse rates extrapolated from local data (e.g. Juneau Airport data) might neglect local factors such as slope, aspect, and surface properties  </a:t>
            </a:r>
            <a:endParaRPr sz="500">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1200"/>
              </a:spcAft>
              <a:buNone/>
            </a:pPr>
            <a:r>
              <a:rPr lang="en" sz="600">
                <a:solidFill>
                  <a:schemeClr val="dk1"/>
                </a:solidFill>
                <a:latin typeface="Times New Roman"/>
                <a:ea typeface="Times New Roman"/>
                <a:cs typeface="Times New Roman"/>
                <a:sym typeface="Times New Roman"/>
              </a:rPr>
              <a:t>                                                                       	                                      	                                                                                                                                </a:t>
            </a:r>
            <a:endParaRPr sz="700">
              <a:solidFill>
                <a:schemeClr val="dk1"/>
              </a:solidFill>
              <a:latin typeface="Times New Roman"/>
              <a:ea typeface="Times New Roman"/>
              <a:cs typeface="Times New Roman"/>
              <a:sym typeface="Times New Roman"/>
            </a:endParaRPr>
          </a:p>
        </p:txBody>
      </p:sp>
      <p:grpSp>
        <p:nvGrpSpPr>
          <p:cNvPr id="71" name="Google Shape;71;p13"/>
          <p:cNvGrpSpPr/>
          <p:nvPr/>
        </p:nvGrpSpPr>
        <p:grpSpPr>
          <a:xfrm>
            <a:off x="100915" y="2721450"/>
            <a:ext cx="1526197" cy="560401"/>
            <a:chOff x="13540" y="2685825"/>
            <a:chExt cx="1526197" cy="560401"/>
          </a:xfrm>
        </p:grpSpPr>
        <p:pic>
          <p:nvPicPr>
            <p:cNvPr id="72" name="Google Shape;72;p13"/>
            <p:cNvPicPr preferRelativeResize="0"/>
            <p:nvPr/>
          </p:nvPicPr>
          <p:blipFill rotWithShape="1">
            <a:blip r:embed="rId9">
              <a:alphaModFix/>
            </a:blip>
            <a:srcRect b="0" l="6317" r="11425" t="0"/>
            <a:stretch/>
          </p:blipFill>
          <p:spPr>
            <a:xfrm>
              <a:off x="13540" y="2685825"/>
              <a:ext cx="827746" cy="560401"/>
            </a:xfrm>
            <a:prstGeom prst="rect">
              <a:avLst/>
            </a:prstGeom>
            <a:noFill/>
            <a:ln>
              <a:noFill/>
            </a:ln>
          </p:spPr>
        </p:pic>
        <p:sp>
          <p:nvSpPr>
            <p:cNvPr id="73" name="Google Shape;73;p13"/>
            <p:cNvSpPr/>
            <p:nvPr/>
          </p:nvSpPr>
          <p:spPr>
            <a:xfrm>
              <a:off x="796835" y="2718325"/>
              <a:ext cx="134400" cy="477000"/>
            </a:xfrm>
            <a:prstGeom prst="rightBrace">
              <a:avLst>
                <a:gd fmla="val 50000" name="adj1"/>
                <a:gd fmla="val 49879"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4" name="Google Shape;74;p13"/>
            <p:cNvSpPr txBox="1"/>
            <p:nvPr/>
          </p:nvSpPr>
          <p:spPr>
            <a:xfrm>
              <a:off x="895338" y="2756875"/>
              <a:ext cx="644400" cy="24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
                  <a:solidFill>
                    <a:schemeClr val="dk1"/>
                  </a:solidFill>
                  <a:latin typeface="Times New Roman"/>
                  <a:ea typeface="Times New Roman"/>
                  <a:cs typeface="Times New Roman"/>
                  <a:sym typeface="Times New Roman"/>
                </a:rPr>
                <a:t>Steeper lapse rate = greater vulnerability to glacial melt </a:t>
              </a:r>
              <a:endParaRPr sz="500">
                <a:solidFill>
                  <a:schemeClr val="dk1"/>
                </a:solidFill>
                <a:latin typeface="Times New Roman"/>
                <a:ea typeface="Times New Roman"/>
                <a:cs typeface="Times New Roman"/>
                <a:sym typeface="Times New Roman"/>
              </a:endParaRPr>
            </a:p>
          </p:txBody>
        </p:sp>
      </p:grpSp>
      <p:sp>
        <p:nvSpPr>
          <p:cNvPr id="75" name="Google Shape;75;p13"/>
          <p:cNvSpPr txBox="1"/>
          <p:nvPr/>
        </p:nvSpPr>
        <p:spPr>
          <a:xfrm>
            <a:off x="117400" y="1927625"/>
            <a:ext cx="1119300" cy="1521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chemeClr val="dk1"/>
                </a:solidFill>
                <a:latin typeface="Montserrat"/>
                <a:ea typeface="Montserrat"/>
                <a:cs typeface="Montserrat"/>
                <a:sym typeface="Montserrat"/>
              </a:rPr>
              <a:t>BACKGROUND</a:t>
            </a:r>
            <a:r>
              <a:rPr b="1" lang="en" sz="900">
                <a:solidFill>
                  <a:schemeClr val="dk1"/>
                </a:solidFill>
                <a:latin typeface="Montserrat"/>
                <a:ea typeface="Montserrat"/>
                <a:cs typeface="Montserrat"/>
                <a:sym typeface="Montserrat"/>
              </a:rPr>
              <a:t>:</a:t>
            </a:r>
            <a:r>
              <a:rPr b="1" lang="en" sz="900">
                <a:solidFill>
                  <a:schemeClr val="dk1"/>
                </a:solidFill>
                <a:latin typeface="Times New Roman"/>
                <a:ea typeface="Times New Roman"/>
                <a:cs typeface="Times New Roman"/>
                <a:sym typeface="Times New Roman"/>
              </a:rPr>
              <a:t> </a:t>
            </a:r>
            <a:endParaRPr b="1" sz="900">
              <a:solidFill>
                <a:schemeClr val="dk1"/>
              </a:solidFill>
              <a:latin typeface="Times New Roman"/>
              <a:ea typeface="Times New Roman"/>
              <a:cs typeface="Times New Roman"/>
              <a:sym typeface="Times New Roman"/>
            </a:endParaRPr>
          </a:p>
        </p:txBody>
      </p:sp>
      <p:sp>
        <p:nvSpPr>
          <p:cNvPr id="76" name="Google Shape;76;p13"/>
          <p:cNvSpPr txBox="1"/>
          <p:nvPr/>
        </p:nvSpPr>
        <p:spPr>
          <a:xfrm>
            <a:off x="3776400" y="2938700"/>
            <a:ext cx="1704600" cy="12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
                <a:solidFill>
                  <a:schemeClr val="dk1"/>
                </a:solidFill>
                <a:latin typeface="Times New Roman"/>
                <a:ea typeface="Times New Roman"/>
                <a:cs typeface="Times New Roman"/>
                <a:sym typeface="Times New Roman"/>
              </a:rPr>
              <a:t>Special thanks to Mira Berdahl and Daniel Otto for their support, guidance and feedback throughout this project, to </a:t>
            </a:r>
            <a:r>
              <a:rPr lang="en" sz="400">
                <a:solidFill>
                  <a:schemeClr val="dk1"/>
                </a:solidFill>
                <a:latin typeface="Times New Roman"/>
                <a:ea typeface="Times New Roman"/>
                <a:cs typeface="Times New Roman"/>
                <a:sym typeface="Times New Roman"/>
              </a:rPr>
              <a:t>Bates and Carlton Colleges and Harvard University for AGU travel support</a:t>
            </a:r>
            <a:r>
              <a:rPr lang="en" sz="400">
                <a:solidFill>
                  <a:schemeClr val="dk1"/>
                </a:solidFill>
                <a:latin typeface="Times New Roman"/>
                <a:ea typeface="Times New Roman"/>
                <a:cs typeface="Times New Roman"/>
                <a:sym typeface="Times New Roman"/>
              </a:rPr>
              <a:t>, to Jessica Badgeley for use of the iButton sensors, and to the Taku River Tlingit and Tagish people on whose unceded land this research was conducted.</a:t>
            </a:r>
            <a:endParaRPr sz="400">
              <a:solidFill>
                <a:schemeClr val="dk1"/>
              </a:solidFill>
              <a:latin typeface="Times New Roman"/>
              <a:ea typeface="Times New Roman"/>
              <a:cs typeface="Times New Roman"/>
              <a:sym typeface="Times New Roman"/>
            </a:endParaRPr>
          </a:p>
        </p:txBody>
      </p:sp>
      <p:sp>
        <p:nvSpPr>
          <p:cNvPr id="77" name="Google Shape;77;p13"/>
          <p:cNvSpPr txBox="1"/>
          <p:nvPr/>
        </p:nvSpPr>
        <p:spPr>
          <a:xfrm>
            <a:off x="4073575" y="677225"/>
            <a:ext cx="1328100" cy="1521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chemeClr val="dk1"/>
                </a:solidFill>
                <a:latin typeface="Montserrat"/>
                <a:ea typeface="Montserrat"/>
                <a:cs typeface="Montserrat"/>
                <a:sym typeface="Montserrat"/>
              </a:rPr>
              <a:t>METHODOLOGY</a:t>
            </a:r>
            <a:r>
              <a:rPr b="1" lang="en" sz="900">
                <a:solidFill>
                  <a:schemeClr val="dk1"/>
                </a:solidFill>
                <a:latin typeface="Montserrat"/>
                <a:ea typeface="Montserrat"/>
                <a:cs typeface="Montserrat"/>
                <a:sym typeface="Montserrat"/>
              </a:rPr>
              <a:t>: </a:t>
            </a:r>
            <a:endParaRPr b="1" sz="900">
              <a:solidFill>
                <a:schemeClr val="dk1"/>
              </a:solidFill>
              <a:latin typeface="Montserrat"/>
              <a:ea typeface="Montserrat"/>
              <a:cs typeface="Montserrat"/>
              <a:sym typeface="Montserrat"/>
            </a:endParaRPr>
          </a:p>
        </p:txBody>
      </p:sp>
      <p:sp>
        <p:nvSpPr>
          <p:cNvPr id="78" name="Google Shape;78;p13"/>
          <p:cNvSpPr txBox="1"/>
          <p:nvPr/>
        </p:nvSpPr>
        <p:spPr>
          <a:xfrm>
            <a:off x="3889500" y="2828675"/>
            <a:ext cx="1478400" cy="1521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solidFill>
                  <a:schemeClr val="dk1"/>
                </a:solidFill>
                <a:latin typeface="Montserrat"/>
                <a:ea typeface="Montserrat"/>
                <a:cs typeface="Montserrat"/>
                <a:sym typeface="Montserrat"/>
              </a:rPr>
              <a:t>ACKNOWLEDGEMENTS</a:t>
            </a:r>
            <a:r>
              <a:rPr b="1" lang="en" sz="800">
                <a:solidFill>
                  <a:schemeClr val="dk1"/>
                </a:solidFill>
                <a:latin typeface="Montserrat"/>
                <a:ea typeface="Montserrat"/>
                <a:cs typeface="Montserrat"/>
                <a:sym typeface="Montserrat"/>
              </a:rPr>
              <a:t>:</a:t>
            </a:r>
            <a:r>
              <a:rPr b="1" lang="en" sz="900">
                <a:solidFill>
                  <a:schemeClr val="dk1"/>
                </a:solidFill>
                <a:latin typeface="Times New Roman"/>
                <a:ea typeface="Times New Roman"/>
                <a:cs typeface="Times New Roman"/>
                <a:sym typeface="Times New Roman"/>
              </a:rPr>
              <a:t> </a:t>
            </a:r>
            <a:endParaRPr b="1" sz="900">
              <a:solidFill>
                <a:schemeClr val="dk1"/>
              </a:solidFill>
              <a:latin typeface="Times New Roman"/>
              <a:ea typeface="Times New Roman"/>
              <a:cs typeface="Times New Roman"/>
              <a:sym typeface="Times New Roman"/>
            </a:endParaRPr>
          </a:p>
        </p:txBody>
      </p:sp>
      <p:pic>
        <p:nvPicPr>
          <p:cNvPr id="79" name="Google Shape;79;p13"/>
          <p:cNvPicPr preferRelativeResize="0"/>
          <p:nvPr/>
        </p:nvPicPr>
        <p:blipFill>
          <a:blip r:embed="rId10">
            <a:alphaModFix/>
          </a:blip>
          <a:stretch>
            <a:fillRect/>
          </a:stretch>
        </p:blipFill>
        <p:spPr>
          <a:xfrm>
            <a:off x="4868933" y="2186774"/>
            <a:ext cx="484223" cy="413181"/>
          </a:xfrm>
          <a:prstGeom prst="rect">
            <a:avLst/>
          </a:prstGeom>
          <a:noFill/>
          <a:ln>
            <a:noFill/>
          </a:ln>
        </p:spPr>
      </p:pic>
      <p:sp>
        <p:nvSpPr>
          <p:cNvPr id="80" name="Google Shape;80;p13"/>
          <p:cNvSpPr txBox="1"/>
          <p:nvPr/>
        </p:nvSpPr>
        <p:spPr>
          <a:xfrm>
            <a:off x="3925700" y="811350"/>
            <a:ext cx="1234500" cy="396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i="1" lang="en" sz="500">
                <a:solidFill>
                  <a:schemeClr val="dk1"/>
                </a:solidFill>
                <a:latin typeface="Times New Roman"/>
                <a:ea typeface="Times New Roman"/>
                <a:cs typeface="Times New Roman"/>
                <a:sym typeface="Times New Roman"/>
              </a:rPr>
              <a:t>Data Sources:  </a:t>
            </a:r>
            <a:endParaRPr b="1" i="1" sz="5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500">
                <a:solidFill>
                  <a:schemeClr val="dk1"/>
                </a:solidFill>
                <a:latin typeface="Times New Roman"/>
                <a:ea typeface="Times New Roman"/>
                <a:cs typeface="Times New Roman"/>
                <a:sym typeface="Times New Roman"/>
              </a:rPr>
              <a:t>A) iButton temperature sensors (Fig. 2)</a:t>
            </a:r>
            <a:endParaRPr sz="5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500">
                <a:solidFill>
                  <a:schemeClr val="dk1"/>
                </a:solidFill>
                <a:latin typeface="Times New Roman"/>
                <a:ea typeface="Times New Roman"/>
                <a:cs typeface="Times New Roman"/>
                <a:sym typeface="Times New Roman"/>
              </a:rPr>
              <a:t>B) Historical weather station data (1998-2018) </a:t>
            </a:r>
            <a:endParaRPr sz="5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6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6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6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6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6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600">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1200"/>
              </a:spcAft>
              <a:buNone/>
            </a:pPr>
            <a:r>
              <a:rPr lang="en" sz="600">
                <a:solidFill>
                  <a:schemeClr val="dk1"/>
                </a:solidFill>
                <a:latin typeface="Times New Roman"/>
                <a:ea typeface="Times New Roman"/>
                <a:cs typeface="Times New Roman"/>
                <a:sym typeface="Times New Roman"/>
              </a:rPr>
              <a:t>            	                                                                                                                                </a:t>
            </a:r>
            <a:endParaRPr sz="700">
              <a:solidFill>
                <a:schemeClr val="dk1"/>
              </a:solidFill>
              <a:latin typeface="Times New Roman"/>
              <a:ea typeface="Times New Roman"/>
              <a:cs typeface="Times New Roman"/>
              <a:sym typeface="Times New Roman"/>
            </a:endParaRPr>
          </a:p>
        </p:txBody>
      </p:sp>
      <p:pic>
        <p:nvPicPr>
          <p:cNvPr id="81" name="Google Shape;81;p13"/>
          <p:cNvPicPr preferRelativeResize="0"/>
          <p:nvPr/>
        </p:nvPicPr>
        <p:blipFill rotWithShape="1">
          <a:blip r:embed="rId11">
            <a:alphaModFix/>
          </a:blip>
          <a:srcRect b="0" l="10673" r="10673" t="9633"/>
          <a:stretch/>
        </p:blipFill>
        <p:spPr>
          <a:xfrm>
            <a:off x="5035861" y="1064850"/>
            <a:ext cx="317290" cy="564901"/>
          </a:xfrm>
          <a:prstGeom prst="rect">
            <a:avLst/>
          </a:prstGeom>
          <a:noFill/>
          <a:ln>
            <a:noFill/>
          </a:ln>
        </p:spPr>
      </p:pic>
      <p:pic>
        <p:nvPicPr>
          <p:cNvPr id="82" name="Google Shape;82;p13"/>
          <p:cNvPicPr preferRelativeResize="0"/>
          <p:nvPr/>
        </p:nvPicPr>
        <p:blipFill>
          <a:blip r:embed="rId12">
            <a:alphaModFix/>
          </a:blip>
          <a:stretch>
            <a:fillRect/>
          </a:stretch>
        </p:blipFill>
        <p:spPr>
          <a:xfrm>
            <a:off x="4868933" y="1690779"/>
            <a:ext cx="484223" cy="413163"/>
          </a:xfrm>
          <a:prstGeom prst="rect">
            <a:avLst/>
          </a:prstGeom>
          <a:noFill/>
          <a:ln>
            <a:noFill/>
          </a:ln>
        </p:spPr>
      </p:pic>
      <p:pic>
        <p:nvPicPr>
          <p:cNvPr id="83" name="Google Shape;83;p13"/>
          <p:cNvPicPr preferRelativeResize="0"/>
          <p:nvPr/>
        </p:nvPicPr>
        <p:blipFill rotWithShape="1">
          <a:blip r:embed="rId13">
            <a:alphaModFix/>
          </a:blip>
          <a:srcRect b="22558" l="2806" r="11379" t="2842"/>
          <a:stretch/>
        </p:blipFill>
        <p:spPr>
          <a:xfrm>
            <a:off x="3973521" y="1415484"/>
            <a:ext cx="845885" cy="1183195"/>
          </a:xfrm>
          <a:prstGeom prst="rect">
            <a:avLst/>
          </a:prstGeom>
          <a:noFill/>
          <a:ln>
            <a:noFill/>
          </a:ln>
        </p:spPr>
      </p:pic>
      <p:sp>
        <p:nvSpPr>
          <p:cNvPr id="84" name="Google Shape;84;p13"/>
          <p:cNvSpPr txBox="1"/>
          <p:nvPr/>
        </p:nvSpPr>
        <p:spPr>
          <a:xfrm>
            <a:off x="3941634" y="2536506"/>
            <a:ext cx="1548541" cy="184936"/>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400">
                <a:solidFill>
                  <a:schemeClr val="dk2"/>
                </a:solidFill>
                <a:latin typeface="Times New Roman"/>
                <a:ea typeface="Times New Roman"/>
                <a:cs typeface="Times New Roman"/>
                <a:sym typeface="Times New Roman"/>
              </a:rPr>
              <a:t>Figure 2:</a:t>
            </a:r>
            <a:r>
              <a:rPr i="1" lang="en" sz="400">
                <a:solidFill>
                  <a:schemeClr val="dk2"/>
                </a:solidFill>
                <a:latin typeface="Times New Roman"/>
                <a:ea typeface="Times New Roman"/>
                <a:cs typeface="Times New Roman"/>
                <a:sym typeface="Times New Roman"/>
              </a:rPr>
              <a:t>Map of the Juneau Icefield (Fig 2a) showing the Taku A (Fig 2b), Taku b (Fig 2c) and Heather iButton temperature sensor transects deployed along the icefield (Fig 2d) July 2023.</a:t>
            </a:r>
            <a:endParaRPr i="1" sz="400">
              <a:solidFill>
                <a:schemeClr val="dk2"/>
              </a:solidFill>
              <a:latin typeface="Times New Roman"/>
              <a:ea typeface="Times New Roman"/>
              <a:cs typeface="Times New Roman"/>
              <a:sym typeface="Times New Roman"/>
            </a:endParaRPr>
          </a:p>
        </p:txBody>
      </p:sp>
      <p:sp>
        <p:nvSpPr>
          <p:cNvPr id="85" name="Google Shape;85;p13"/>
          <p:cNvSpPr txBox="1"/>
          <p:nvPr/>
        </p:nvSpPr>
        <p:spPr>
          <a:xfrm>
            <a:off x="5006958" y="2406192"/>
            <a:ext cx="845898" cy="184936"/>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500">
                <a:solidFill>
                  <a:srgbClr val="FFFFFF"/>
                </a:solidFill>
                <a:latin typeface="Times New Roman"/>
                <a:ea typeface="Times New Roman"/>
                <a:cs typeface="Times New Roman"/>
                <a:sym typeface="Times New Roman"/>
              </a:rPr>
              <a:t>Figure 2d </a:t>
            </a:r>
            <a:endParaRPr i="1" sz="500">
              <a:solidFill>
                <a:srgbClr val="FFFFFF"/>
              </a:solidFill>
              <a:latin typeface="Times New Roman"/>
              <a:ea typeface="Times New Roman"/>
              <a:cs typeface="Times New Roman"/>
              <a:sym typeface="Times New Roman"/>
            </a:endParaRPr>
          </a:p>
        </p:txBody>
      </p:sp>
      <p:sp>
        <p:nvSpPr>
          <p:cNvPr id="86" name="Google Shape;86;p13"/>
          <p:cNvSpPr txBox="1"/>
          <p:nvPr/>
        </p:nvSpPr>
        <p:spPr>
          <a:xfrm>
            <a:off x="3925675" y="1129225"/>
            <a:ext cx="1150800" cy="44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600">
                <a:solidFill>
                  <a:schemeClr val="dk1"/>
                </a:solidFill>
                <a:latin typeface="Times New Roman"/>
                <a:ea typeface="Times New Roman"/>
                <a:cs typeface="Times New Roman"/>
                <a:sym typeface="Times New Roman"/>
              </a:rPr>
              <a:t>→ </a:t>
            </a:r>
            <a:r>
              <a:rPr b="1" lang="en" sz="500">
                <a:solidFill>
                  <a:schemeClr val="dk1"/>
                </a:solidFill>
                <a:latin typeface="Times New Roman"/>
                <a:ea typeface="Times New Roman"/>
                <a:cs typeface="Times New Roman"/>
                <a:sym typeface="Times New Roman"/>
              </a:rPr>
              <a:t>calculated a linear regression to determine lapse rate (℃/km)</a:t>
            </a:r>
            <a:endParaRPr b="1" sz="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6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solidFill>
                <a:schemeClr val="dk2"/>
              </a:solidFill>
            </a:endParaRPr>
          </a:p>
        </p:txBody>
      </p:sp>
      <p:sp>
        <p:nvSpPr>
          <p:cNvPr id="87" name="Google Shape;87;p13"/>
          <p:cNvSpPr txBox="1"/>
          <p:nvPr/>
        </p:nvSpPr>
        <p:spPr>
          <a:xfrm>
            <a:off x="4992764" y="1468880"/>
            <a:ext cx="846000" cy="1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500">
                <a:solidFill>
                  <a:srgbClr val="FFFFFF"/>
                </a:solidFill>
                <a:latin typeface="Times New Roman"/>
                <a:ea typeface="Times New Roman"/>
                <a:cs typeface="Times New Roman"/>
                <a:sym typeface="Times New Roman"/>
              </a:rPr>
              <a:t>Figure 2b </a:t>
            </a:r>
            <a:endParaRPr i="1" sz="500">
              <a:solidFill>
                <a:srgbClr val="FFFFFF"/>
              </a:solidFill>
              <a:latin typeface="Times New Roman"/>
              <a:ea typeface="Times New Roman"/>
              <a:cs typeface="Times New Roman"/>
              <a:sym typeface="Times New Roman"/>
            </a:endParaRPr>
          </a:p>
        </p:txBody>
      </p:sp>
      <p:sp>
        <p:nvSpPr>
          <p:cNvPr id="88" name="Google Shape;88;p13"/>
          <p:cNvSpPr txBox="1"/>
          <p:nvPr/>
        </p:nvSpPr>
        <p:spPr>
          <a:xfrm>
            <a:off x="5006958" y="1914603"/>
            <a:ext cx="845898" cy="184936"/>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500">
                <a:solidFill>
                  <a:srgbClr val="FFFFFF"/>
                </a:solidFill>
                <a:latin typeface="Times New Roman"/>
                <a:ea typeface="Times New Roman"/>
                <a:cs typeface="Times New Roman"/>
                <a:sym typeface="Times New Roman"/>
              </a:rPr>
              <a:t>Figure 2c </a:t>
            </a:r>
            <a:endParaRPr i="1" sz="500">
              <a:solidFill>
                <a:srgbClr val="FFFFFF"/>
              </a:solidFill>
              <a:latin typeface="Times New Roman"/>
              <a:ea typeface="Times New Roman"/>
              <a:cs typeface="Times New Roman"/>
              <a:sym typeface="Times New Roman"/>
            </a:endParaRPr>
          </a:p>
        </p:txBody>
      </p:sp>
      <p:sp>
        <p:nvSpPr>
          <p:cNvPr id="89" name="Google Shape;89;p13"/>
          <p:cNvSpPr txBox="1"/>
          <p:nvPr/>
        </p:nvSpPr>
        <p:spPr>
          <a:xfrm>
            <a:off x="4446025" y="1319075"/>
            <a:ext cx="484200" cy="1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500">
                <a:solidFill>
                  <a:schemeClr val="dk1"/>
                </a:solidFill>
                <a:latin typeface="Times New Roman"/>
                <a:ea typeface="Times New Roman"/>
                <a:cs typeface="Times New Roman"/>
                <a:sym typeface="Times New Roman"/>
              </a:rPr>
              <a:t>Figure 4a</a:t>
            </a:r>
            <a:endParaRPr i="1" sz="500">
              <a:solidFill>
                <a:schemeClr val="dk1"/>
              </a:solidFill>
              <a:latin typeface="Times New Roman"/>
              <a:ea typeface="Times New Roman"/>
              <a:cs typeface="Times New Roman"/>
              <a:sym typeface="Times New Roman"/>
            </a:endParaRPr>
          </a:p>
        </p:txBody>
      </p:sp>
      <p:sp>
        <p:nvSpPr>
          <p:cNvPr id="90" name="Google Shape;90;p13"/>
          <p:cNvSpPr txBox="1"/>
          <p:nvPr/>
        </p:nvSpPr>
        <p:spPr>
          <a:xfrm>
            <a:off x="3761550" y="3282850"/>
            <a:ext cx="1734300" cy="48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00">
                <a:solidFill>
                  <a:schemeClr val="dk1"/>
                </a:solidFill>
                <a:latin typeface="Times New Roman"/>
                <a:ea typeface="Times New Roman"/>
                <a:cs typeface="Times New Roman"/>
                <a:sym typeface="Times New Roman"/>
              </a:rPr>
              <a:t>•McNeil C </a:t>
            </a:r>
            <a:r>
              <a:rPr i="1" lang="en" sz="300">
                <a:solidFill>
                  <a:schemeClr val="dk1"/>
                </a:solidFill>
                <a:latin typeface="Times New Roman"/>
                <a:ea typeface="Times New Roman"/>
                <a:cs typeface="Times New Roman"/>
                <a:sym typeface="Times New Roman"/>
              </a:rPr>
              <a:t>et al</a:t>
            </a:r>
            <a:r>
              <a:rPr lang="en" sz="300">
                <a:solidFill>
                  <a:schemeClr val="dk1"/>
                </a:solidFill>
                <a:latin typeface="Times New Roman"/>
                <a:ea typeface="Times New Roman"/>
                <a:cs typeface="Times New Roman"/>
                <a:sym typeface="Times New Roman"/>
              </a:rPr>
              <a:t>. Explaining mass balance and retreat dichotomies at Taku and Lemon Creek Glaciers, Alaska. </a:t>
            </a:r>
            <a:r>
              <a:rPr i="1" lang="en" sz="300">
                <a:solidFill>
                  <a:schemeClr val="dk1"/>
                </a:solidFill>
                <a:latin typeface="Times New Roman"/>
                <a:ea typeface="Times New Roman"/>
                <a:cs typeface="Times New Roman"/>
                <a:sym typeface="Times New Roman"/>
              </a:rPr>
              <a:t>J. Glaciol.  </a:t>
            </a:r>
            <a:r>
              <a:rPr b="1" lang="en" sz="300">
                <a:solidFill>
                  <a:schemeClr val="dk1"/>
                </a:solidFill>
                <a:latin typeface="Times New Roman"/>
                <a:ea typeface="Times New Roman"/>
                <a:cs typeface="Times New Roman"/>
                <a:sym typeface="Times New Roman"/>
              </a:rPr>
              <a:t>66 </a:t>
            </a:r>
            <a:r>
              <a:rPr lang="en" sz="300">
                <a:solidFill>
                  <a:schemeClr val="dk1"/>
                </a:solidFill>
                <a:latin typeface="Times New Roman"/>
                <a:ea typeface="Times New Roman"/>
                <a:cs typeface="Times New Roman"/>
                <a:sym typeface="Times New Roman"/>
              </a:rPr>
              <a:t>(258), 530–542. </a:t>
            </a:r>
            <a:r>
              <a:rPr lang="en" sz="300">
                <a:solidFill>
                  <a:schemeClr val="dk1"/>
                </a:solidFill>
                <a:latin typeface="Times New Roman"/>
                <a:ea typeface="Times New Roman"/>
                <a:cs typeface="Times New Roman"/>
                <a:sym typeface="Times New Roman"/>
              </a:rPr>
              <a:t>(2020).</a:t>
            </a:r>
            <a:endParaRPr sz="3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300">
                <a:solidFill>
                  <a:schemeClr val="dk1"/>
                </a:solidFill>
                <a:latin typeface="Times New Roman"/>
                <a:ea typeface="Times New Roman"/>
                <a:cs typeface="Times New Roman"/>
                <a:sym typeface="Times New Roman"/>
              </a:rPr>
              <a:t>•O’Neel S. </a:t>
            </a:r>
            <a:r>
              <a:rPr i="1" lang="en" sz="300">
                <a:solidFill>
                  <a:schemeClr val="dk1"/>
                </a:solidFill>
                <a:latin typeface="Times New Roman"/>
                <a:ea typeface="Times New Roman"/>
                <a:cs typeface="Times New Roman"/>
                <a:sym typeface="Times New Roman"/>
              </a:rPr>
              <a:t>et al. </a:t>
            </a:r>
            <a:r>
              <a:rPr lang="en" sz="300">
                <a:solidFill>
                  <a:schemeClr val="dk1"/>
                </a:solidFill>
                <a:latin typeface="Times New Roman"/>
                <a:ea typeface="Times New Roman"/>
                <a:cs typeface="Times New Roman"/>
                <a:sym typeface="Times New Roman"/>
              </a:rPr>
              <a:t>Reanalysis of the US Geological Survey Benchmark Glaciers: long-term insight into climate forcing of glacier mass balance. </a:t>
            </a:r>
            <a:r>
              <a:rPr lang="en" sz="300">
                <a:solidFill>
                  <a:schemeClr val="dk1"/>
                </a:solidFill>
                <a:latin typeface="Times New Roman"/>
                <a:ea typeface="Times New Roman"/>
                <a:cs typeface="Times New Roman"/>
                <a:sym typeface="Times New Roman"/>
              </a:rPr>
              <a:t> </a:t>
            </a:r>
            <a:r>
              <a:rPr i="1" lang="en" sz="300">
                <a:solidFill>
                  <a:schemeClr val="dk1"/>
                </a:solidFill>
                <a:latin typeface="Times New Roman"/>
                <a:ea typeface="Times New Roman"/>
                <a:cs typeface="Times New Roman"/>
                <a:sym typeface="Times New Roman"/>
              </a:rPr>
              <a:t>J. Glaciol.</a:t>
            </a:r>
            <a:r>
              <a:rPr lang="en" sz="300">
                <a:solidFill>
                  <a:schemeClr val="dk1"/>
                </a:solidFill>
                <a:latin typeface="Times New Roman"/>
                <a:ea typeface="Times New Roman"/>
                <a:cs typeface="Times New Roman"/>
                <a:sym typeface="Times New Roman"/>
              </a:rPr>
              <a:t> </a:t>
            </a:r>
            <a:r>
              <a:rPr b="1" lang="en" sz="300">
                <a:solidFill>
                  <a:schemeClr val="dk1"/>
                </a:solidFill>
                <a:latin typeface="Times New Roman"/>
                <a:ea typeface="Times New Roman"/>
                <a:cs typeface="Times New Roman"/>
                <a:sym typeface="Times New Roman"/>
              </a:rPr>
              <a:t>65</a:t>
            </a:r>
            <a:r>
              <a:rPr lang="en" sz="300">
                <a:solidFill>
                  <a:schemeClr val="dk1"/>
                </a:solidFill>
                <a:latin typeface="Times New Roman"/>
                <a:ea typeface="Times New Roman"/>
                <a:cs typeface="Times New Roman"/>
                <a:sym typeface="Times New Roman"/>
              </a:rPr>
              <a:t>, 850–866. (2019).</a:t>
            </a:r>
            <a:endParaRPr sz="3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4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