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332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1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0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3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5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349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1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2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8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22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graphik</a:t>
            </a:r>
            <a:r>
              <a:rPr lang="en-US" dirty="0" smtClean="0"/>
              <a:t> der </a:t>
            </a:r>
            <a:r>
              <a:rPr lang="en-US" dirty="0" err="1" smtClean="0"/>
              <a:t>funktioinen</a:t>
            </a:r>
            <a:r>
              <a:rPr lang="en-US" dirty="0" smtClean="0"/>
              <a:t> von 2.2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9" y="1766409"/>
            <a:ext cx="5734200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O(1)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O(x)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O(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xlogx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4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O-notation - </a:t>
            </a:r>
            <a:r>
              <a:rPr lang="en-US" dirty="0" err="1" smtClean="0"/>
              <a:t>erkl</a:t>
            </a:r>
            <a:r>
              <a:rPr lang="de-DE" dirty="0" smtClean="0"/>
              <a:t>ä</a:t>
            </a:r>
            <a:r>
              <a:rPr lang="en-US" dirty="0" smtClean="0"/>
              <a:t>rung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Die Formel T</a:t>
            </a:r>
            <a:r>
              <a:rPr lang="en-US" dirty="0" smtClean="0"/>
              <a:t>(</a:t>
            </a:r>
            <a:r>
              <a:rPr lang="de-DE" dirty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beschreibt</a:t>
            </a:r>
            <a:r>
              <a:rPr lang="en-US" dirty="0" smtClean="0"/>
              <a:t> den </a:t>
            </a:r>
            <a:r>
              <a:rPr lang="en-US" dirty="0" err="1" smtClean="0"/>
              <a:t>Zeitlauf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T(n) die </a:t>
            </a:r>
            <a:r>
              <a:rPr lang="en-US" dirty="0" err="1" smtClean="0"/>
              <a:t>Summe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in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T(n) = c1 + c2*n – n ist die hochste Ordnung der Funktion =&gt; T(n) = O(n)</a:t>
            </a:r>
          </a:p>
          <a:p>
            <a:r>
              <a:rPr lang="de-DE" dirty="0" smtClean="0"/>
              <a:t>Beim Algorithmusentwicklung muss man nach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streben.</a:t>
            </a:r>
          </a:p>
          <a:p>
            <a:r>
              <a:rPr lang="de-DE" dirty="0" smtClean="0"/>
              <a:t>In diesem Fall wü</a:t>
            </a:r>
            <a:r>
              <a:rPr lang="en-US" dirty="0" err="1" smtClean="0"/>
              <a:t>rde</a:t>
            </a:r>
            <a:r>
              <a:rPr lang="en-US" dirty="0" smtClean="0"/>
              <a:t> die </a:t>
            </a:r>
            <a:r>
              <a:rPr lang="en-US" dirty="0" err="1" smtClean="0"/>
              <a:t>Gaussformel</a:t>
            </a:r>
            <a:r>
              <a:rPr lang="en-US" dirty="0" smtClean="0"/>
              <a:t> n*(n + 1)/2 </a:t>
            </a:r>
            <a:r>
              <a:rPr lang="de-DE" dirty="0" smtClean="0"/>
              <a:t>die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komplexitä</a:t>
            </a:r>
            <a:r>
              <a:rPr lang="en-US" dirty="0" smtClean="0"/>
              <a:t>t </a:t>
            </a:r>
            <a:r>
              <a:rPr lang="en-US" dirty="0" err="1" smtClean="0"/>
              <a:t>haben</a:t>
            </a:r>
            <a:r>
              <a:rPr lang="en-US" dirty="0" smtClean="0"/>
              <a:t>.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0" y="3143921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Algorithmen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(n-</a:t>
            </a:r>
            <a:r>
              <a:rPr lang="en-US" dirty="0" err="1" smtClean="0"/>
              <a:t>Tupeln</a:t>
            </a:r>
            <a:r>
              <a:rPr lang="en-US" dirty="0" smtClean="0"/>
              <a:t>)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(Permutation)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Regel (</a:t>
            </a:r>
            <a:r>
              <a:rPr lang="en-US" dirty="0" err="1" smtClean="0"/>
              <a:t>Schl</a:t>
            </a:r>
            <a:r>
              <a:rPr lang="de-DE" dirty="0" smtClean="0"/>
              <a:t>ü</a:t>
            </a:r>
            <a:r>
              <a:rPr lang="en-US" dirty="0" err="1" smtClean="0"/>
              <a:t>ssel</a:t>
            </a:r>
            <a:r>
              <a:rPr lang="en-US" dirty="0" smtClean="0"/>
              <a:t>) </a:t>
            </a:r>
            <a:r>
              <a:rPr lang="en-US" dirty="0" err="1" smtClean="0"/>
              <a:t>bringen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Auf die </a:t>
            </a:r>
            <a:r>
              <a:rPr lang="en-US" dirty="0" err="1" smtClean="0"/>
              <a:t>Menge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 – </a:t>
            </a:r>
            <a:r>
              <a:rPr lang="en-US" dirty="0" err="1" smtClean="0"/>
              <a:t>d.h</a:t>
            </a:r>
            <a:r>
              <a:rPr lang="en-US" dirty="0" smtClean="0"/>
              <a:t>. die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“</a:t>
            </a:r>
            <a:r>
              <a:rPr lang="de-DE" dirty="0" smtClean="0"/>
              <a:t>ä</a:t>
            </a:r>
            <a:r>
              <a:rPr lang="en-US" dirty="0" err="1" smtClean="0"/>
              <a:t>hnlich</a:t>
            </a:r>
            <a:r>
              <a:rPr lang="en-US" dirty="0" smtClean="0"/>
              <a:t> sein”.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 smtClean="0"/>
              <a:t> –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meistens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Elementenzahl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9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Sortierverfahren</a:t>
            </a:r>
            <a:r>
              <a:rPr lang="en-US" dirty="0" smtClean="0"/>
              <a:t> - </a:t>
            </a:r>
            <a:r>
              <a:rPr lang="en-US" dirty="0" err="1" smtClean="0"/>
              <a:t>beschreibungskriterien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Zeitkompl</a:t>
            </a:r>
            <a:r>
              <a:rPr lang="de-DE" dirty="0" smtClean="0"/>
              <a:t>exitä</a:t>
            </a:r>
            <a:r>
              <a:rPr lang="en-US" dirty="0" smtClean="0"/>
              <a:t>t – </a:t>
            </a:r>
            <a:r>
              <a:rPr lang="en-US" dirty="0"/>
              <a:t>Best case, average case, worst case </a:t>
            </a:r>
            <a:r>
              <a:rPr lang="en-US" dirty="0" err="1"/>
              <a:t>Zeitkompl</a:t>
            </a:r>
            <a:r>
              <a:rPr lang="de-DE" dirty="0"/>
              <a:t>exitä</a:t>
            </a:r>
            <a:r>
              <a:rPr lang="en-US" dirty="0" smtClean="0"/>
              <a:t>t.</a:t>
            </a:r>
          </a:p>
          <a:p>
            <a:r>
              <a:rPr lang="en-US" dirty="0" err="1" smtClean="0"/>
              <a:t>Speicherbedarf</a:t>
            </a:r>
            <a:r>
              <a:rPr lang="en-US" dirty="0" smtClean="0"/>
              <a:t>(</a:t>
            </a:r>
            <a:r>
              <a:rPr lang="en-US" dirty="0" err="1" smtClean="0"/>
              <a:t>Platz</a:t>
            </a:r>
            <a:r>
              <a:rPr lang="en-US" dirty="0" err="1"/>
              <a:t>kompl</a:t>
            </a:r>
            <a:r>
              <a:rPr lang="de-DE" dirty="0"/>
              <a:t>exitä</a:t>
            </a:r>
            <a:r>
              <a:rPr lang="en-US" dirty="0" smtClean="0"/>
              <a:t>t) – das </a:t>
            </a:r>
            <a:r>
              <a:rPr lang="en-US" dirty="0" err="1" smtClean="0"/>
              <a:t>Bedarf</a:t>
            </a:r>
            <a:r>
              <a:rPr lang="en-US" dirty="0" smtClean="0"/>
              <a:t> an </a:t>
            </a:r>
            <a:r>
              <a:rPr lang="en-US" dirty="0" err="1" smtClean="0"/>
              <a:t>weiterem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Sortiermenge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endParaRPr lang="en-US" dirty="0" smtClean="0"/>
          </a:p>
          <a:p>
            <a:r>
              <a:rPr lang="en-US" dirty="0" err="1" smtClean="0"/>
              <a:t>Stabilit</a:t>
            </a:r>
            <a:r>
              <a:rPr lang="de-DE" dirty="0" smtClean="0"/>
              <a:t>ä</a:t>
            </a:r>
            <a:r>
              <a:rPr lang="en-US" dirty="0" smtClean="0"/>
              <a:t>t – </a:t>
            </a:r>
            <a:r>
              <a:rPr lang="en-US" dirty="0" err="1" smtClean="0"/>
              <a:t>weder</a:t>
            </a:r>
            <a:r>
              <a:rPr lang="en-US" dirty="0" smtClean="0"/>
              <a:t> die </a:t>
            </a:r>
            <a:r>
              <a:rPr lang="en-US" dirty="0" err="1" smtClean="0"/>
              <a:t>Anfangsordunung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de-DE" dirty="0" smtClean="0"/>
              <a:t>äquivalenten Elementen behalten ist.</a:t>
            </a:r>
          </a:p>
          <a:p>
            <a:r>
              <a:rPr lang="de-DE" dirty="0" smtClean="0"/>
              <a:t>Beste Aufwendung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1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Beschreibungsmethode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de-DE" dirty="0" smtClean="0"/>
              <a:t>ür jedes Verfahren werden die folgende Eigenschaften beschreiben sein</a:t>
            </a:r>
            <a:r>
              <a:rPr lang="bg-BG" dirty="0" smtClean="0"/>
              <a:t>: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und C Implementation</a:t>
            </a:r>
            <a:endParaRPr lang="bg-BG" dirty="0" smtClean="0"/>
          </a:p>
          <a:p>
            <a:pPr lvl="1"/>
            <a:r>
              <a:rPr lang="de-DE" dirty="0" smtClean="0"/>
              <a:t>Zeit</a:t>
            </a:r>
            <a:r>
              <a:rPr lang="bg-BG" dirty="0" smtClean="0"/>
              <a:t>-</a:t>
            </a:r>
            <a:r>
              <a:rPr lang="de-DE" dirty="0" smtClean="0"/>
              <a:t> und Platzkomplexität</a:t>
            </a:r>
          </a:p>
          <a:p>
            <a:pPr lvl="1"/>
            <a:r>
              <a:rPr lang="de-DE" dirty="0" smtClean="0"/>
              <a:t>Stabilitä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Best-case, average-case, worst-case</a:t>
            </a:r>
          </a:p>
          <a:p>
            <a:pPr lvl="1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der </a:t>
            </a:r>
            <a:r>
              <a:rPr lang="en-US" dirty="0" err="1" smtClean="0"/>
              <a:t>bekanntesten</a:t>
            </a:r>
            <a:r>
              <a:rPr lang="en-US" dirty="0" smtClean="0"/>
              <a:t> und </a:t>
            </a:r>
            <a:r>
              <a:rPr lang="en-US" dirty="0" err="1" smtClean="0"/>
              <a:t>bedeutsamsten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6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5.1Vergleichbasierte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paarweise</a:t>
            </a:r>
            <a:r>
              <a:rPr lang="en-US" dirty="0" smtClean="0"/>
              <a:t> </a:t>
            </a:r>
            <a:r>
              <a:rPr lang="en-US" dirty="0" err="1" smtClean="0"/>
              <a:t>Vergleichung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Bubble sort, insert sort, selection sort, binary tree sort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Theoretisch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r>
              <a:rPr lang="en-US" dirty="0" smtClean="0"/>
              <a:t> man an, </a:t>
            </a:r>
            <a:r>
              <a:rPr lang="en-US" dirty="0" err="1" smtClean="0"/>
              <a:t>dass</a:t>
            </a:r>
            <a:r>
              <a:rPr lang="en-US" dirty="0" smtClean="0"/>
              <a:t> der </a:t>
            </a:r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konstante</a:t>
            </a:r>
            <a:r>
              <a:rPr lang="en-US" dirty="0" smtClean="0"/>
              <a:t> </a:t>
            </a:r>
            <a:r>
              <a:rPr lang="en-US" dirty="0" err="1" smtClean="0"/>
              <a:t>Zeitmenge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 so – der </a:t>
            </a:r>
            <a:r>
              <a:rPr lang="en-US" dirty="0" err="1" smtClean="0"/>
              <a:t>Vergleich</a:t>
            </a:r>
            <a:r>
              <a:rPr lang="en-US" dirty="0" smtClean="0"/>
              <a:t> h</a:t>
            </a:r>
            <a:r>
              <a:rPr lang="de-DE" dirty="0" smtClean="0"/>
              <a:t>ä</a:t>
            </a:r>
            <a:r>
              <a:rPr lang="en-US" dirty="0" err="1" smtClean="0"/>
              <a:t>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ab.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8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characterisieren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Anfangslernen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(&lt;1000 </a:t>
            </a:r>
            <a:r>
              <a:rPr lang="en-US" dirty="0" err="1" smtClean="0"/>
              <a:t>Elemente</a:t>
            </a:r>
            <a:r>
              <a:rPr lang="en-US" dirty="0" smtClean="0"/>
              <a:t>) </a:t>
            </a:r>
            <a:r>
              <a:rPr lang="en-US" dirty="0" err="1" smtClean="0"/>
              <a:t>aufgewendet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Average-</a:t>
            </a:r>
            <a:r>
              <a:rPr lang="en-US" dirty="0" err="1" smtClean="0"/>
              <a:t>Komplexit</a:t>
            </a:r>
            <a:r>
              <a:rPr lang="de-DE" dirty="0" smtClean="0"/>
              <a:t>ät </a:t>
            </a:r>
            <a:r>
              <a:rPr lang="bg-BG" dirty="0" smtClean="0"/>
              <a:t>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Vertreter</a:t>
            </a:r>
            <a:r>
              <a:rPr lang="en-US" dirty="0" smtClean="0"/>
              <a:t> – insertion sort, selection sort.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– man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Element der </a:t>
            </a:r>
            <a:r>
              <a:rPr lang="en-US" dirty="0" err="1" smtClean="0"/>
              <a:t>Eingabemenge</a:t>
            </a:r>
            <a:r>
              <a:rPr lang="en-US" dirty="0" smtClean="0"/>
              <a:t>, </a:t>
            </a:r>
            <a:r>
              <a:rPr lang="en-US" dirty="0" err="1" smtClean="0"/>
              <a:t>vergleicht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und </a:t>
            </a:r>
            <a:r>
              <a:rPr lang="de-DE" dirty="0" smtClean="0"/>
              <a:t>fü</a:t>
            </a:r>
            <a:r>
              <a:rPr lang="en-US" dirty="0" err="1" smtClean="0"/>
              <a:t>gt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Ausgabemenge</a:t>
            </a:r>
            <a:r>
              <a:rPr lang="en-US" dirty="0" smtClean="0"/>
              <a:t> (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Sortierung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Spelkartenblattes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pseudocode</a:t>
            </a:r>
            <a:r>
              <a:rPr lang="en-US" dirty="0" smtClean="0"/>
              <a:t> and </a:t>
            </a:r>
            <a:r>
              <a:rPr lang="en-US" dirty="0" err="1" smtClean="0"/>
              <a:t>c++</a:t>
            </a:r>
            <a:r>
              <a:rPr lang="en-US" dirty="0" smtClean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2" y="2097088"/>
            <a:ext cx="3219899" cy="1590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8" y="2097088"/>
            <a:ext cx="41344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</a:t>
            </a:r>
            <a:r>
              <a:rPr lang="en-US" dirty="0" err="1" smtClean="0"/>
              <a:t>hrung</a:t>
            </a:r>
            <a:endParaRPr lang="en-US" dirty="0" smtClean="0"/>
          </a:p>
          <a:p>
            <a:r>
              <a:rPr lang="en-US" dirty="0" smtClean="0"/>
              <a:t>2.Klassifikation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en-US" dirty="0" smtClean="0"/>
          </a:p>
          <a:p>
            <a:r>
              <a:rPr lang="en-US" dirty="0" smtClean="0"/>
              <a:t>3.Sortierverfahren – Definition und </a:t>
            </a:r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smtClean="0"/>
              <a:t>4.Beschreibungsmethode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Design.</a:t>
            </a:r>
          </a:p>
          <a:p>
            <a:r>
              <a:rPr lang="en-US" dirty="0" smtClean="0"/>
              <a:t>Average case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Best case –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fast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O(n). In </a:t>
            </a:r>
            <a:r>
              <a:rPr lang="en-US" dirty="0" err="1" smtClean="0"/>
              <a:t>diesem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Worst case –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r>
              <a:rPr lang="en-US" dirty="0" smtClean="0"/>
              <a:t> </a:t>
            </a:r>
            <a:r>
              <a:rPr lang="en-US" dirty="0" err="1" smtClean="0"/>
              <a:t>sortierte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,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genau</a:t>
            </a:r>
            <a:r>
              <a:rPr lang="en-US" dirty="0" smtClean="0"/>
              <a:t> die L</a:t>
            </a:r>
            <a:r>
              <a:rPr lang="de-DE" dirty="0" smtClean="0"/>
              <a:t>ä</a:t>
            </a:r>
            <a:r>
              <a:rPr lang="en-US" dirty="0" err="1" smtClean="0"/>
              <a:t>nge</a:t>
            </a:r>
            <a:r>
              <a:rPr lang="en-US" dirty="0" smtClean="0"/>
              <a:t> der </a:t>
            </a:r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seinem</a:t>
            </a:r>
            <a:r>
              <a:rPr lang="en-US" dirty="0" smtClean="0"/>
              <a:t> </a:t>
            </a:r>
            <a:r>
              <a:rPr lang="en-US" dirty="0" err="1" smtClean="0"/>
              <a:t>sortierten</a:t>
            </a:r>
            <a:r>
              <a:rPr lang="en-US" dirty="0" smtClean="0"/>
              <a:t> Position hat.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3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Min- </a:t>
            </a:r>
            <a:r>
              <a:rPr lang="en-US" dirty="0" err="1" smtClean="0"/>
              <a:t>bzw</a:t>
            </a:r>
            <a:r>
              <a:rPr lang="en-US" dirty="0" smtClean="0"/>
              <a:t>. Max-sort </a:t>
            </a:r>
            <a:r>
              <a:rPr lang="en-US" dirty="0" err="1" smtClean="0"/>
              <a:t>treffen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Idee</a:t>
            </a:r>
            <a:r>
              <a:rPr lang="en-US" dirty="0" smtClean="0"/>
              <a:t> – die </a:t>
            </a:r>
            <a:r>
              <a:rPr lang="en-US" dirty="0" err="1" smtClean="0"/>
              <a:t>Eingabemenge</a:t>
            </a:r>
            <a:r>
              <a:rPr lang="en-US" dirty="0" smtClean="0"/>
              <a:t> w</a:t>
            </a:r>
            <a:r>
              <a:rPr lang="de-DE" dirty="0" smtClean="0"/>
              <a:t>ü</a:t>
            </a:r>
            <a:r>
              <a:rPr lang="en-US" dirty="0" err="1" smtClean="0"/>
              <a:t>rde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– “</a:t>
            </a:r>
            <a:r>
              <a:rPr lang="en-US" dirty="0" err="1" smtClean="0"/>
              <a:t>vorne</a:t>
            </a:r>
            <a:r>
              <a:rPr lang="en-US" dirty="0" smtClean="0"/>
              <a:t>” und “</a:t>
            </a:r>
            <a:r>
              <a:rPr lang="en-US" dirty="0" err="1" smtClean="0"/>
              <a:t>hinten</a:t>
            </a:r>
            <a:r>
              <a:rPr lang="en-US" dirty="0" smtClean="0"/>
              <a:t>”.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sucht</a:t>
            </a:r>
            <a:r>
              <a:rPr lang="en-US" dirty="0" smtClean="0"/>
              <a:t> man </a:t>
            </a:r>
            <a:r>
              <a:rPr lang="en-US" dirty="0" err="1" smtClean="0"/>
              <a:t>nach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Ellement</a:t>
            </a:r>
            <a:r>
              <a:rPr lang="en-US" dirty="0" smtClean="0"/>
              <a:t> “</a:t>
            </a:r>
            <a:r>
              <a:rPr lang="en-US" dirty="0" err="1" smtClean="0"/>
              <a:t>hinten</a:t>
            </a:r>
            <a:r>
              <a:rPr lang="en-US" dirty="0" smtClean="0"/>
              <a:t>” und </a:t>
            </a:r>
            <a:r>
              <a:rPr lang="en-US" dirty="0" err="1" smtClean="0"/>
              <a:t>vertauscht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Element </a:t>
            </a:r>
            <a:r>
              <a:rPr lang="en-US" dirty="0" err="1" smtClean="0"/>
              <a:t>nach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”. Weil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 leer und “</a:t>
            </a:r>
            <a:r>
              <a:rPr lang="en-US" dirty="0" err="1" smtClean="0"/>
              <a:t>hinten</a:t>
            </a:r>
            <a:r>
              <a:rPr lang="en-US" dirty="0" smtClean="0"/>
              <a:t>”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 err="1" smtClean="0"/>
              <a:t>engt</a:t>
            </a:r>
            <a:r>
              <a:rPr lang="en-US" dirty="0" smtClean="0"/>
              <a:t> die </a:t>
            </a:r>
            <a:r>
              <a:rPr lang="en-US" dirty="0" err="1" smtClean="0"/>
              <a:t>Suchmenge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einfachste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kleinsten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größten</a:t>
            </a:r>
            <a:r>
              <a:rPr lang="en-US" dirty="0" smtClean="0"/>
              <a:t> Element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/>
              <a:t>– </a:t>
            </a:r>
            <a:r>
              <a:rPr lang="en-US" dirty="0" err="1"/>
              <a:t>pseudocode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3110"/>
            <a:ext cx="3667637" cy="2876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92" y="2293110"/>
            <a:ext cx="5687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- </a:t>
            </a:r>
            <a:r>
              <a:rPr lang="en-US" dirty="0" err="1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Instabil </a:t>
                </a:r>
                <a:r>
                  <a:rPr lang="en-US" dirty="0" err="1" smtClean="0"/>
                  <a:t>beim</a:t>
                </a:r>
                <a:r>
                  <a:rPr lang="en-US" dirty="0" smtClean="0"/>
                  <a:t> Design -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existiert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stabile Implementation.</a:t>
                </a:r>
              </a:p>
              <a:p>
                <a:r>
                  <a:rPr lang="en-US" dirty="0" err="1" smtClean="0"/>
                  <a:t>Kompl</a:t>
                </a:r>
                <a:r>
                  <a:rPr lang="de-DE" dirty="0" smtClean="0"/>
                  <a:t>exitätsklasse ist immer gleich O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bg-BG" dirty="0" smtClean="0"/>
                  <a:t>, </a:t>
                </a:r>
                <a:r>
                  <a:rPr lang="en-US" dirty="0" err="1" smtClean="0"/>
                  <a:t>weil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immer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dieselbe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Zahl</a:t>
                </a:r>
                <a:r>
                  <a:rPr lang="en-US" dirty="0" smtClean="0"/>
                  <a:t> von </a:t>
                </a:r>
                <a:r>
                  <a:rPr lang="en-US" dirty="0" err="1" smtClean="0"/>
                  <a:t>Iterationen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durchgehen</a:t>
                </a:r>
                <a:r>
                  <a:rPr lang="en-US" dirty="0" smtClean="0"/>
                  <a:t> </a:t>
                </a:r>
                <a:r>
                  <a:rPr lang="en-US" dirty="0"/>
                  <a:t>muss</a:t>
                </a:r>
                <a:r>
                  <a:rPr lang="en-US" dirty="0" smtClean="0"/>
                  <a:t> - die </a:t>
                </a:r>
                <a:r>
                  <a:rPr lang="en-US" dirty="0" err="1" smtClean="0"/>
                  <a:t>Gau</a:t>
                </a:r>
                <a:r>
                  <a:rPr lang="de-DE" dirty="0" smtClean="0"/>
                  <a:t>ß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lauft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Datenmenge</a:t>
            </a:r>
            <a:r>
              <a:rPr lang="en-US" dirty="0" smtClean="0"/>
              <a:t> von links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das </a:t>
            </a:r>
            <a:r>
              <a:rPr lang="en-US" dirty="0" err="1" smtClean="0"/>
              <a:t>aktuelle</a:t>
            </a:r>
            <a:r>
              <a:rPr lang="en-US" dirty="0" smtClean="0"/>
              <a:t> Element und sein </a:t>
            </a:r>
            <a:r>
              <a:rPr lang="en-US" dirty="0" err="1" smtClean="0"/>
              <a:t>Nachbar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(die </a:t>
            </a:r>
            <a:r>
              <a:rPr lang="en-US" dirty="0" err="1" smtClean="0"/>
              <a:t>s.g</a:t>
            </a:r>
            <a:r>
              <a:rPr lang="en-US" dirty="0" smtClean="0"/>
              <a:t>. Bubble-</a:t>
            </a:r>
            <a:r>
              <a:rPr lang="en-US" dirty="0" err="1" smtClean="0"/>
              <a:t>pahse</a:t>
            </a:r>
            <a:r>
              <a:rPr lang="en-US" dirty="0" smtClean="0"/>
              <a:t>). Falls die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Kriterium</a:t>
            </a:r>
            <a:r>
              <a:rPr lang="en-US" dirty="0" smtClean="0"/>
              <a:t>,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getauscht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man,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ganze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6227"/>
            <a:ext cx="3343742" cy="1133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1" y="2196227"/>
            <a:ext cx="40296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 (hat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Speicherbedarf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Worst-case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Average-case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wird</a:t>
            </a:r>
            <a:r>
              <a:rPr lang="en-US" dirty="0" smtClean="0"/>
              <a:t> 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Einfachslernen</a:t>
            </a:r>
            <a:r>
              <a:rPr lang="en-US" dirty="0" smtClean="0"/>
              <a:t> un </a:t>
            </a:r>
            <a:r>
              <a:rPr lang="en-US" dirty="0" err="1" smtClean="0"/>
              <a:t>Demonstrationen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311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386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Arebeitet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 </a:t>
            </a: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die </a:t>
            </a:r>
            <a:r>
              <a:rPr lang="en-US" dirty="0" err="1" smtClean="0"/>
              <a:t>Nachteile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vermeiden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solches</a:t>
            </a:r>
            <a:r>
              <a:rPr lang="en-US" dirty="0" smtClean="0"/>
              <a:t> </a:t>
            </a:r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</a:t>
            </a:r>
            <a:r>
              <a:rPr lang="en-US" dirty="0" smtClean="0"/>
              <a:t>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,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weite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der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sein </a:t>
            </a:r>
            <a:r>
              <a:rPr lang="en-US" dirty="0" err="1" smtClean="0"/>
              <a:t>müssen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in </a:t>
            </a:r>
            <a:r>
              <a:rPr lang="en-US" dirty="0" err="1" smtClean="0"/>
              <a:t>kleinere</a:t>
            </a:r>
            <a:r>
              <a:rPr lang="en-US" dirty="0" smtClean="0"/>
              <a:t> Mengen </a:t>
            </a:r>
            <a:r>
              <a:rPr lang="en-US" dirty="0" err="1" smtClean="0"/>
              <a:t>unterteilt</a:t>
            </a:r>
            <a:r>
              <a:rPr lang="en-US" dirty="0" smtClean="0"/>
              <a:t>,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Elementenanzahl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unterscheidet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Gruppierung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genannt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– </a:t>
            </a:r>
            <a:r>
              <a:rPr lang="en-US" dirty="0" err="1" smtClean="0"/>
              <a:t>Faktor</a:t>
            </a:r>
            <a:r>
              <a:rPr lang="en-US" dirty="0" smtClean="0"/>
              <a:t> 2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die </a:t>
            </a:r>
            <a:r>
              <a:rPr lang="en-US" dirty="0" err="1" smtClean="0"/>
              <a:t>Indizes</a:t>
            </a:r>
            <a:r>
              <a:rPr lang="en-US" dirty="0" smtClean="0"/>
              <a:t> 0,2,4,6 </a:t>
            </a:r>
            <a:r>
              <a:rPr lang="en-US" dirty="0" err="1" smtClean="0"/>
              <a:t>usw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r>
              <a:rPr lang="en-US" dirty="0" smtClean="0"/>
              <a:t>.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1,3,5,7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eliminieren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normales</a:t>
            </a:r>
            <a:r>
              <a:rPr lang="en-US" dirty="0" smtClean="0"/>
              <a:t> </a:t>
            </a:r>
            <a:r>
              <a:rPr lang="en-US" dirty="0" err="1" smtClean="0"/>
              <a:t>Insertionsort</a:t>
            </a:r>
            <a:r>
              <a:rPr lang="en-US" dirty="0" smtClean="0"/>
              <a:t> die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man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Distanzfolgen</a:t>
            </a:r>
            <a:r>
              <a:rPr lang="en-US" dirty="0" smtClean="0"/>
              <a:t>, und der Wahl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Distanzfolge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263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2" y="1652588"/>
            <a:ext cx="5258534" cy="26387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62" y="3655798"/>
            <a:ext cx="7173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Komlexität </a:t>
                </a:r>
                <a:r>
                  <a:rPr lang="en-US" dirty="0" err="1" smtClean="0"/>
                  <a:t>hängt</a:t>
                </a:r>
                <a:r>
                  <a:rPr lang="en-US" dirty="0" smtClean="0"/>
                  <a:t> von der </a:t>
                </a:r>
                <a:r>
                  <a:rPr lang="en-US" dirty="0" err="1" smtClean="0"/>
                  <a:t>Sequenz</a:t>
                </a:r>
                <a:r>
                  <a:rPr lang="en-US" dirty="0" smtClean="0"/>
                  <a:t>, die man </a:t>
                </a:r>
                <a:r>
                  <a:rPr lang="en-US" dirty="0" err="1" smtClean="0"/>
                  <a:t>benuzt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wie</a:t>
                </a:r>
                <a:r>
                  <a:rPr lang="en-US" dirty="0" smtClean="0"/>
                  <a:t> die Donald Shell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{1,2,4,8..2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}, die </a:t>
                </a:r>
                <a:r>
                  <a:rPr lang="en-US" dirty="0"/>
                  <a:t>O(n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Komlexität</a:t>
                </a:r>
                <a:r>
                  <a:rPr lang="en-US" dirty="0"/>
                  <a:t> </a:t>
                </a:r>
                <a:r>
                  <a:rPr lang="en-US" dirty="0" err="1" smtClean="0"/>
                  <a:t>bezeigt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seht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effizient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arbeiten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warum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Ciura-Folge</a:t>
                </a:r>
                <a:r>
                  <a:rPr lang="en-US" dirty="0"/>
                  <a:t> {</a:t>
                </a:r>
                <a:r>
                  <a:rPr lang="en-US" dirty="0" smtClean="0"/>
                  <a:t>701,301,132,57,23,10,4,1}</a:t>
                </a:r>
              </a:p>
              <a:p>
                <a:r>
                  <a:rPr lang="en-US" dirty="0" smtClean="0"/>
                  <a:t>Die </a:t>
                </a:r>
                <a:r>
                  <a:rPr lang="en-US" dirty="0" err="1" smtClean="0"/>
                  <a:t>beste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Praktikum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besteht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Tokuda-Folge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mit</a:t>
                </a:r>
                <a:r>
                  <a:rPr lang="en-US" dirty="0" smtClean="0"/>
                  <a:t> der 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dargestellt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wird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Arbeitet</a:t>
                </a:r>
                <a:r>
                  <a:rPr lang="en-US" dirty="0" smtClean="0"/>
                  <a:t> in-place.</a:t>
                </a:r>
              </a:p>
              <a:p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stabil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Best known case – O(n)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  <a:blipFill rotWithShape="0">
                <a:blip r:embed="rId2"/>
                <a:stretch>
                  <a:fillRect l="-1046" t="-22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2232"/>
            <a:ext cx="10309183" cy="4862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1"/>
            <a:r>
              <a:rPr lang="en-US" dirty="0" smtClean="0"/>
              <a:t>5.1 </a:t>
            </a:r>
            <a:r>
              <a:rPr lang="en-US" dirty="0" err="1" smtClean="0"/>
              <a:t>Vergleichbasierte</a:t>
            </a:r>
            <a:endParaRPr lang="en-US" dirty="0"/>
          </a:p>
          <a:p>
            <a:pPr lvl="2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Insertion sort</a:t>
            </a:r>
          </a:p>
          <a:p>
            <a:pPr lvl="3"/>
            <a:r>
              <a:rPr lang="en-US" dirty="0" smtClean="0"/>
              <a:t>Selection sort</a:t>
            </a:r>
          </a:p>
          <a:p>
            <a:pPr lvl="2"/>
            <a:r>
              <a:rPr lang="en-US" dirty="0" smtClean="0"/>
              <a:t>Bubble-sort </a:t>
            </a:r>
            <a:r>
              <a:rPr lang="en-US" dirty="0" err="1" smtClean="0"/>
              <a:t>Familie</a:t>
            </a:r>
            <a:endParaRPr lang="en-US" dirty="0" smtClean="0"/>
          </a:p>
          <a:p>
            <a:pPr lvl="3"/>
            <a:r>
              <a:rPr lang="en-US" dirty="0" smtClean="0"/>
              <a:t>Bubble-sort</a:t>
            </a:r>
          </a:p>
          <a:p>
            <a:pPr lvl="3"/>
            <a:r>
              <a:rPr lang="en-US" dirty="0" smtClean="0"/>
              <a:t>Shell sort</a:t>
            </a:r>
          </a:p>
          <a:p>
            <a:pPr lvl="3"/>
            <a:r>
              <a:rPr lang="en-US" dirty="0" smtClean="0"/>
              <a:t>Comb sort</a:t>
            </a:r>
          </a:p>
          <a:p>
            <a:pPr lvl="2"/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Merge sort</a:t>
            </a:r>
          </a:p>
          <a:p>
            <a:pPr lvl="3"/>
            <a:r>
              <a:rPr lang="en-US" dirty="0" smtClean="0"/>
              <a:t>Quicksort</a:t>
            </a:r>
          </a:p>
          <a:p>
            <a:pPr lvl="3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endParaRPr lang="en-US" dirty="0" smtClean="0"/>
          </a:p>
          <a:p>
            <a:pPr lvl="2"/>
            <a:r>
              <a:rPr lang="en-US" dirty="0" err="1" smtClean="0"/>
              <a:t>Distributierte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Counting sort</a:t>
            </a:r>
          </a:p>
          <a:p>
            <a:pPr lvl="3"/>
            <a:r>
              <a:rPr lang="en-US" dirty="0" smtClean="0"/>
              <a:t>Bucket sort</a:t>
            </a:r>
          </a:p>
          <a:p>
            <a:pPr lvl="3"/>
            <a:r>
              <a:rPr lang="en-US" dirty="0" smtClean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Prinzipiell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von </a:t>
            </a:r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en-US" dirty="0" err="1" smtClean="0"/>
              <a:t>abgestammt</a:t>
            </a:r>
            <a:r>
              <a:rPr lang="en-US" dirty="0" smtClean="0"/>
              <a:t>, </a:t>
            </a:r>
            <a:r>
              <a:rPr lang="en-US" dirty="0" err="1" smtClean="0"/>
              <a:t>kombinert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Techniken</a:t>
            </a:r>
            <a:r>
              <a:rPr lang="en-US" dirty="0" smtClean="0"/>
              <a:t> von </a:t>
            </a:r>
            <a:r>
              <a:rPr lang="en-US" dirty="0" err="1" smtClean="0"/>
              <a:t>Shellsort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man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benachbarte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und </a:t>
            </a:r>
            <a:r>
              <a:rPr lang="en-US" dirty="0" err="1" smtClean="0"/>
              <a:t>vertauscht</a:t>
            </a:r>
            <a:r>
              <a:rPr lang="en-US" dirty="0" smtClean="0"/>
              <a:t>.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beginnt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, die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auseinander</a:t>
            </a:r>
            <a:r>
              <a:rPr lang="en-US" dirty="0" smtClean="0"/>
              <a:t> </a:t>
            </a:r>
            <a:r>
              <a:rPr lang="en-US" dirty="0" err="1" smtClean="0"/>
              <a:t>Liegen</a:t>
            </a:r>
            <a:r>
              <a:rPr lang="en-US" dirty="0" smtClean="0"/>
              <a:t>, und die </a:t>
            </a:r>
            <a:r>
              <a:rPr lang="en-US" dirty="0" err="1" smtClean="0"/>
              <a:t>Lücke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1.3 </a:t>
            </a:r>
            <a:r>
              <a:rPr lang="en-US" dirty="0" err="1" smtClean="0"/>
              <a:t>verkleinert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Lücke</a:t>
            </a:r>
            <a:r>
              <a:rPr lang="en-US" dirty="0" smtClean="0"/>
              <a:t> von 1 </a:t>
            </a:r>
            <a:r>
              <a:rPr lang="en-US" dirty="0" err="1" smtClean="0"/>
              <a:t>erreicht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137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6" y="326232"/>
            <a:ext cx="6371193" cy="6276384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2101638"/>
            <a:ext cx="408679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7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in-place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  <a:p>
            <a:r>
              <a:rPr lang="en-US" dirty="0" smtClean="0"/>
              <a:t>Worst-case: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case: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Best case: O(n)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5275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r>
              <a:rPr lang="en-US" dirty="0" smtClean="0"/>
              <a:t>, das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, und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in </a:t>
            </a:r>
            <a:r>
              <a:rPr lang="en-US" dirty="0" err="1" smtClean="0"/>
              <a:t>kleneren</a:t>
            </a:r>
            <a:r>
              <a:rPr lang="en-US" dirty="0" smtClean="0"/>
              <a:t> Listen (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zerteilt</a:t>
            </a:r>
            <a:r>
              <a:rPr lang="en-US" dirty="0" smtClean="0"/>
              <a:t> und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kleine</a:t>
            </a:r>
            <a:r>
              <a:rPr lang="en-US" dirty="0" smtClean="0"/>
              <a:t> Listen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terminitert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Element in 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existiert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6360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und</a:t>
            </a:r>
            <a:br>
              <a:rPr lang="en-US" dirty="0" smtClean="0"/>
            </a:b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134525"/>
            <a:ext cx="5296585" cy="6590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1920811"/>
            <a:ext cx="4400912" cy="4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8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in-place,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zugeteilt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muss.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Fällen</a:t>
            </a:r>
            <a:r>
              <a:rPr lang="en-US" dirty="0" smtClean="0"/>
              <a:t> – </a:t>
            </a:r>
            <a:r>
              <a:rPr lang="en-US" dirty="0" err="1" smtClean="0"/>
              <a:t>Komlexität</a:t>
            </a:r>
            <a:r>
              <a:rPr lang="en-US" dirty="0" smtClean="0"/>
              <a:t> is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 – das </a:t>
            </a:r>
            <a:r>
              <a:rPr lang="en-US" dirty="0" err="1" smtClean="0"/>
              <a:t>heißt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Quicksort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dessen</a:t>
            </a:r>
            <a:r>
              <a:rPr lang="en-US" dirty="0" smtClean="0"/>
              <a:t> Worst-case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ist</a:t>
            </a:r>
            <a:r>
              <a:rPr lang="en-US" dirty="0" smtClean="0"/>
              <a:t>.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benützt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mehrer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smtClean="0"/>
              <a:t>. </a:t>
            </a:r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414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5.Vergleich der </a:t>
            </a:r>
            <a:r>
              <a:rPr lang="en-US" dirty="0" err="1" smtClean="0"/>
              <a:t>Verfahren</a:t>
            </a:r>
            <a:endParaRPr lang="en-US" dirty="0" smtClean="0"/>
          </a:p>
          <a:p>
            <a:r>
              <a:rPr lang="en-US" dirty="0" smtClean="0"/>
              <a:t>6.Abschluss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3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 </a:t>
            </a:r>
            <a:r>
              <a:rPr lang="en-US" dirty="0" err="1" smtClean="0"/>
              <a:t>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- eine präzise, d.h. in einer festgelegten Sprache abgefasste, endliche Beschreibung eines allgemeinen Verfahrens unter Verwendung elementarer Verarbeitungsschritte zur Lösung einer gegebenen Aufgabe.</a:t>
            </a:r>
            <a:r>
              <a:rPr lang="en-US" dirty="0"/>
              <a:t>[</a:t>
            </a:r>
            <a:r>
              <a:rPr lang="en-US" dirty="0" err="1"/>
              <a:t>Rivest</a:t>
            </a:r>
            <a:r>
              <a:rPr lang="en-US" dirty="0"/>
              <a:t>, Stein - </a:t>
            </a:r>
            <a:r>
              <a:rPr lang="en-US" b="1" dirty="0"/>
              <a:t>Introduction to </a:t>
            </a:r>
            <a:r>
              <a:rPr lang="en-US" b="1" dirty="0" err="1"/>
              <a:t>Algorithms</a:t>
            </a:r>
            <a:r>
              <a:rPr lang="en-US" dirty="0" err="1"/>
              <a:t>,Cambridge</a:t>
            </a:r>
            <a:r>
              <a:rPr lang="en-US" dirty="0"/>
              <a:t>, 2001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 Definition </a:t>
            </a:r>
            <a:r>
              <a:rPr lang="en-US" dirty="0" err="1" smtClean="0"/>
              <a:t>nach</a:t>
            </a:r>
            <a:r>
              <a:rPr lang="en-US" dirty="0" smtClean="0"/>
              <a:t> muss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besitzen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Statische</a:t>
            </a:r>
            <a:r>
              <a:rPr lang="en-US" dirty="0" smtClean="0"/>
              <a:t>) </a:t>
            </a:r>
            <a:r>
              <a:rPr lang="en-US" dirty="0" err="1" smtClean="0"/>
              <a:t>Finitheit</a:t>
            </a:r>
            <a:r>
              <a:rPr lang="en-US" dirty="0" smtClean="0"/>
              <a:t> -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menschlichen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und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beschreibbar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hrbarheit</a:t>
            </a:r>
            <a:r>
              <a:rPr lang="en-US" dirty="0" smtClean="0"/>
              <a:t> –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muss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Finitheit</a:t>
            </a:r>
            <a:r>
              <a:rPr lang="en-US" dirty="0" smtClean="0"/>
              <a:t> – in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seines </a:t>
            </a:r>
            <a:r>
              <a:rPr lang="en-US" dirty="0" err="1" smtClean="0"/>
              <a:t>Laufens</a:t>
            </a:r>
            <a:r>
              <a:rPr lang="en-US" dirty="0" smtClean="0"/>
              <a:t> muss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Terminierung</a:t>
            </a:r>
            <a:r>
              <a:rPr lang="en-US" dirty="0" smtClean="0"/>
              <a:t> – die </a:t>
            </a:r>
            <a:r>
              <a:rPr lang="en-US" dirty="0" err="1" smtClean="0"/>
              <a:t>Schritte</a:t>
            </a:r>
            <a:r>
              <a:rPr lang="en-US" dirty="0" smtClean="0"/>
              <a:t>, die das </a:t>
            </a:r>
            <a:r>
              <a:rPr lang="en-US" dirty="0" err="1" smtClean="0"/>
              <a:t>Varfahren</a:t>
            </a:r>
            <a:r>
              <a:rPr lang="en-US" dirty="0" smtClean="0"/>
              <a:t> ben</a:t>
            </a:r>
            <a:r>
              <a:rPr lang="de-DE" dirty="0" smtClean="0"/>
              <a:t>ö</a:t>
            </a:r>
            <a:r>
              <a:rPr lang="en-US" dirty="0" err="1" smtClean="0"/>
              <a:t>tigt</a:t>
            </a:r>
            <a:r>
              <a:rPr lang="en-US" dirty="0" smtClean="0"/>
              <a:t>,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Determinierheit</a:t>
            </a:r>
            <a:r>
              <a:rPr lang="en-US" dirty="0" smtClean="0"/>
              <a:t> – der </a:t>
            </a:r>
            <a:r>
              <a:rPr lang="en-US" dirty="0" err="1" smtClean="0"/>
              <a:t>Algorithmus</a:t>
            </a:r>
            <a:r>
              <a:rPr lang="en-US" dirty="0" smtClean="0"/>
              <a:t> muss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Determinusmus</a:t>
            </a:r>
            <a:r>
              <a:rPr lang="en-US" dirty="0" smtClean="0"/>
              <a:t> –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Laufens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n</a:t>
            </a:r>
            <a:r>
              <a:rPr lang="de-DE" dirty="0" smtClean="0"/>
              <a:t>ä</a:t>
            </a:r>
            <a:r>
              <a:rPr lang="en-US" dirty="0" err="1" smtClean="0"/>
              <a:t>chste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2.Klassifikation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Kompl</a:t>
            </a:r>
            <a:r>
              <a:rPr lang="de-DE" dirty="0" smtClean="0"/>
              <a:t>exitä</a:t>
            </a:r>
            <a:r>
              <a:rPr lang="en-US" dirty="0" err="1" smtClean="0"/>
              <a:t>tstheorie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Eigenheiten</a:t>
            </a:r>
            <a:r>
              <a:rPr lang="en-US" dirty="0" smtClean="0"/>
              <a:t> der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Rechenzeit</a:t>
            </a:r>
            <a:endParaRPr lang="en-US" dirty="0" smtClean="0"/>
          </a:p>
          <a:p>
            <a:pPr lvl="1"/>
            <a:r>
              <a:rPr lang="en-US" dirty="0" err="1" smtClean="0"/>
              <a:t>Speicherbedarf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O-Notation </a:t>
            </a:r>
            <a:r>
              <a:rPr lang="en-US" dirty="0" err="1" smtClean="0"/>
              <a:t>dargestellt</a:t>
            </a:r>
            <a:r>
              <a:rPr lang="en-US" dirty="0" smtClean="0"/>
              <a:t> und </a:t>
            </a:r>
            <a:r>
              <a:rPr lang="en-US" dirty="0" err="1" smtClean="0"/>
              <a:t>verglichen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Die o-notation (landau notation)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asymptotische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Folgen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O(f(x)) </a:t>
            </a:r>
            <a:r>
              <a:rPr lang="en-US" dirty="0" err="1" smtClean="0"/>
              <a:t>beziegt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asyptotische</a:t>
            </a:r>
            <a:r>
              <a:rPr lang="en-US" dirty="0" smtClean="0"/>
              <a:t> </a:t>
            </a:r>
            <a:r>
              <a:rPr lang="en-US" dirty="0" err="1" smtClean="0"/>
              <a:t>Schr</a:t>
            </a:r>
            <a:r>
              <a:rPr lang="de-DE" dirty="0" smtClean="0"/>
              <a:t>ä</a:t>
            </a:r>
            <a:r>
              <a:rPr lang="en-US" dirty="0" err="1" smtClean="0"/>
              <a:t>nke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O(g), g = f(x) </a:t>
            </a:r>
            <a:r>
              <a:rPr lang="en-US" dirty="0" err="1" smtClean="0"/>
              <a:t>mit</a:t>
            </a:r>
            <a:r>
              <a:rPr lang="en-US" dirty="0" smtClean="0"/>
              <a:t> g:R-&gt;R, x-&gt;x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O(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345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Bemerkenswerte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o-</a:t>
            </a:r>
            <a:r>
              <a:rPr lang="en-US" dirty="0" err="1" smtClean="0"/>
              <a:t>notationen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 smtClean="0"/>
              <a:t>chsgeschwindigkeit</a:t>
            </a:r>
            <a:r>
              <a:rPr lang="en-US" dirty="0"/>
              <a:t> in x </a:t>
            </a:r>
            <a:r>
              <a:rPr lang="en-US" dirty="0" smtClean="0"/>
              <a:t>≡ N - </a:t>
            </a:r>
            <a:r>
              <a:rPr lang="en-US" dirty="0" err="1" smtClean="0"/>
              <a:t>komplexitätsklassen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O(1) – constant</a:t>
                </a:r>
              </a:p>
              <a:p>
                <a:r>
                  <a:rPr lang="en-US" dirty="0"/>
                  <a:t>O(</a:t>
                </a:r>
                <a:r>
                  <a:rPr lang="en-US" dirty="0" err="1"/>
                  <a:t>logx</a:t>
                </a:r>
                <a:r>
                  <a:rPr lang="en-US" dirty="0"/>
                  <a:t>) – </a:t>
                </a:r>
                <a:r>
                  <a:rPr lang="en-US" dirty="0" err="1"/>
                  <a:t>logarithmisches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 – </a:t>
                </a:r>
                <a:r>
                  <a:rPr lang="en-US" dirty="0" err="1"/>
                  <a:t>Wurzelfunktion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 smtClean="0"/>
                  <a:t>O(x) – </a:t>
                </a:r>
                <a:r>
                  <a:rPr lang="en-US" dirty="0" err="1" smtClean="0"/>
                  <a:t>lineares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:r>
                  <a:rPr lang="en-US" dirty="0" err="1"/>
                  <a:t>xlogx</a:t>
                </a:r>
                <a:r>
                  <a:rPr lang="en-US" dirty="0"/>
                  <a:t>) – super-</a:t>
                </a:r>
                <a:r>
                  <a:rPr lang="en-US" dirty="0" err="1"/>
                  <a:t>lineares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dirty="0" err="1" smtClean="0"/>
                  <a:t>achstum</a:t>
                </a:r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– </a:t>
                </a:r>
                <a:r>
                  <a:rPr lang="en-US" dirty="0" err="1" smtClean="0"/>
                  <a:t>Quadratisches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4192</TotalTime>
  <Words>1506</Words>
  <Application>Microsoft Office PowerPoint</Application>
  <PresentationFormat>Widescreen</PresentationFormat>
  <Paragraphs>162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Trebuchet MS</vt:lpstr>
      <vt:lpstr>Tw Cen MT</vt:lpstr>
      <vt:lpstr>Circuit</vt:lpstr>
      <vt:lpstr>Sortierverfahren</vt:lpstr>
      <vt:lpstr>Inhalt teil 1</vt:lpstr>
      <vt:lpstr>Inhalt teil 2</vt:lpstr>
      <vt:lpstr>Inhalt teil 3</vt:lpstr>
      <vt:lpstr>1.Einführung - DefiniTion</vt:lpstr>
      <vt:lpstr>1.Einführung - eigenschaften eines algorithmus</vt:lpstr>
      <vt:lpstr>2.Klassifikation</vt:lpstr>
      <vt:lpstr>2.1 Die o-notation (landau notation)</vt:lpstr>
      <vt:lpstr>2.2 Bemerkenswerte einiger o-notationen nach Wächsgeschwindigkeit in x ≡ N - komplexitätsklassen</vt:lpstr>
      <vt:lpstr>2.3 graphik der funktioinen von 2.2</vt:lpstr>
      <vt:lpstr>2.4 O-notation - erklärung </vt:lpstr>
      <vt:lpstr>3. Sortierverfahren</vt:lpstr>
      <vt:lpstr>3.1 Sortierverfahren - beschreibungskriterien</vt:lpstr>
      <vt:lpstr>4. Beschreibungsmethode</vt:lpstr>
      <vt:lpstr>5.Analyse einiger der bekanntesten Verfahren</vt:lpstr>
      <vt:lpstr>5.1Vergleichbasierte verfahren</vt:lpstr>
      <vt:lpstr>5.1 Einfache verfahren</vt:lpstr>
      <vt:lpstr>Insertion sort – allgemeine idee</vt:lpstr>
      <vt:lpstr>Insertion sort – pseudocode and c++ implementation</vt:lpstr>
      <vt:lpstr>Insertion sort - eigenschaften</vt:lpstr>
      <vt:lpstr>Selection sort – allgemeine idee</vt:lpstr>
      <vt:lpstr>Selection sort – pseudocode and c++ implementation</vt:lpstr>
      <vt:lpstr>Selection sort - eigenschaften</vt:lpstr>
      <vt:lpstr>Bubblesort – allgemeine idee</vt:lpstr>
      <vt:lpstr>Bubblesort – pseudocode und c++</vt:lpstr>
      <vt:lpstr>Bubblesort - eigenschaften</vt:lpstr>
      <vt:lpstr>Shellsort – allgemeine idee</vt:lpstr>
      <vt:lpstr>Shellsort – pseudocode und c++</vt:lpstr>
      <vt:lpstr>Shellsort - eigenschaften</vt:lpstr>
      <vt:lpstr>Combsort – allgemeine idee</vt:lpstr>
      <vt:lpstr>Combsort – c++ and pseudocode</vt:lpstr>
      <vt:lpstr>Combsort - eigenschaften</vt:lpstr>
      <vt:lpstr>Mergesort – allgemeine idee</vt:lpstr>
      <vt:lpstr>Mergesort c++und pseudocode</vt:lpstr>
      <vt:lpstr>Mergesort eigenschaften</vt:lpstr>
    </vt:vector>
  </TitlesOfParts>
  <Company>Vivacom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Sortierverfahren</dc:title>
  <dc:creator>Dimitar Petrov - IT</dc:creator>
  <cp:lastModifiedBy>Dimitar Petrov - IT</cp:lastModifiedBy>
  <cp:revision>122</cp:revision>
  <dcterms:created xsi:type="dcterms:W3CDTF">2015-05-31T10:23:45Z</dcterms:created>
  <dcterms:modified xsi:type="dcterms:W3CDTF">2015-07-11T09:27:39Z</dcterms:modified>
</cp:coreProperties>
</file>