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98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63321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417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9030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5431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8404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0359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3499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7165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63184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468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422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919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281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187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056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837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359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2220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" TargetMode="External"/><Relationship Id="rId2" Type="http://schemas.openxmlformats.org/officeDocument/2006/relationships/hyperlink" Target="http://www.codeprojec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Sortierverfahren" TargetMode="External"/><Relationship Id="rId5" Type="http://schemas.openxmlformats.org/officeDocument/2006/relationships/hyperlink" Target="https://en.wikibooks.org/wiki/Algorithm_Implementation/Sorting" TargetMode="External"/><Relationship Id="rId4" Type="http://schemas.openxmlformats.org/officeDocument/2006/relationships/hyperlink" Target="http://www.bogotobogo.com/Algorithms/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-petrov/SortingAlgorithms/archive/master.z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Sortierverfahren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093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O-notation - </a:t>
            </a:r>
            <a:r>
              <a:rPr lang="en-US" dirty="0" err="1" smtClean="0"/>
              <a:t>erkl</a:t>
            </a:r>
            <a:r>
              <a:rPr lang="de-DE" dirty="0" smtClean="0"/>
              <a:t>ä</a:t>
            </a:r>
            <a:r>
              <a:rPr lang="en-US" dirty="0" smtClean="0"/>
              <a:t>rung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Die Formel T</a:t>
            </a:r>
            <a:r>
              <a:rPr lang="en-US" dirty="0" smtClean="0"/>
              <a:t>(</a:t>
            </a:r>
            <a:r>
              <a:rPr lang="de-DE" dirty="0"/>
              <a:t>n</a:t>
            </a:r>
            <a:r>
              <a:rPr lang="en-US" dirty="0" smtClean="0"/>
              <a:t>) </a:t>
            </a:r>
            <a:r>
              <a:rPr lang="en-US" dirty="0" err="1" smtClean="0"/>
              <a:t>beschreibt</a:t>
            </a:r>
            <a:r>
              <a:rPr lang="en-US" dirty="0" smtClean="0"/>
              <a:t> den </a:t>
            </a:r>
            <a:r>
              <a:rPr lang="en-US" dirty="0" err="1" smtClean="0"/>
              <a:t>Zeitlauf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.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T(n) die </a:t>
            </a:r>
            <a:r>
              <a:rPr lang="en-US" dirty="0" err="1" smtClean="0"/>
              <a:t>Summe</a:t>
            </a:r>
            <a:r>
              <a:rPr lang="en-US" dirty="0" smtClean="0"/>
              <a:t> </a:t>
            </a:r>
            <a:r>
              <a:rPr lang="en-US" dirty="0" err="1" smtClean="0"/>
              <a:t>aller</a:t>
            </a:r>
            <a:r>
              <a:rPr lang="en-US" dirty="0" smtClean="0"/>
              <a:t> </a:t>
            </a:r>
            <a:r>
              <a:rPr lang="en-US" dirty="0" err="1" smtClean="0"/>
              <a:t>Operationen</a:t>
            </a:r>
            <a:r>
              <a:rPr lang="en-US" dirty="0" smtClean="0"/>
              <a:t> in </a:t>
            </a:r>
            <a:r>
              <a:rPr lang="en-US" dirty="0" err="1" smtClean="0"/>
              <a:t>dieser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. </a:t>
            </a:r>
            <a:r>
              <a:rPr lang="en-US" dirty="0" err="1" smtClean="0"/>
              <a:t>Beispiel</a:t>
            </a:r>
            <a:r>
              <a:rPr lang="en-US" dirty="0" smtClean="0"/>
              <a:t>: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T(n) = c1 + c2*n – n ist die hochste Ordnung der Funktion =&gt; T(n) = O(n)</a:t>
            </a:r>
          </a:p>
          <a:p>
            <a:r>
              <a:rPr lang="de-DE" dirty="0" smtClean="0"/>
              <a:t>Beim Algorithmusentwicklung muss man nach O</a:t>
            </a:r>
            <a:r>
              <a:rPr lang="en-US" dirty="0" smtClean="0"/>
              <a:t>(</a:t>
            </a:r>
            <a:r>
              <a:rPr lang="bg-BG" dirty="0" smtClean="0"/>
              <a:t>1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de-DE" dirty="0" smtClean="0"/>
              <a:t>streben.</a:t>
            </a:r>
          </a:p>
          <a:p>
            <a:r>
              <a:rPr lang="de-DE" dirty="0" smtClean="0"/>
              <a:t>In diesem Fall wü</a:t>
            </a:r>
            <a:r>
              <a:rPr lang="en-US" dirty="0" err="1" smtClean="0"/>
              <a:t>rde</a:t>
            </a:r>
            <a:r>
              <a:rPr lang="en-US" dirty="0" smtClean="0"/>
              <a:t> die </a:t>
            </a:r>
            <a:r>
              <a:rPr lang="en-US" dirty="0" err="1" smtClean="0"/>
              <a:t>Gaussformel</a:t>
            </a:r>
            <a:r>
              <a:rPr lang="en-US" dirty="0" smtClean="0"/>
              <a:t> n*(n + 1)/2 </a:t>
            </a:r>
            <a:r>
              <a:rPr lang="de-DE" dirty="0" smtClean="0"/>
              <a:t>die O</a:t>
            </a:r>
            <a:r>
              <a:rPr lang="en-US" dirty="0" smtClean="0"/>
              <a:t>(</a:t>
            </a:r>
            <a:r>
              <a:rPr lang="bg-BG" dirty="0" smtClean="0"/>
              <a:t>1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de-DE" dirty="0" smtClean="0"/>
              <a:t>komplexitä</a:t>
            </a:r>
            <a:r>
              <a:rPr lang="en-US" dirty="0" smtClean="0"/>
              <a:t>t </a:t>
            </a:r>
            <a:r>
              <a:rPr lang="en-US" dirty="0" err="1" smtClean="0"/>
              <a:t>haben</a:t>
            </a:r>
            <a:r>
              <a:rPr lang="en-US" dirty="0" smtClean="0"/>
              <a:t>.</a:t>
            </a:r>
            <a:endParaRPr lang="de-DE" dirty="0" smtClean="0"/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90" y="3143921"/>
            <a:ext cx="6668431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Sortierverfahren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Algorithmen</a:t>
            </a:r>
            <a:r>
              <a:rPr lang="en-US" dirty="0" smtClean="0"/>
              <a:t>, die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von </a:t>
            </a:r>
            <a:r>
              <a:rPr lang="en-US" dirty="0" err="1" smtClean="0"/>
              <a:t>Elementen</a:t>
            </a:r>
            <a:r>
              <a:rPr lang="en-US" dirty="0" smtClean="0"/>
              <a:t> (n-</a:t>
            </a:r>
            <a:r>
              <a:rPr lang="en-US" dirty="0" err="1" smtClean="0"/>
              <a:t>Tupeln</a:t>
            </a:r>
            <a:r>
              <a:rPr lang="en-US" dirty="0" smtClean="0"/>
              <a:t>) in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Ordnung</a:t>
            </a:r>
            <a:r>
              <a:rPr lang="en-US" dirty="0" smtClean="0"/>
              <a:t> (Permutation)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Regel (</a:t>
            </a:r>
            <a:r>
              <a:rPr lang="en-US" dirty="0" err="1" smtClean="0"/>
              <a:t>Schl</a:t>
            </a:r>
            <a:r>
              <a:rPr lang="de-DE" dirty="0" smtClean="0"/>
              <a:t>ü</a:t>
            </a:r>
            <a:r>
              <a:rPr lang="en-US" dirty="0" err="1" smtClean="0"/>
              <a:t>ssel</a:t>
            </a:r>
            <a:r>
              <a:rPr lang="en-US" dirty="0" smtClean="0"/>
              <a:t>) </a:t>
            </a:r>
            <a:r>
              <a:rPr lang="en-US" dirty="0" err="1" smtClean="0"/>
              <a:t>bringen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Auf die </a:t>
            </a:r>
            <a:r>
              <a:rPr lang="en-US" dirty="0" err="1" smtClean="0"/>
              <a:t>Menge</a:t>
            </a:r>
            <a:r>
              <a:rPr lang="en-US" dirty="0" smtClean="0"/>
              <a:t> muss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Ordnung</a:t>
            </a:r>
            <a:r>
              <a:rPr lang="en-US" dirty="0" smtClean="0"/>
              <a:t> </a:t>
            </a:r>
            <a:r>
              <a:rPr lang="en-US" dirty="0" err="1" smtClean="0"/>
              <a:t>definiert</a:t>
            </a:r>
            <a:r>
              <a:rPr lang="en-US" dirty="0" smtClean="0"/>
              <a:t> sein – </a:t>
            </a:r>
            <a:r>
              <a:rPr lang="en-US" dirty="0" err="1" smtClean="0"/>
              <a:t>d.h</a:t>
            </a:r>
            <a:r>
              <a:rPr lang="en-US" dirty="0" smtClean="0"/>
              <a:t>. die m</a:t>
            </a:r>
            <a:r>
              <a:rPr lang="de-DE" dirty="0" smtClean="0"/>
              <a:t>ü</a:t>
            </a:r>
            <a:r>
              <a:rPr lang="en-US" dirty="0" err="1" smtClean="0"/>
              <a:t>ssen</a:t>
            </a:r>
            <a:r>
              <a:rPr lang="en-US" dirty="0" smtClean="0"/>
              <a:t> “</a:t>
            </a:r>
            <a:r>
              <a:rPr lang="de-DE" dirty="0" smtClean="0"/>
              <a:t>ä</a:t>
            </a:r>
            <a:r>
              <a:rPr lang="en-US" dirty="0" err="1" smtClean="0"/>
              <a:t>hnlich</a:t>
            </a:r>
            <a:r>
              <a:rPr lang="en-US" dirty="0" smtClean="0"/>
              <a:t> sein”.</a:t>
            </a:r>
          </a:p>
          <a:p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Rechnung</a:t>
            </a:r>
            <a:r>
              <a:rPr lang="en-US" dirty="0" smtClean="0"/>
              <a:t> – </a:t>
            </a:r>
            <a:r>
              <a:rPr lang="en-US" dirty="0" err="1" smtClean="0"/>
              <a:t>jedes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verschiedenen</a:t>
            </a:r>
            <a:r>
              <a:rPr lang="en-US" dirty="0" smtClean="0"/>
              <a:t> </a:t>
            </a:r>
            <a:r>
              <a:rPr lang="en-US" dirty="0" err="1" smtClean="0"/>
              <a:t>Problemen</a:t>
            </a:r>
            <a:r>
              <a:rPr lang="en-US" dirty="0" smtClean="0"/>
              <a:t> am </a:t>
            </a:r>
            <a:r>
              <a:rPr lang="en-US" dirty="0" err="1" smtClean="0"/>
              <a:t>besten</a:t>
            </a:r>
            <a:r>
              <a:rPr lang="en-US" dirty="0" smtClean="0"/>
              <a:t> </a:t>
            </a:r>
            <a:r>
              <a:rPr lang="en-US" dirty="0" err="1" smtClean="0"/>
              <a:t>geeignet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Die </a:t>
            </a:r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Rechnung</a:t>
            </a:r>
            <a:r>
              <a:rPr lang="en-US" dirty="0"/>
              <a:t> </a:t>
            </a:r>
            <a:r>
              <a:rPr lang="en-US" dirty="0" err="1" smtClean="0"/>
              <a:t>hängt</a:t>
            </a:r>
            <a:r>
              <a:rPr lang="en-US" dirty="0" smtClean="0"/>
              <a:t> </a:t>
            </a:r>
            <a:r>
              <a:rPr lang="en-US" dirty="0" err="1" smtClean="0"/>
              <a:t>meistens</a:t>
            </a:r>
            <a:r>
              <a:rPr lang="en-US" dirty="0" smtClean="0"/>
              <a:t> von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Elementenzahl</a:t>
            </a:r>
            <a:r>
              <a:rPr lang="en-US" dirty="0" smtClean="0"/>
              <a:t> der </a:t>
            </a:r>
            <a:r>
              <a:rPr lang="en-US" dirty="0" err="1" smtClean="0"/>
              <a:t>Menge</a:t>
            </a:r>
            <a:r>
              <a:rPr lang="en-US" dirty="0" smtClean="0"/>
              <a:t>.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898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Sortierverfahren</a:t>
            </a:r>
            <a:r>
              <a:rPr lang="en-US" dirty="0" smtClean="0"/>
              <a:t> - </a:t>
            </a:r>
            <a:r>
              <a:rPr lang="en-US" dirty="0" err="1" smtClean="0"/>
              <a:t>beschreibungskriterien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Zeitkompl</a:t>
            </a:r>
            <a:r>
              <a:rPr lang="de-DE" dirty="0" smtClean="0"/>
              <a:t>exitä</a:t>
            </a:r>
            <a:r>
              <a:rPr lang="en-US" dirty="0" smtClean="0"/>
              <a:t>t – </a:t>
            </a:r>
            <a:r>
              <a:rPr lang="en-US" dirty="0"/>
              <a:t>Best case, average case, worst case </a:t>
            </a:r>
            <a:r>
              <a:rPr lang="en-US" dirty="0" err="1"/>
              <a:t>Zeitkompl</a:t>
            </a:r>
            <a:r>
              <a:rPr lang="de-DE" dirty="0"/>
              <a:t>exitä</a:t>
            </a:r>
            <a:r>
              <a:rPr lang="en-US" dirty="0" smtClean="0"/>
              <a:t>t.</a:t>
            </a:r>
          </a:p>
          <a:p>
            <a:r>
              <a:rPr lang="en-US" dirty="0" err="1" smtClean="0"/>
              <a:t>Speicherbedarf</a:t>
            </a:r>
            <a:r>
              <a:rPr lang="en-US" dirty="0" smtClean="0"/>
              <a:t>(</a:t>
            </a:r>
            <a:r>
              <a:rPr lang="en-US" dirty="0" err="1" smtClean="0"/>
              <a:t>Platz</a:t>
            </a:r>
            <a:r>
              <a:rPr lang="en-US" dirty="0" err="1"/>
              <a:t>kompl</a:t>
            </a:r>
            <a:r>
              <a:rPr lang="de-DE" dirty="0"/>
              <a:t>exitä</a:t>
            </a:r>
            <a:r>
              <a:rPr lang="en-US" dirty="0" smtClean="0"/>
              <a:t>t) – das </a:t>
            </a:r>
            <a:r>
              <a:rPr lang="en-US" dirty="0" err="1" smtClean="0"/>
              <a:t>Bedarf</a:t>
            </a:r>
            <a:r>
              <a:rPr lang="en-US" dirty="0" smtClean="0"/>
              <a:t> an </a:t>
            </a:r>
            <a:r>
              <a:rPr lang="en-US" dirty="0" err="1" smtClean="0"/>
              <a:t>weiterem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die </a:t>
            </a:r>
            <a:r>
              <a:rPr lang="en-US" dirty="0" err="1" smtClean="0"/>
              <a:t>Sortiermenge</a:t>
            </a:r>
            <a:r>
              <a:rPr lang="en-US" dirty="0" smtClean="0"/>
              <a:t> </a:t>
            </a:r>
            <a:r>
              <a:rPr lang="en-US" dirty="0" err="1" smtClean="0"/>
              <a:t>Speicherplatz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Stabilit</a:t>
            </a:r>
            <a:r>
              <a:rPr lang="de-DE" dirty="0" smtClean="0"/>
              <a:t>ä</a:t>
            </a:r>
            <a:r>
              <a:rPr lang="en-US" dirty="0" smtClean="0"/>
              <a:t>t – </a:t>
            </a:r>
            <a:r>
              <a:rPr lang="en-US" dirty="0" err="1" smtClean="0"/>
              <a:t>weder</a:t>
            </a:r>
            <a:r>
              <a:rPr lang="en-US" dirty="0" smtClean="0"/>
              <a:t> die </a:t>
            </a:r>
            <a:r>
              <a:rPr lang="en-US" dirty="0" err="1" smtClean="0"/>
              <a:t>Anfangsordunung</a:t>
            </a:r>
            <a:r>
              <a:rPr lang="en-US" dirty="0" smtClean="0"/>
              <a:t> </a:t>
            </a:r>
            <a:r>
              <a:rPr lang="en-US" dirty="0" err="1" smtClean="0"/>
              <a:t>zweier</a:t>
            </a:r>
            <a:r>
              <a:rPr lang="en-US" dirty="0" smtClean="0"/>
              <a:t> </a:t>
            </a:r>
            <a:r>
              <a:rPr lang="de-DE" dirty="0" smtClean="0"/>
              <a:t>äquivalenten Elementen behalten ist.</a:t>
            </a:r>
          </a:p>
          <a:p>
            <a:r>
              <a:rPr lang="de-DE" dirty="0" smtClean="0"/>
              <a:t>Beste Aufwendung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0151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Beschreibungsmethode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de-DE" dirty="0" smtClean="0"/>
              <a:t>ür jedes Verfahren werden die folgende Eigenschaften beschreiben sein</a:t>
            </a:r>
            <a:r>
              <a:rPr lang="bg-BG" dirty="0" smtClean="0"/>
              <a:t>:</a:t>
            </a:r>
          </a:p>
          <a:p>
            <a:pPr lvl="1"/>
            <a:r>
              <a:rPr lang="en-US" dirty="0" err="1" smtClean="0"/>
              <a:t>Pseudocode</a:t>
            </a:r>
            <a:r>
              <a:rPr lang="en-US" dirty="0" smtClean="0"/>
              <a:t> und C Implementation</a:t>
            </a:r>
            <a:endParaRPr lang="bg-BG" dirty="0" smtClean="0"/>
          </a:p>
          <a:p>
            <a:pPr lvl="1"/>
            <a:r>
              <a:rPr lang="de-DE" dirty="0" smtClean="0"/>
              <a:t>Zeit</a:t>
            </a:r>
            <a:r>
              <a:rPr lang="bg-BG" dirty="0" smtClean="0"/>
              <a:t>-</a:t>
            </a:r>
            <a:r>
              <a:rPr lang="de-DE" dirty="0" smtClean="0"/>
              <a:t> und Platzkomplexität</a:t>
            </a:r>
          </a:p>
          <a:p>
            <a:pPr lvl="1"/>
            <a:r>
              <a:rPr lang="de-DE" dirty="0" smtClean="0"/>
              <a:t>Stabilitä</a:t>
            </a:r>
            <a:r>
              <a:rPr lang="en-US" dirty="0" smtClean="0"/>
              <a:t>t</a:t>
            </a:r>
          </a:p>
          <a:p>
            <a:pPr lvl="1"/>
            <a:r>
              <a:rPr lang="en-US" dirty="0" smtClean="0"/>
              <a:t>Best-case, average-case, worst-case</a:t>
            </a:r>
          </a:p>
          <a:p>
            <a:pPr lvl="1"/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Eignung</a:t>
            </a:r>
            <a:endParaRPr lang="en-US" dirty="0" smtClean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400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5.Analyse </a:t>
            </a:r>
            <a:r>
              <a:rPr lang="en-US" dirty="0" err="1"/>
              <a:t>einiger</a:t>
            </a:r>
            <a:r>
              <a:rPr lang="en-US" dirty="0"/>
              <a:t> der </a:t>
            </a:r>
            <a:r>
              <a:rPr lang="en-US" dirty="0" err="1"/>
              <a:t>bekanntesten</a:t>
            </a:r>
            <a:r>
              <a:rPr lang="en-US" dirty="0"/>
              <a:t> </a:t>
            </a:r>
            <a:r>
              <a:rPr lang="en-US" dirty="0" err="1"/>
              <a:t>Verfahren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Die </a:t>
            </a:r>
            <a:r>
              <a:rPr lang="en-US" dirty="0" err="1" smtClean="0"/>
              <a:t>folgende</a:t>
            </a:r>
            <a:r>
              <a:rPr lang="en-US" dirty="0" smtClean="0"/>
              <a:t> </a:t>
            </a:r>
            <a:r>
              <a:rPr lang="en-US" dirty="0" err="1" smtClean="0"/>
              <a:t>Folien</a:t>
            </a:r>
            <a:r>
              <a:rPr lang="en-US" dirty="0" smtClean="0"/>
              <a:t> </a:t>
            </a:r>
            <a:r>
              <a:rPr lang="en-US" dirty="0" err="1" smtClean="0"/>
              <a:t>beschreiben</a:t>
            </a:r>
            <a:r>
              <a:rPr lang="en-US" dirty="0" smtClean="0"/>
              <a:t> </a:t>
            </a:r>
            <a:r>
              <a:rPr lang="en-US" dirty="0" err="1" smtClean="0"/>
              <a:t>einige</a:t>
            </a:r>
            <a:r>
              <a:rPr lang="en-US" dirty="0" smtClean="0"/>
              <a:t> der </a:t>
            </a:r>
            <a:r>
              <a:rPr lang="en-US" dirty="0" err="1" smtClean="0"/>
              <a:t>bekanntesten</a:t>
            </a:r>
            <a:r>
              <a:rPr lang="en-US" dirty="0" smtClean="0"/>
              <a:t> und </a:t>
            </a:r>
            <a:r>
              <a:rPr lang="en-US" dirty="0" err="1" smtClean="0"/>
              <a:t>bedeutsamsten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4169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5.1Vergleichbasierte </a:t>
            </a:r>
            <a:r>
              <a:rPr lang="en-US" dirty="0" err="1" smtClean="0"/>
              <a:t>verfahren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basieren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auf die </a:t>
            </a:r>
            <a:r>
              <a:rPr lang="en-US" dirty="0" err="1" smtClean="0"/>
              <a:t>paarweise</a:t>
            </a:r>
            <a:r>
              <a:rPr lang="en-US" dirty="0" smtClean="0"/>
              <a:t> </a:t>
            </a:r>
            <a:r>
              <a:rPr lang="en-US" dirty="0" err="1" smtClean="0"/>
              <a:t>Vergleichung</a:t>
            </a:r>
            <a:r>
              <a:rPr lang="en-US" dirty="0" smtClean="0"/>
              <a:t> von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Elementen</a:t>
            </a:r>
            <a:r>
              <a:rPr lang="en-US" dirty="0" smtClean="0"/>
              <a:t> der </a:t>
            </a:r>
            <a:r>
              <a:rPr lang="en-US" dirty="0" err="1" smtClean="0"/>
              <a:t>Menge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Typische</a:t>
            </a:r>
            <a:r>
              <a:rPr lang="en-US" dirty="0" smtClean="0"/>
              <a:t> </a:t>
            </a:r>
            <a:r>
              <a:rPr lang="en-US" dirty="0" err="1" smtClean="0"/>
              <a:t>Vertr</a:t>
            </a:r>
            <a:r>
              <a:rPr lang="de-DE" dirty="0"/>
              <a:t>e</a:t>
            </a:r>
            <a:r>
              <a:rPr lang="en-US" dirty="0" err="1" smtClean="0"/>
              <a:t>ter</a:t>
            </a:r>
            <a:endParaRPr lang="en-US" dirty="0" smtClean="0"/>
          </a:p>
          <a:p>
            <a:pPr lvl="1"/>
            <a:r>
              <a:rPr lang="en-US" dirty="0" smtClean="0"/>
              <a:t>Bubble sort, insert sort, selection sort, binary tree sort </a:t>
            </a:r>
            <a:r>
              <a:rPr lang="en-US" dirty="0" err="1" smtClean="0"/>
              <a:t>usw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Theoretisch</a:t>
            </a:r>
            <a:r>
              <a:rPr lang="en-US" dirty="0" smtClean="0"/>
              <a:t> </a:t>
            </a:r>
            <a:r>
              <a:rPr lang="en-US" dirty="0" err="1" smtClean="0"/>
              <a:t>nimmt</a:t>
            </a:r>
            <a:r>
              <a:rPr lang="en-US" dirty="0" smtClean="0"/>
              <a:t> man an, </a:t>
            </a:r>
            <a:r>
              <a:rPr lang="en-US" dirty="0" err="1" smtClean="0"/>
              <a:t>dass</a:t>
            </a:r>
            <a:r>
              <a:rPr lang="en-US" dirty="0" smtClean="0"/>
              <a:t> der </a:t>
            </a:r>
            <a:r>
              <a:rPr lang="en-US" dirty="0" err="1" smtClean="0"/>
              <a:t>Vergleich</a:t>
            </a:r>
            <a:r>
              <a:rPr lang="en-US" dirty="0" smtClean="0"/>
              <a:t> von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Elemente</a:t>
            </a:r>
            <a:r>
              <a:rPr lang="en-US" dirty="0" smtClean="0"/>
              <a:t> </a:t>
            </a:r>
            <a:r>
              <a:rPr lang="en-US" dirty="0" err="1" smtClean="0"/>
              <a:t>konstante</a:t>
            </a:r>
            <a:r>
              <a:rPr lang="en-US" dirty="0" smtClean="0"/>
              <a:t> </a:t>
            </a:r>
            <a:r>
              <a:rPr lang="en-US" dirty="0" err="1" smtClean="0"/>
              <a:t>Zeitmenge</a:t>
            </a:r>
            <a:r>
              <a:rPr lang="en-US" dirty="0" smtClean="0"/>
              <a:t> </a:t>
            </a:r>
            <a:r>
              <a:rPr lang="en-US" dirty="0" err="1" smtClean="0"/>
              <a:t>dauert</a:t>
            </a:r>
            <a:r>
              <a:rPr lang="en-US" dirty="0" smtClean="0"/>
              <a:t>. </a:t>
            </a:r>
            <a:r>
              <a:rPr lang="en-US" dirty="0" err="1" smtClean="0"/>
              <a:t>Im</a:t>
            </a:r>
            <a:r>
              <a:rPr lang="en-US" dirty="0"/>
              <a:t> </a:t>
            </a:r>
            <a:r>
              <a:rPr lang="en-US" dirty="0" err="1" smtClean="0"/>
              <a:t>Praktikum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das </a:t>
            </a:r>
            <a:r>
              <a:rPr lang="en-US" dirty="0" err="1" smtClean="0"/>
              <a:t>nicht</a:t>
            </a:r>
            <a:r>
              <a:rPr lang="en-US" dirty="0" smtClean="0"/>
              <a:t> so – der </a:t>
            </a:r>
            <a:r>
              <a:rPr lang="en-US" dirty="0" err="1" smtClean="0"/>
              <a:t>Vergleich</a:t>
            </a:r>
            <a:r>
              <a:rPr lang="en-US" dirty="0" smtClean="0"/>
              <a:t> h</a:t>
            </a:r>
            <a:r>
              <a:rPr lang="de-DE" dirty="0" smtClean="0"/>
              <a:t>ä</a:t>
            </a:r>
            <a:r>
              <a:rPr lang="en-US" dirty="0" err="1" smtClean="0"/>
              <a:t>ngt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Datentyp</a:t>
            </a:r>
            <a:r>
              <a:rPr lang="en-US" dirty="0" smtClean="0"/>
              <a:t> ab.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781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Einfache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Die </a:t>
            </a:r>
            <a:r>
              <a:rPr lang="en-US" dirty="0" err="1" smtClean="0"/>
              <a:t>characterisieren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einfachen</a:t>
            </a:r>
            <a:r>
              <a:rPr lang="en-US" dirty="0" smtClean="0"/>
              <a:t> </a:t>
            </a:r>
            <a:r>
              <a:rPr lang="en-US" dirty="0" err="1" smtClean="0"/>
              <a:t>Implementierung</a:t>
            </a:r>
            <a:r>
              <a:rPr lang="en-US" dirty="0" smtClean="0"/>
              <a:t>, </a:t>
            </a:r>
            <a:r>
              <a:rPr lang="en-US" dirty="0" err="1" smtClean="0"/>
              <a:t>darum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gut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Anfangslernen</a:t>
            </a:r>
            <a:r>
              <a:rPr lang="en-US" dirty="0" smtClean="0"/>
              <a:t> </a:t>
            </a:r>
            <a:r>
              <a:rPr lang="en-US" dirty="0" err="1" smtClean="0"/>
              <a:t>geeignet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Am </a:t>
            </a:r>
            <a:r>
              <a:rPr lang="en-US" dirty="0" err="1" smtClean="0"/>
              <a:t>besten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auf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kleine</a:t>
            </a:r>
            <a:r>
              <a:rPr lang="en-US" dirty="0" smtClean="0"/>
              <a:t> </a:t>
            </a:r>
            <a:r>
              <a:rPr lang="en-US" dirty="0" err="1" smtClean="0"/>
              <a:t>Datenmenge</a:t>
            </a:r>
            <a:r>
              <a:rPr lang="en-US" dirty="0" smtClean="0"/>
              <a:t> (&lt;1000 </a:t>
            </a:r>
            <a:r>
              <a:rPr lang="en-US" dirty="0" err="1" smtClean="0"/>
              <a:t>Elemente</a:t>
            </a:r>
            <a:r>
              <a:rPr lang="en-US" dirty="0" smtClean="0"/>
              <a:t>) </a:t>
            </a:r>
            <a:r>
              <a:rPr lang="en-US" dirty="0" err="1" smtClean="0"/>
              <a:t>aufgewendet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Typische</a:t>
            </a:r>
            <a:r>
              <a:rPr lang="en-US" dirty="0" smtClean="0"/>
              <a:t> Average-</a:t>
            </a:r>
            <a:r>
              <a:rPr lang="en-US" dirty="0" err="1" smtClean="0"/>
              <a:t>Komplexit</a:t>
            </a:r>
            <a:r>
              <a:rPr lang="de-DE" dirty="0" smtClean="0"/>
              <a:t>ät </a:t>
            </a:r>
            <a:r>
              <a:rPr lang="bg-BG" dirty="0" smtClean="0"/>
              <a:t>–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Typische</a:t>
            </a:r>
            <a:r>
              <a:rPr lang="en-US" dirty="0" smtClean="0"/>
              <a:t> </a:t>
            </a:r>
            <a:r>
              <a:rPr lang="en-US" dirty="0" err="1" smtClean="0"/>
              <a:t>Vertreter</a:t>
            </a:r>
            <a:r>
              <a:rPr lang="en-US" dirty="0" smtClean="0"/>
              <a:t> – insertion sort, selection sort.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289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r>
              <a:rPr lang="en-US" dirty="0" smtClean="0"/>
              <a:t> – man </a:t>
            </a:r>
            <a:r>
              <a:rPr lang="en-US" dirty="0" err="1" smtClean="0"/>
              <a:t>nimmt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beliebiges</a:t>
            </a:r>
            <a:r>
              <a:rPr lang="en-US" dirty="0" smtClean="0"/>
              <a:t> Element der </a:t>
            </a:r>
            <a:r>
              <a:rPr lang="en-US" dirty="0" err="1" smtClean="0"/>
              <a:t>Eingabemenge</a:t>
            </a:r>
            <a:r>
              <a:rPr lang="en-US" dirty="0" smtClean="0"/>
              <a:t>, </a:t>
            </a:r>
            <a:r>
              <a:rPr lang="en-US" dirty="0" err="1" smtClean="0"/>
              <a:t>vergleicht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den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Elementen</a:t>
            </a:r>
            <a:r>
              <a:rPr lang="en-US" dirty="0" smtClean="0"/>
              <a:t> und </a:t>
            </a:r>
            <a:r>
              <a:rPr lang="de-DE" dirty="0" smtClean="0"/>
              <a:t>fü</a:t>
            </a:r>
            <a:r>
              <a:rPr lang="en-US" dirty="0" err="1" smtClean="0"/>
              <a:t>gt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in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Ausgabemenge</a:t>
            </a:r>
            <a:r>
              <a:rPr lang="en-US" dirty="0" smtClean="0"/>
              <a:t> (</a:t>
            </a:r>
            <a:r>
              <a:rPr lang="en-US" dirty="0" err="1" smtClean="0"/>
              <a:t>meistens</a:t>
            </a:r>
            <a:r>
              <a:rPr lang="en-US" dirty="0" smtClean="0"/>
              <a:t> </a:t>
            </a:r>
            <a:r>
              <a:rPr lang="en-US" dirty="0" err="1" smtClean="0"/>
              <a:t>wieder</a:t>
            </a:r>
            <a:r>
              <a:rPr lang="en-US" dirty="0" smtClean="0"/>
              <a:t> in </a:t>
            </a:r>
            <a:r>
              <a:rPr lang="en-US" dirty="0" err="1" smtClean="0"/>
              <a:t>derselben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)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korrekten</a:t>
            </a:r>
            <a:r>
              <a:rPr lang="en-US" dirty="0" smtClean="0"/>
              <a:t> </a:t>
            </a:r>
            <a:r>
              <a:rPr lang="en-US" dirty="0" err="1" smtClean="0"/>
              <a:t>Platz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Am </a:t>
            </a:r>
            <a:r>
              <a:rPr lang="en-US" dirty="0" err="1" smtClean="0"/>
              <a:t>meistens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das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Sortierung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Spelkartenblattes</a:t>
            </a:r>
            <a:r>
              <a:rPr lang="en-US" dirty="0" smtClean="0"/>
              <a:t> </a:t>
            </a:r>
            <a:r>
              <a:rPr lang="en-US" dirty="0" err="1" smtClean="0"/>
              <a:t>dargestellt</a:t>
            </a:r>
            <a:r>
              <a:rPr lang="en-US" dirty="0" smtClean="0"/>
              <a:t>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9370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– </a:t>
            </a:r>
            <a:r>
              <a:rPr lang="en-US" dirty="0" err="1" smtClean="0"/>
              <a:t>pseudocode</a:t>
            </a:r>
            <a:r>
              <a:rPr lang="en-US" dirty="0" smtClean="0"/>
              <a:t> and </a:t>
            </a:r>
            <a:r>
              <a:rPr lang="en-US" dirty="0" err="1" smtClean="0"/>
              <a:t>c++</a:t>
            </a:r>
            <a:r>
              <a:rPr lang="en-US" dirty="0" smtClean="0"/>
              <a:t> implementation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92" y="2097088"/>
            <a:ext cx="3219899" cy="159089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638" y="2097088"/>
            <a:ext cx="4134427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4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- </a:t>
            </a:r>
            <a:r>
              <a:rPr lang="en-US" dirty="0" err="1" smtClean="0"/>
              <a:t>eigenschaften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Stabil</a:t>
            </a:r>
            <a:r>
              <a:rPr lang="en-US" dirty="0" smtClean="0"/>
              <a:t> </a:t>
            </a:r>
            <a:r>
              <a:rPr lang="en-US" dirty="0" err="1" smtClean="0"/>
              <a:t>beim</a:t>
            </a:r>
            <a:r>
              <a:rPr lang="en-US" dirty="0" smtClean="0"/>
              <a:t> Design.</a:t>
            </a:r>
          </a:p>
          <a:p>
            <a:r>
              <a:rPr lang="en-US" dirty="0" smtClean="0"/>
              <a:t>Average case – </a:t>
            </a:r>
            <a:r>
              <a:rPr lang="en-US" dirty="0" err="1" smtClean="0"/>
              <a:t>konvergiert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O(n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</a:p>
          <a:p>
            <a:r>
              <a:rPr lang="en-US" dirty="0" smtClean="0"/>
              <a:t>Best case – </a:t>
            </a:r>
            <a:r>
              <a:rPr lang="en-US" dirty="0" err="1" smtClean="0"/>
              <a:t>wenn</a:t>
            </a:r>
            <a:r>
              <a:rPr lang="en-US" dirty="0" smtClean="0"/>
              <a:t> die </a:t>
            </a:r>
            <a:r>
              <a:rPr lang="en-US" dirty="0" err="1" smtClean="0"/>
              <a:t>Eingabemenge</a:t>
            </a:r>
            <a:r>
              <a:rPr lang="en-US" dirty="0" smtClean="0"/>
              <a:t> fast </a:t>
            </a:r>
            <a:r>
              <a:rPr lang="en-US" dirty="0" err="1" smtClean="0"/>
              <a:t>sortiert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– </a:t>
            </a:r>
            <a:r>
              <a:rPr lang="en-US" dirty="0" err="1" smtClean="0"/>
              <a:t>konvergiert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O(n). In </a:t>
            </a:r>
            <a:r>
              <a:rPr lang="en-US" dirty="0" err="1" smtClean="0"/>
              <a:t>diesem</a:t>
            </a:r>
            <a:r>
              <a:rPr lang="en-US" dirty="0" smtClean="0"/>
              <a:t> Fall </a:t>
            </a:r>
            <a:r>
              <a:rPr lang="en-US" dirty="0" err="1" smtClean="0"/>
              <a:t>ist</a:t>
            </a:r>
            <a:r>
              <a:rPr lang="en-US" dirty="0" smtClean="0"/>
              <a:t> das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eigentlich</a:t>
            </a:r>
            <a:r>
              <a:rPr lang="en-US" dirty="0" smtClean="0"/>
              <a:t> </a:t>
            </a:r>
            <a:r>
              <a:rPr lang="en-US" dirty="0" err="1" smtClean="0"/>
              <a:t>schneller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die </a:t>
            </a:r>
            <a:r>
              <a:rPr lang="en-US" dirty="0" err="1" smtClean="0"/>
              <a:t>komplizierte</a:t>
            </a:r>
            <a:r>
              <a:rPr lang="en-US" dirty="0" smtClean="0"/>
              <a:t> </a:t>
            </a:r>
            <a:r>
              <a:rPr lang="en-US" dirty="0" err="1" smtClean="0"/>
              <a:t>Algorithmen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Shellsort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Worst case –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absteigend</a:t>
            </a:r>
            <a:r>
              <a:rPr lang="en-US" dirty="0" smtClean="0"/>
              <a:t> </a:t>
            </a:r>
            <a:r>
              <a:rPr lang="en-US" dirty="0" err="1" smtClean="0"/>
              <a:t>sortierte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, </a:t>
            </a:r>
            <a:r>
              <a:rPr lang="en-US" dirty="0" err="1" smtClean="0"/>
              <a:t>denn</a:t>
            </a:r>
            <a:r>
              <a:rPr lang="en-US" dirty="0" smtClean="0"/>
              <a:t> </a:t>
            </a:r>
            <a:r>
              <a:rPr lang="en-US" dirty="0" err="1" smtClean="0"/>
              <a:t>jedes</a:t>
            </a:r>
            <a:r>
              <a:rPr lang="en-US" dirty="0" smtClean="0"/>
              <a:t> Element </a:t>
            </a:r>
            <a:r>
              <a:rPr lang="en-US" dirty="0" err="1" smtClean="0"/>
              <a:t>genau</a:t>
            </a:r>
            <a:r>
              <a:rPr lang="en-US" dirty="0" smtClean="0"/>
              <a:t> die L</a:t>
            </a:r>
            <a:r>
              <a:rPr lang="de-DE" dirty="0" smtClean="0"/>
              <a:t>ä</a:t>
            </a:r>
            <a:r>
              <a:rPr lang="en-US" dirty="0" err="1" smtClean="0"/>
              <a:t>nge</a:t>
            </a:r>
            <a:r>
              <a:rPr lang="en-US" dirty="0" smtClean="0"/>
              <a:t> der </a:t>
            </a:r>
            <a:r>
              <a:rPr lang="en-US" dirty="0" err="1" smtClean="0"/>
              <a:t>gesamte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von </a:t>
            </a:r>
            <a:r>
              <a:rPr lang="en-US" dirty="0" err="1" smtClean="0"/>
              <a:t>seinem</a:t>
            </a:r>
            <a:r>
              <a:rPr lang="en-US" dirty="0" smtClean="0"/>
              <a:t> </a:t>
            </a:r>
            <a:r>
              <a:rPr lang="en-US" dirty="0" err="1" smtClean="0"/>
              <a:t>sortierten</a:t>
            </a:r>
            <a:r>
              <a:rPr lang="en-US" dirty="0" smtClean="0"/>
              <a:t> Position hat.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7314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r>
              <a:rPr lang="en-US" dirty="0" smtClean="0"/>
              <a:t> </a:t>
            </a:r>
            <a:r>
              <a:rPr lang="en-US" dirty="0" err="1" smtClean="0"/>
              <a:t>teil</a:t>
            </a:r>
            <a:r>
              <a:rPr lang="en-US" dirty="0" smtClean="0"/>
              <a:t> 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1.Einf</a:t>
            </a:r>
            <a:r>
              <a:rPr lang="de-DE" dirty="0" smtClean="0"/>
              <a:t>ü</a:t>
            </a:r>
            <a:r>
              <a:rPr lang="en-US" dirty="0" err="1" smtClean="0"/>
              <a:t>hrung</a:t>
            </a:r>
            <a:endParaRPr lang="en-US" dirty="0" smtClean="0"/>
          </a:p>
          <a:p>
            <a:r>
              <a:rPr lang="en-US" dirty="0" smtClean="0"/>
              <a:t>2.Klassifikation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Algorithmus</a:t>
            </a:r>
            <a:endParaRPr lang="en-US" dirty="0" smtClean="0"/>
          </a:p>
          <a:p>
            <a:r>
              <a:rPr lang="en-US" dirty="0" smtClean="0"/>
              <a:t>3.Sortierverfahren – Definition und </a:t>
            </a:r>
            <a:r>
              <a:rPr lang="en-US" dirty="0" err="1" smtClean="0"/>
              <a:t>Grundlagen</a:t>
            </a:r>
            <a:endParaRPr lang="en-US" dirty="0" smtClean="0"/>
          </a:p>
          <a:p>
            <a:r>
              <a:rPr lang="en-US" dirty="0" smtClean="0"/>
              <a:t>4.Beschreibungsmethode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4210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Das </a:t>
            </a:r>
            <a:r>
              <a:rPr lang="en-US" dirty="0" err="1" smtClean="0"/>
              <a:t>Begriff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man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Min- </a:t>
            </a:r>
            <a:r>
              <a:rPr lang="en-US" dirty="0" err="1" smtClean="0"/>
              <a:t>bzw</a:t>
            </a:r>
            <a:r>
              <a:rPr lang="en-US" dirty="0" smtClean="0"/>
              <a:t>. Max-sort </a:t>
            </a:r>
            <a:r>
              <a:rPr lang="en-US" dirty="0" err="1" smtClean="0"/>
              <a:t>treffen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Idee</a:t>
            </a:r>
            <a:r>
              <a:rPr lang="en-US" dirty="0" smtClean="0"/>
              <a:t> – die </a:t>
            </a:r>
            <a:r>
              <a:rPr lang="en-US" dirty="0" err="1" smtClean="0"/>
              <a:t>Eingabemenge</a:t>
            </a:r>
            <a:r>
              <a:rPr lang="en-US" dirty="0" smtClean="0"/>
              <a:t> w</a:t>
            </a:r>
            <a:r>
              <a:rPr lang="de-DE" dirty="0" smtClean="0"/>
              <a:t>ü</a:t>
            </a:r>
            <a:r>
              <a:rPr lang="en-US" dirty="0" err="1" smtClean="0"/>
              <a:t>rde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Teilen</a:t>
            </a:r>
            <a:r>
              <a:rPr lang="en-US" dirty="0" smtClean="0"/>
              <a:t> </a:t>
            </a:r>
            <a:r>
              <a:rPr lang="en-US" dirty="0" err="1" smtClean="0"/>
              <a:t>dargestellt</a:t>
            </a:r>
            <a:r>
              <a:rPr lang="en-US" dirty="0" smtClean="0"/>
              <a:t> – “</a:t>
            </a:r>
            <a:r>
              <a:rPr lang="en-US" dirty="0" err="1" smtClean="0"/>
              <a:t>vorne</a:t>
            </a:r>
            <a:r>
              <a:rPr lang="en-US" dirty="0" smtClean="0"/>
              <a:t>” und “</a:t>
            </a:r>
            <a:r>
              <a:rPr lang="en-US" dirty="0" err="1" smtClean="0"/>
              <a:t>hinten</a:t>
            </a:r>
            <a:r>
              <a:rPr lang="en-US" dirty="0" smtClean="0"/>
              <a:t>”.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sucht</a:t>
            </a:r>
            <a:r>
              <a:rPr lang="en-US" dirty="0" smtClean="0"/>
              <a:t> man </a:t>
            </a:r>
            <a:r>
              <a:rPr lang="en-US" dirty="0" err="1" smtClean="0"/>
              <a:t>nach</a:t>
            </a:r>
            <a:r>
              <a:rPr lang="en-US" dirty="0" smtClean="0"/>
              <a:t> das </a:t>
            </a:r>
            <a:r>
              <a:rPr lang="en-US" dirty="0" err="1" smtClean="0"/>
              <a:t>kleinste</a:t>
            </a:r>
            <a:r>
              <a:rPr lang="en-US" dirty="0" smtClean="0"/>
              <a:t> </a:t>
            </a:r>
            <a:r>
              <a:rPr lang="en-US" dirty="0" err="1" smtClean="0"/>
              <a:t>Ellement</a:t>
            </a:r>
            <a:r>
              <a:rPr lang="en-US" dirty="0" smtClean="0"/>
              <a:t> “</a:t>
            </a:r>
            <a:r>
              <a:rPr lang="en-US" dirty="0" err="1" smtClean="0"/>
              <a:t>hinten</a:t>
            </a:r>
            <a:r>
              <a:rPr lang="en-US" dirty="0" smtClean="0"/>
              <a:t>” und </a:t>
            </a:r>
            <a:r>
              <a:rPr lang="en-US" dirty="0" err="1" smtClean="0"/>
              <a:t>vertauscht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ersten</a:t>
            </a:r>
            <a:r>
              <a:rPr lang="en-US" dirty="0" smtClean="0"/>
              <a:t> Element </a:t>
            </a:r>
            <a:r>
              <a:rPr lang="en-US" dirty="0" err="1" smtClean="0"/>
              <a:t>nach</a:t>
            </a:r>
            <a:r>
              <a:rPr lang="en-US" dirty="0" smtClean="0"/>
              <a:t> “</a:t>
            </a:r>
            <a:r>
              <a:rPr lang="en-US" dirty="0" err="1" smtClean="0"/>
              <a:t>vorne</a:t>
            </a:r>
            <a:r>
              <a:rPr lang="en-US" dirty="0" smtClean="0"/>
              <a:t>”. Weil </a:t>
            </a:r>
            <a:r>
              <a:rPr lang="en-US" dirty="0" err="1" smtClean="0"/>
              <a:t>zuerst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“</a:t>
            </a:r>
            <a:r>
              <a:rPr lang="en-US" dirty="0" err="1" smtClean="0"/>
              <a:t>vorne</a:t>
            </a:r>
            <a:r>
              <a:rPr lang="en-US" dirty="0" smtClean="0"/>
              <a:t>” leer und “</a:t>
            </a:r>
            <a:r>
              <a:rPr lang="en-US" dirty="0" err="1" smtClean="0"/>
              <a:t>hinten</a:t>
            </a:r>
            <a:r>
              <a:rPr lang="en-US" dirty="0" smtClean="0"/>
              <a:t>” </a:t>
            </a:r>
            <a:r>
              <a:rPr lang="en-US" dirty="0" err="1" smtClean="0"/>
              <a:t>stellt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Elementen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, </a:t>
            </a:r>
            <a:r>
              <a:rPr lang="en-US" dirty="0" err="1" smtClean="0"/>
              <a:t>jede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teration </a:t>
            </a:r>
            <a:r>
              <a:rPr lang="en-US" dirty="0" err="1" smtClean="0"/>
              <a:t>engt</a:t>
            </a:r>
            <a:r>
              <a:rPr lang="en-US" dirty="0" smtClean="0"/>
              <a:t> die </a:t>
            </a:r>
            <a:r>
              <a:rPr lang="en-US" dirty="0" err="1" smtClean="0"/>
              <a:t>Suchmenge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Das </a:t>
            </a:r>
            <a:r>
              <a:rPr lang="en-US" dirty="0" err="1" smtClean="0"/>
              <a:t>ist</a:t>
            </a:r>
            <a:r>
              <a:rPr lang="en-US" dirty="0" smtClean="0"/>
              <a:t> das </a:t>
            </a:r>
            <a:r>
              <a:rPr lang="en-US" dirty="0" err="1" smtClean="0"/>
              <a:t>einfachste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Suchen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kleinsten</a:t>
            </a:r>
            <a:r>
              <a:rPr lang="en-US" dirty="0" smtClean="0"/>
              <a:t> </a:t>
            </a:r>
            <a:r>
              <a:rPr lang="en-US" dirty="0" err="1" smtClean="0"/>
              <a:t>bzw</a:t>
            </a:r>
            <a:r>
              <a:rPr lang="en-US" dirty="0" smtClean="0"/>
              <a:t>. </a:t>
            </a:r>
            <a:r>
              <a:rPr lang="en-US" dirty="0" err="1" smtClean="0"/>
              <a:t>größten</a:t>
            </a:r>
            <a:r>
              <a:rPr lang="en-US" dirty="0" smtClean="0"/>
              <a:t> Element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kleinen</a:t>
            </a:r>
            <a:r>
              <a:rPr lang="en-US" dirty="0" smtClean="0"/>
              <a:t> </a:t>
            </a:r>
            <a:r>
              <a:rPr lang="en-US" dirty="0" err="1" smtClean="0"/>
              <a:t>Datenmenge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851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 </a:t>
            </a:r>
            <a:r>
              <a:rPr lang="en-US" dirty="0"/>
              <a:t>– </a:t>
            </a:r>
            <a:r>
              <a:rPr lang="en-US" dirty="0" err="1"/>
              <a:t>pseudocode</a:t>
            </a:r>
            <a:r>
              <a:rPr lang="en-US" dirty="0"/>
              <a:t> and </a:t>
            </a:r>
            <a:r>
              <a:rPr lang="en-US" dirty="0" err="1"/>
              <a:t>c++</a:t>
            </a:r>
            <a:r>
              <a:rPr lang="en-US" dirty="0"/>
              <a:t> implementation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293110"/>
            <a:ext cx="3667637" cy="287695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192" y="2293110"/>
            <a:ext cx="5687219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3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</a:t>
            </a:r>
            <a:r>
              <a:rPr lang="en-US" dirty="0"/>
              <a:t>sort - </a:t>
            </a:r>
            <a:r>
              <a:rPr lang="en-US" dirty="0" err="1"/>
              <a:t>eigenschaften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Instabil </a:t>
                </a:r>
                <a:r>
                  <a:rPr lang="en-US" dirty="0" err="1" smtClean="0"/>
                  <a:t>beim</a:t>
                </a:r>
                <a:r>
                  <a:rPr lang="en-US" dirty="0" smtClean="0"/>
                  <a:t> Design - </a:t>
                </a:r>
                <a:r>
                  <a:rPr lang="en-US" dirty="0" err="1" smtClean="0"/>
                  <a:t>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existiert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doch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eine</a:t>
                </a:r>
                <a:r>
                  <a:rPr lang="en-US" dirty="0" smtClean="0"/>
                  <a:t> stabile Implementation.</a:t>
                </a:r>
              </a:p>
              <a:p>
                <a:r>
                  <a:rPr lang="en-US" dirty="0" err="1" smtClean="0"/>
                  <a:t>Kompl</a:t>
                </a:r>
                <a:r>
                  <a:rPr lang="de-DE" dirty="0" smtClean="0"/>
                  <a:t>exitätsklasse ist immer gleich O</a:t>
                </a:r>
                <a:r>
                  <a:rPr lang="en-US" dirty="0" smtClean="0"/>
                  <a:t>(n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)</a:t>
                </a:r>
                <a:r>
                  <a:rPr lang="bg-BG" dirty="0" smtClean="0"/>
                  <a:t>, </a:t>
                </a:r>
                <a:r>
                  <a:rPr lang="en-US" dirty="0" err="1" smtClean="0"/>
                  <a:t>weil</a:t>
                </a:r>
                <a:r>
                  <a:rPr lang="en-US" dirty="0" smtClean="0"/>
                  <a:t> man </a:t>
                </a:r>
                <a:r>
                  <a:rPr lang="en-US" dirty="0" err="1" smtClean="0"/>
                  <a:t>immer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durch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dieselbe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Zahl</a:t>
                </a:r>
                <a:r>
                  <a:rPr lang="en-US" dirty="0" smtClean="0"/>
                  <a:t> von </a:t>
                </a:r>
                <a:r>
                  <a:rPr lang="en-US" dirty="0" err="1" smtClean="0"/>
                  <a:t>Iterationen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durchgehen</a:t>
                </a:r>
                <a:r>
                  <a:rPr lang="en-US" dirty="0" smtClean="0"/>
                  <a:t> </a:t>
                </a:r>
                <a:r>
                  <a:rPr lang="en-US" dirty="0"/>
                  <a:t>muss</a:t>
                </a:r>
                <a:r>
                  <a:rPr lang="en-US" dirty="0" smtClean="0"/>
                  <a:t> - die </a:t>
                </a:r>
                <a:r>
                  <a:rPr lang="en-US" dirty="0" err="1" smtClean="0"/>
                  <a:t>Gau</a:t>
                </a:r>
                <a:r>
                  <a:rPr lang="de-DE" dirty="0" smtClean="0"/>
                  <a:t>ß</a:t>
                </a:r>
                <a:r>
                  <a:rPr lang="en-US" dirty="0" err="1" smtClean="0"/>
                  <a:t>formel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-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84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Bubblesort</a:t>
            </a:r>
            <a:r>
              <a:rPr lang="en-US" dirty="0" smtClean="0"/>
              <a:t>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 </a:t>
            </a:r>
            <a:r>
              <a:rPr lang="en-US" dirty="0" err="1" smtClean="0"/>
              <a:t>lauft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die </a:t>
            </a:r>
            <a:r>
              <a:rPr lang="en-US" dirty="0" err="1" smtClean="0"/>
              <a:t>Datenmenge</a:t>
            </a:r>
            <a:r>
              <a:rPr lang="en-US" dirty="0" smtClean="0"/>
              <a:t> von links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rechts</a:t>
            </a:r>
            <a:r>
              <a:rPr lang="en-US" dirty="0" smtClean="0"/>
              <a:t>, </a:t>
            </a:r>
            <a:r>
              <a:rPr lang="en-US" dirty="0" err="1" smtClean="0"/>
              <a:t>damit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das </a:t>
            </a:r>
            <a:r>
              <a:rPr lang="en-US" dirty="0" err="1" smtClean="0"/>
              <a:t>aktuelle</a:t>
            </a:r>
            <a:r>
              <a:rPr lang="en-US" dirty="0" smtClean="0"/>
              <a:t> Element und sein </a:t>
            </a:r>
            <a:r>
              <a:rPr lang="en-US" dirty="0" err="1" smtClean="0"/>
              <a:t>Nachbar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rechts</a:t>
            </a:r>
            <a:r>
              <a:rPr lang="en-US" dirty="0" smtClean="0"/>
              <a:t> </a:t>
            </a:r>
            <a:r>
              <a:rPr lang="en-US" dirty="0" err="1" smtClean="0"/>
              <a:t>verglichen</a:t>
            </a:r>
            <a:r>
              <a:rPr lang="en-US" dirty="0" smtClean="0"/>
              <a:t> (die </a:t>
            </a:r>
            <a:r>
              <a:rPr lang="en-US" dirty="0" err="1" smtClean="0"/>
              <a:t>s.g</a:t>
            </a:r>
            <a:r>
              <a:rPr lang="en-US" dirty="0" smtClean="0"/>
              <a:t>. Bubble-</a:t>
            </a:r>
            <a:r>
              <a:rPr lang="en-US" dirty="0" err="1" smtClean="0"/>
              <a:t>pahse</a:t>
            </a:r>
            <a:r>
              <a:rPr lang="en-US" dirty="0" smtClean="0"/>
              <a:t>). Falls die </a:t>
            </a:r>
            <a:r>
              <a:rPr lang="en-US" dirty="0" err="1" smtClean="0"/>
              <a:t>Elementen</a:t>
            </a:r>
            <a:r>
              <a:rPr lang="en-US" dirty="0" smtClean="0"/>
              <a:t> </a:t>
            </a:r>
            <a:r>
              <a:rPr lang="en-US" dirty="0" err="1" smtClean="0"/>
              <a:t>unterschieden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Kriterium</a:t>
            </a:r>
            <a:r>
              <a:rPr lang="en-US" dirty="0" smtClean="0"/>
              <a:t>,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getauscht</a:t>
            </a:r>
            <a:r>
              <a:rPr lang="en-US" dirty="0" smtClean="0"/>
              <a:t>.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Prozedur</a:t>
            </a:r>
            <a:r>
              <a:rPr lang="en-US" dirty="0" smtClean="0"/>
              <a:t> </a:t>
            </a:r>
            <a:r>
              <a:rPr lang="en-US" dirty="0" err="1" smtClean="0"/>
              <a:t>wiederholt</a:t>
            </a:r>
            <a:r>
              <a:rPr lang="en-US" dirty="0" smtClean="0"/>
              <a:t> man, </a:t>
            </a:r>
            <a:r>
              <a:rPr lang="en-US" dirty="0" err="1" smtClean="0"/>
              <a:t>bis</a:t>
            </a:r>
            <a:r>
              <a:rPr lang="en-US" dirty="0" smtClean="0"/>
              <a:t> die </a:t>
            </a:r>
            <a:r>
              <a:rPr lang="en-US" dirty="0" err="1" smtClean="0"/>
              <a:t>ganze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</a:t>
            </a:r>
            <a:r>
              <a:rPr lang="en-US" dirty="0" err="1" smtClean="0"/>
              <a:t>sortiert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235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Bubblesort</a:t>
            </a:r>
            <a:r>
              <a:rPr lang="en-US" dirty="0" smtClean="0"/>
              <a:t> – </a:t>
            </a:r>
            <a:r>
              <a:rPr lang="en-US" dirty="0" err="1" smtClean="0"/>
              <a:t>pseudocode</a:t>
            </a:r>
            <a:r>
              <a:rPr lang="en-US" dirty="0" smtClean="0"/>
              <a:t> und </a:t>
            </a:r>
            <a:r>
              <a:rPr lang="en-US" dirty="0" err="1" smtClean="0"/>
              <a:t>c++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196227"/>
            <a:ext cx="3343742" cy="113363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281" y="2196227"/>
            <a:ext cx="4029637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0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Bubblesort</a:t>
            </a:r>
            <a:r>
              <a:rPr lang="en-US" dirty="0" smtClean="0"/>
              <a:t> - </a:t>
            </a:r>
            <a:r>
              <a:rPr lang="en-US" dirty="0" err="1" smtClean="0"/>
              <a:t>eigenschaften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Stabil</a:t>
            </a:r>
            <a:r>
              <a:rPr lang="en-US" dirty="0" smtClean="0"/>
              <a:t> </a:t>
            </a:r>
            <a:r>
              <a:rPr lang="en-US" dirty="0" err="1" smtClean="0"/>
              <a:t>beim</a:t>
            </a:r>
            <a:r>
              <a:rPr lang="en-US" dirty="0" smtClean="0"/>
              <a:t> Design</a:t>
            </a:r>
          </a:p>
          <a:p>
            <a:r>
              <a:rPr lang="en-US" dirty="0" err="1" smtClean="0"/>
              <a:t>Arbeitet</a:t>
            </a:r>
            <a:r>
              <a:rPr lang="en-US" dirty="0" smtClean="0"/>
              <a:t> in-place (hat </a:t>
            </a:r>
            <a:r>
              <a:rPr lang="en-US" dirty="0" err="1" smtClean="0"/>
              <a:t>kein</a:t>
            </a:r>
            <a:r>
              <a:rPr lang="en-US" dirty="0" smtClean="0"/>
              <a:t> </a:t>
            </a:r>
            <a:r>
              <a:rPr lang="en-US" dirty="0" err="1" smtClean="0"/>
              <a:t>weiteres</a:t>
            </a:r>
            <a:r>
              <a:rPr lang="en-US" dirty="0" smtClean="0"/>
              <a:t> </a:t>
            </a:r>
            <a:r>
              <a:rPr lang="en-US" dirty="0" err="1" smtClean="0"/>
              <a:t>Speicherbedarf</a:t>
            </a:r>
            <a:r>
              <a:rPr lang="en-US" dirty="0" smtClean="0"/>
              <a:t>)</a:t>
            </a:r>
          </a:p>
          <a:p>
            <a:r>
              <a:rPr lang="en-US" dirty="0" smtClean="0"/>
              <a:t>Worst-case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Average-case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gute</a:t>
            </a:r>
            <a:r>
              <a:rPr lang="en-US" dirty="0" smtClean="0"/>
              <a:t> </a:t>
            </a:r>
            <a:r>
              <a:rPr lang="en-US" dirty="0" err="1" smtClean="0"/>
              <a:t>Eignung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wird</a:t>
            </a:r>
            <a:r>
              <a:rPr lang="en-US" dirty="0" smtClean="0"/>
              <a:t> am </a:t>
            </a:r>
            <a:r>
              <a:rPr lang="en-US" dirty="0" err="1" smtClean="0"/>
              <a:t>meistens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Einfachslernen</a:t>
            </a:r>
            <a:r>
              <a:rPr lang="en-US" dirty="0" smtClean="0"/>
              <a:t> un </a:t>
            </a:r>
            <a:r>
              <a:rPr lang="en-US" dirty="0" err="1" smtClean="0"/>
              <a:t>Demonstrationen</a:t>
            </a:r>
            <a:r>
              <a:rPr lang="en-US" dirty="0" smtClean="0"/>
              <a:t> </a:t>
            </a:r>
            <a:r>
              <a:rPr lang="en-US" dirty="0" err="1" smtClean="0"/>
              <a:t>genutzt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7311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Effiziente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Die </a:t>
            </a:r>
            <a:r>
              <a:rPr lang="en-US" dirty="0" err="1"/>
              <a:t>characterisieren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mittleren</a:t>
            </a:r>
            <a:r>
              <a:rPr lang="en-US" dirty="0" smtClean="0"/>
              <a:t> </a:t>
            </a:r>
            <a:r>
              <a:rPr lang="en-US" dirty="0" err="1" smtClean="0"/>
              <a:t>Komplexität</a:t>
            </a:r>
            <a:r>
              <a:rPr lang="en-US" dirty="0" smtClean="0"/>
              <a:t> und </a:t>
            </a:r>
            <a:r>
              <a:rPr lang="en-US" dirty="0" err="1" smtClean="0"/>
              <a:t>guter</a:t>
            </a:r>
            <a:r>
              <a:rPr lang="en-US" dirty="0" smtClean="0"/>
              <a:t> </a:t>
            </a:r>
            <a:r>
              <a:rPr lang="en-US" dirty="0" err="1" smtClean="0"/>
              <a:t>Laufzeit</a:t>
            </a:r>
            <a:r>
              <a:rPr lang="en-US" dirty="0" smtClean="0"/>
              <a:t>, </a:t>
            </a:r>
            <a:r>
              <a:rPr lang="en-US" dirty="0" err="1"/>
              <a:t>darum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gut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Lösung</a:t>
            </a:r>
            <a:r>
              <a:rPr lang="en-US" dirty="0" smtClean="0"/>
              <a:t> </a:t>
            </a:r>
            <a:r>
              <a:rPr lang="en-US" dirty="0" err="1" smtClean="0"/>
              <a:t>wirklichen</a:t>
            </a:r>
            <a:r>
              <a:rPr lang="en-US" dirty="0" smtClean="0"/>
              <a:t> </a:t>
            </a:r>
            <a:r>
              <a:rPr lang="en-US" dirty="0" err="1" smtClean="0"/>
              <a:t>Aufgaben</a:t>
            </a:r>
            <a:r>
              <a:rPr lang="en-US" dirty="0" smtClean="0"/>
              <a:t> </a:t>
            </a:r>
            <a:r>
              <a:rPr lang="en-US" dirty="0" err="1" smtClean="0"/>
              <a:t>geeignet</a:t>
            </a:r>
            <a:r>
              <a:rPr lang="en-US" dirty="0" smtClean="0"/>
              <a:t>.</a:t>
            </a:r>
          </a:p>
          <a:p>
            <a:r>
              <a:rPr lang="en-US" dirty="0" err="1"/>
              <a:t>Typische</a:t>
            </a:r>
            <a:r>
              <a:rPr lang="en-US" dirty="0"/>
              <a:t> Average-</a:t>
            </a:r>
            <a:r>
              <a:rPr lang="en-US" dirty="0" err="1"/>
              <a:t>Komplexit</a:t>
            </a:r>
            <a:r>
              <a:rPr lang="de-DE" dirty="0"/>
              <a:t>ät </a:t>
            </a:r>
            <a:r>
              <a:rPr lang="bg-BG" dirty="0"/>
              <a:t>– </a:t>
            </a:r>
            <a:r>
              <a:rPr lang="en-US" dirty="0" smtClean="0"/>
              <a:t>O(</a:t>
            </a:r>
            <a:r>
              <a:rPr lang="en-US" dirty="0" err="1" smtClean="0"/>
              <a:t>nlogn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err="1"/>
              <a:t>Typische</a:t>
            </a:r>
            <a:r>
              <a:rPr lang="en-US" dirty="0"/>
              <a:t> </a:t>
            </a:r>
            <a:r>
              <a:rPr lang="en-US" dirty="0" err="1"/>
              <a:t>Vertreter</a:t>
            </a:r>
            <a:r>
              <a:rPr lang="en-US" dirty="0"/>
              <a:t> – </a:t>
            </a:r>
            <a:r>
              <a:rPr lang="en-US" dirty="0" smtClean="0"/>
              <a:t>quicksort, </a:t>
            </a:r>
            <a:r>
              <a:rPr lang="en-US" dirty="0" err="1" smtClean="0"/>
              <a:t>mergesort</a:t>
            </a:r>
            <a:r>
              <a:rPr lang="en-US" dirty="0" smtClean="0"/>
              <a:t>, </a:t>
            </a:r>
            <a:r>
              <a:rPr lang="en-US" dirty="0" err="1" smtClean="0"/>
              <a:t>heapsort</a:t>
            </a:r>
            <a:r>
              <a:rPr lang="en-US" dirty="0" smtClean="0"/>
              <a:t>.</a:t>
            </a:r>
            <a:endParaRPr lang="bg-BG" dirty="0"/>
          </a:p>
          <a:p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2930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Shellsort</a:t>
            </a:r>
            <a:r>
              <a:rPr lang="en-US" dirty="0" smtClean="0"/>
              <a:t>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3400"/>
            <a:ext cx="9905999" cy="483869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Arebeitet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Prinzip</a:t>
            </a:r>
            <a:r>
              <a:rPr lang="en-US" dirty="0" smtClean="0"/>
              <a:t> des </a:t>
            </a:r>
            <a:r>
              <a:rPr lang="en-US" dirty="0" err="1" smtClean="0"/>
              <a:t>Insertionsorts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Man </a:t>
            </a:r>
            <a:r>
              <a:rPr lang="en-US" dirty="0" err="1" smtClean="0"/>
              <a:t>versucht</a:t>
            </a:r>
            <a:r>
              <a:rPr lang="en-US" dirty="0" smtClean="0"/>
              <a:t> </a:t>
            </a:r>
            <a:r>
              <a:rPr lang="en-US" dirty="0" err="1" smtClean="0"/>
              <a:t>damit</a:t>
            </a:r>
            <a:r>
              <a:rPr lang="en-US" dirty="0" smtClean="0"/>
              <a:t> die </a:t>
            </a:r>
            <a:r>
              <a:rPr lang="en-US" dirty="0" err="1" smtClean="0"/>
              <a:t>Nachteile</a:t>
            </a:r>
            <a:r>
              <a:rPr lang="en-US" dirty="0" smtClean="0"/>
              <a:t> des </a:t>
            </a:r>
            <a:r>
              <a:rPr lang="en-US" dirty="0" err="1" smtClean="0"/>
              <a:t>Insertionsorts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vermeiden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solches</a:t>
            </a:r>
            <a:r>
              <a:rPr lang="en-US" dirty="0" smtClean="0"/>
              <a:t> </a:t>
            </a:r>
            <a:r>
              <a:rPr lang="en-US" dirty="0" err="1" smtClean="0"/>
              <a:t>Nachteil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Elemente</a:t>
            </a:r>
            <a:r>
              <a:rPr lang="en-US" dirty="0" smtClean="0"/>
              <a:t>, </a:t>
            </a:r>
            <a:r>
              <a:rPr lang="en-US" dirty="0" smtClean="0"/>
              <a:t>die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viel</a:t>
            </a:r>
            <a:r>
              <a:rPr lang="en-US" dirty="0" smtClean="0"/>
              <a:t> </a:t>
            </a:r>
            <a:r>
              <a:rPr lang="en-US" dirty="0" err="1" smtClean="0"/>
              <a:t>unterscheiden</a:t>
            </a:r>
            <a:r>
              <a:rPr lang="en-US" dirty="0" smtClean="0"/>
              <a:t>,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weite</a:t>
            </a:r>
            <a:r>
              <a:rPr lang="en-US" dirty="0" smtClean="0"/>
              <a:t> </a:t>
            </a:r>
            <a:r>
              <a:rPr lang="en-US" dirty="0" err="1" smtClean="0"/>
              <a:t>Strecken</a:t>
            </a:r>
            <a:r>
              <a:rPr lang="en-US" dirty="0" smtClean="0"/>
              <a:t> der </a:t>
            </a:r>
            <a:r>
              <a:rPr lang="en-US" dirty="0" err="1" smtClean="0"/>
              <a:t>Eingabemenge</a:t>
            </a:r>
            <a:r>
              <a:rPr lang="en-US" dirty="0" smtClean="0"/>
              <a:t> </a:t>
            </a:r>
            <a:r>
              <a:rPr lang="en-US" dirty="0" err="1" smtClean="0"/>
              <a:t>verschoben</a:t>
            </a:r>
            <a:r>
              <a:rPr lang="en-US" dirty="0" smtClean="0"/>
              <a:t> sein </a:t>
            </a:r>
            <a:r>
              <a:rPr lang="en-US" dirty="0" err="1" smtClean="0"/>
              <a:t>müssen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Darum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die </a:t>
            </a:r>
            <a:r>
              <a:rPr lang="en-US" dirty="0" err="1" smtClean="0"/>
              <a:t>Eingabemenge</a:t>
            </a:r>
            <a:r>
              <a:rPr lang="en-US" dirty="0" smtClean="0"/>
              <a:t> in </a:t>
            </a:r>
            <a:r>
              <a:rPr lang="en-US" dirty="0" err="1" smtClean="0"/>
              <a:t>kleinere</a:t>
            </a:r>
            <a:r>
              <a:rPr lang="en-US" dirty="0" smtClean="0"/>
              <a:t> Mengen </a:t>
            </a:r>
            <a:r>
              <a:rPr lang="en-US" dirty="0" err="1" smtClean="0"/>
              <a:t>unterteilt</a:t>
            </a:r>
            <a:r>
              <a:rPr lang="en-US" dirty="0" smtClean="0"/>
              <a:t>, </a:t>
            </a:r>
            <a:r>
              <a:rPr lang="en-US" dirty="0" err="1" smtClean="0"/>
              <a:t>denen</a:t>
            </a:r>
            <a:r>
              <a:rPr lang="en-US" dirty="0" smtClean="0"/>
              <a:t> </a:t>
            </a:r>
            <a:r>
              <a:rPr lang="en-US" dirty="0" err="1" smtClean="0"/>
              <a:t>Elementenanzahl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jeder</a:t>
            </a:r>
            <a:r>
              <a:rPr lang="en-US" dirty="0" smtClean="0"/>
              <a:t> Iteration </a:t>
            </a:r>
            <a:r>
              <a:rPr lang="en-US" dirty="0" err="1" smtClean="0"/>
              <a:t>unterscheidet</a:t>
            </a:r>
            <a:r>
              <a:rPr lang="en-US" dirty="0" smtClean="0"/>
              <a:t>.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Gruppierung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der </a:t>
            </a:r>
            <a:r>
              <a:rPr lang="en-US" dirty="0" err="1" smtClean="0"/>
              <a:t>Distanz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den </a:t>
            </a:r>
            <a:r>
              <a:rPr lang="en-US" dirty="0" err="1" smtClean="0"/>
              <a:t>Elementen</a:t>
            </a:r>
            <a:r>
              <a:rPr lang="en-US" dirty="0" smtClean="0"/>
              <a:t> </a:t>
            </a:r>
            <a:r>
              <a:rPr lang="en-US" dirty="0" err="1" smtClean="0"/>
              <a:t>ausgeführt</a:t>
            </a:r>
            <a:r>
              <a:rPr lang="en-US" dirty="0" smtClean="0"/>
              <a:t>.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Distanz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genannt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Beispiel</a:t>
            </a:r>
            <a:r>
              <a:rPr lang="en-US" dirty="0" smtClean="0"/>
              <a:t> – </a:t>
            </a:r>
            <a:r>
              <a:rPr lang="en-US" dirty="0" err="1" smtClean="0"/>
              <a:t>Faktor</a:t>
            </a:r>
            <a:r>
              <a:rPr lang="en-US" dirty="0" smtClean="0"/>
              <a:t> 2 </a:t>
            </a:r>
            <a:r>
              <a:rPr lang="en-US" dirty="0" err="1" smtClean="0"/>
              <a:t>bedeutet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in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die </a:t>
            </a:r>
            <a:r>
              <a:rPr lang="en-US" dirty="0" err="1" smtClean="0"/>
              <a:t>Indizes</a:t>
            </a:r>
            <a:r>
              <a:rPr lang="en-US" dirty="0" smtClean="0"/>
              <a:t> 0,2,4,6 </a:t>
            </a:r>
            <a:r>
              <a:rPr lang="en-US" dirty="0" err="1" smtClean="0"/>
              <a:t>usw</a:t>
            </a:r>
            <a:r>
              <a:rPr lang="en-US" dirty="0" smtClean="0"/>
              <a:t>.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Untermenge</a:t>
            </a:r>
            <a:r>
              <a:rPr lang="en-US" dirty="0" smtClean="0"/>
              <a:t> </a:t>
            </a:r>
            <a:r>
              <a:rPr lang="en-US" dirty="0" err="1" smtClean="0"/>
              <a:t>darstellen</a:t>
            </a:r>
            <a:r>
              <a:rPr lang="en-US" dirty="0" smtClean="0"/>
              <a:t>. Die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</a:t>
            </a:r>
            <a:r>
              <a:rPr lang="en-US" dirty="0" err="1" smtClean="0"/>
              <a:t>würde</a:t>
            </a:r>
            <a:r>
              <a:rPr lang="en-US" dirty="0" smtClean="0"/>
              <a:t> </a:t>
            </a:r>
            <a:r>
              <a:rPr lang="en-US" dirty="0" err="1" smtClean="0"/>
              <a:t>dann</a:t>
            </a:r>
            <a:r>
              <a:rPr lang="en-US" dirty="0" smtClean="0"/>
              <a:t> 1,3,5,7 </a:t>
            </a:r>
            <a:r>
              <a:rPr lang="en-US" dirty="0" err="1" smtClean="0"/>
              <a:t>usw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Die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, die </a:t>
            </a:r>
            <a:r>
              <a:rPr lang="en-US" dirty="0" err="1" smtClean="0"/>
              <a:t>beliebige</a:t>
            </a:r>
            <a:r>
              <a:rPr lang="en-US" dirty="0" smtClean="0"/>
              <a:t> </a:t>
            </a:r>
            <a:r>
              <a:rPr lang="en-US" dirty="0" err="1" smtClean="0"/>
              <a:t>Distanz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Elementen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eliminieren</a:t>
            </a:r>
            <a:r>
              <a:rPr lang="en-US" dirty="0" smtClean="0"/>
              <a:t>,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normales</a:t>
            </a:r>
            <a:r>
              <a:rPr lang="en-US" dirty="0" smtClean="0"/>
              <a:t> </a:t>
            </a:r>
            <a:r>
              <a:rPr lang="en-US" dirty="0" err="1" smtClean="0"/>
              <a:t>Insertionsort</a:t>
            </a:r>
            <a:r>
              <a:rPr lang="en-US" dirty="0" smtClean="0"/>
              <a:t> die </a:t>
            </a:r>
            <a:r>
              <a:rPr lang="en-US" dirty="0" err="1" smtClean="0"/>
              <a:t>Arbeit</a:t>
            </a:r>
            <a:r>
              <a:rPr lang="en-US" dirty="0" smtClean="0"/>
              <a:t> </a:t>
            </a:r>
            <a:r>
              <a:rPr lang="en-US" dirty="0" err="1" smtClean="0"/>
              <a:t>abzuschließen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Praktikum</a:t>
            </a:r>
            <a:r>
              <a:rPr lang="en-US" dirty="0" smtClean="0"/>
              <a:t> </a:t>
            </a:r>
            <a:r>
              <a:rPr lang="en-US" dirty="0" err="1" smtClean="0"/>
              <a:t>benutzt</a:t>
            </a:r>
            <a:r>
              <a:rPr lang="en-US" dirty="0" smtClean="0"/>
              <a:t> man </a:t>
            </a:r>
            <a:r>
              <a:rPr lang="en-US" dirty="0" err="1" smtClean="0"/>
              <a:t>bekannte</a:t>
            </a:r>
            <a:r>
              <a:rPr lang="en-US" dirty="0" smtClean="0"/>
              <a:t> </a:t>
            </a:r>
            <a:r>
              <a:rPr lang="en-US" dirty="0" err="1" smtClean="0"/>
              <a:t>Distanzfolgen</a:t>
            </a:r>
            <a:r>
              <a:rPr lang="en-US" dirty="0" smtClean="0"/>
              <a:t>, und der Wahl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korrekten</a:t>
            </a:r>
            <a:r>
              <a:rPr lang="en-US" dirty="0" smtClean="0"/>
              <a:t> </a:t>
            </a:r>
            <a:r>
              <a:rPr lang="en-US" dirty="0" err="1" smtClean="0"/>
              <a:t>Distanzfolge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kritisch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Prozess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3263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Shellsort</a:t>
            </a:r>
            <a:r>
              <a:rPr lang="en-US" dirty="0" smtClean="0"/>
              <a:t> – </a:t>
            </a:r>
            <a:r>
              <a:rPr lang="en-US" dirty="0" err="1" smtClean="0"/>
              <a:t>pseudocode</a:t>
            </a:r>
            <a:r>
              <a:rPr lang="en-US" dirty="0" smtClean="0"/>
              <a:t> und </a:t>
            </a:r>
            <a:r>
              <a:rPr lang="en-US" dirty="0" err="1" smtClean="0"/>
              <a:t>c++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42" y="1652588"/>
            <a:ext cx="5258534" cy="263879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462" y="3655798"/>
            <a:ext cx="7173326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7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Shellsort</a:t>
            </a:r>
            <a:r>
              <a:rPr lang="en-US" dirty="0" smtClean="0"/>
              <a:t> - </a:t>
            </a:r>
            <a:r>
              <a:rPr lang="en-US" dirty="0" err="1" smtClean="0"/>
              <a:t>eigenschaften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6"/>
                <a:ext cx="9905999" cy="439261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Komlexität </a:t>
                </a:r>
                <a:r>
                  <a:rPr lang="en-US" dirty="0" err="1" smtClean="0"/>
                  <a:t>hängt</a:t>
                </a:r>
                <a:r>
                  <a:rPr lang="en-US" dirty="0" smtClean="0"/>
                  <a:t> von der </a:t>
                </a:r>
                <a:r>
                  <a:rPr lang="en-US" dirty="0" err="1" smtClean="0"/>
                  <a:t>Sequenz</a:t>
                </a:r>
                <a:r>
                  <a:rPr lang="en-US" dirty="0" smtClean="0"/>
                  <a:t>, die man </a:t>
                </a:r>
                <a:r>
                  <a:rPr lang="en-US" dirty="0" err="1" smtClean="0"/>
                  <a:t>benuzt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gibt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viele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bekannte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Folgen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wie</a:t>
                </a:r>
                <a:r>
                  <a:rPr lang="en-US" dirty="0" smtClean="0"/>
                  <a:t> die Donald Shell </a:t>
                </a:r>
                <a:r>
                  <a:rPr lang="en-US" dirty="0" err="1" smtClean="0"/>
                  <a:t>Folge</a:t>
                </a:r>
                <a:r>
                  <a:rPr lang="en-US" dirty="0" smtClean="0"/>
                  <a:t> {1,2,4,8..2</a:t>
                </a:r>
                <a:r>
                  <a:rPr lang="en-US" baseline="30000" dirty="0" smtClean="0"/>
                  <a:t>k</a:t>
                </a:r>
                <a:r>
                  <a:rPr lang="en-US" dirty="0" smtClean="0"/>
                  <a:t>}, die </a:t>
                </a:r>
                <a:r>
                  <a:rPr lang="en-US" dirty="0"/>
                  <a:t>O(n</a:t>
                </a:r>
                <a:r>
                  <a:rPr lang="en-US" baseline="30000" dirty="0"/>
                  <a:t>2</a:t>
                </a:r>
                <a:r>
                  <a:rPr lang="en-US" dirty="0" smtClean="0"/>
                  <a:t>)</a:t>
                </a:r>
                <a:r>
                  <a:rPr lang="en-US" dirty="0"/>
                  <a:t> </a:t>
                </a:r>
                <a:r>
                  <a:rPr lang="en-US" dirty="0" err="1"/>
                  <a:t>Komlexität</a:t>
                </a:r>
                <a:r>
                  <a:rPr lang="en-US" dirty="0"/>
                  <a:t> </a:t>
                </a:r>
                <a:r>
                  <a:rPr lang="en-US" dirty="0" err="1" smtClean="0"/>
                  <a:t>bezeigt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err="1" smtClean="0"/>
                  <a:t>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gibt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solche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Folgen</a:t>
                </a:r>
                <a:r>
                  <a:rPr lang="en-US" dirty="0" smtClean="0"/>
                  <a:t>, die </a:t>
                </a:r>
                <a:r>
                  <a:rPr lang="en-US" dirty="0" err="1" smtClean="0"/>
                  <a:t>seht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effizient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arbeiten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aber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ist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nicht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bekannt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warum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Eine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solche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Folge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ist</a:t>
                </a:r>
                <a:r>
                  <a:rPr lang="en-US" dirty="0" smtClean="0"/>
                  <a:t> die </a:t>
                </a:r>
                <a:r>
                  <a:rPr lang="en-US" dirty="0" err="1" smtClean="0"/>
                  <a:t>Ciura-Folge</a:t>
                </a:r>
                <a:r>
                  <a:rPr lang="en-US" dirty="0"/>
                  <a:t> {</a:t>
                </a:r>
                <a:r>
                  <a:rPr lang="en-US" dirty="0" smtClean="0"/>
                  <a:t>701,301,132,57,23,10,4,1}</a:t>
                </a:r>
              </a:p>
              <a:p>
                <a:r>
                  <a:rPr lang="en-US" dirty="0" smtClean="0"/>
                  <a:t>Die </a:t>
                </a:r>
                <a:r>
                  <a:rPr lang="en-US" dirty="0" err="1" smtClean="0"/>
                  <a:t>beste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Folge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Praktikum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besteht</a:t>
                </a:r>
                <a:r>
                  <a:rPr lang="en-US" dirty="0" smtClean="0"/>
                  <a:t> die </a:t>
                </a:r>
                <a:r>
                  <a:rPr lang="en-US" dirty="0" err="1" smtClean="0"/>
                  <a:t>Tokuda-Folge</a:t>
                </a:r>
                <a:r>
                  <a:rPr lang="en-US" dirty="0" smtClean="0"/>
                  <a:t>, die </a:t>
                </a:r>
                <a:r>
                  <a:rPr lang="en-US" dirty="0" err="1" smtClean="0"/>
                  <a:t>mit</a:t>
                </a:r>
                <a:r>
                  <a:rPr lang="en-US" dirty="0" smtClean="0"/>
                  <a:t> der </a:t>
                </a:r>
                <a:r>
                  <a:rPr lang="en-US" dirty="0" err="1" smtClean="0"/>
                  <a:t>Formel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5∗4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dargestellt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wird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err="1" smtClean="0"/>
                  <a:t>Arbeitet</a:t>
                </a:r>
                <a:r>
                  <a:rPr lang="en-US" dirty="0" smtClean="0"/>
                  <a:t> in-place.</a:t>
                </a:r>
              </a:p>
              <a:p>
                <a:r>
                  <a:rPr lang="en-US" dirty="0" err="1" smtClean="0"/>
                  <a:t>Ist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nicht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stabil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Best known case – O(n)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6"/>
                <a:ext cx="9905999" cy="4392613"/>
              </a:xfrm>
              <a:blipFill rotWithShape="0">
                <a:blip r:embed="rId2"/>
                <a:stretch>
                  <a:fillRect l="-1046" t="-221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73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r>
              <a:rPr lang="en-US" dirty="0" smtClean="0"/>
              <a:t> </a:t>
            </a:r>
            <a:r>
              <a:rPr lang="en-US" dirty="0" err="1" smtClean="0"/>
              <a:t>teil</a:t>
            </a:r>
            <a:r>
              <a:rPr lang="en-US" dirty="0" smtClean="0"/>
              <a:t> 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12232"/>
            <a:ext cx="10309183" cy="48622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5.Analyse </a:t>
            </a:r>
            <a:r>
              <a:rPr lang="en-US" dirty="0" err="1"/>
              <a:t>einiger</a:t>
            </a:r>
            <a:r>
              <a:rPr lang="en-US" dirty="0"/>
              <a:t> der </a:t>
            </a:r>
            <a:r>
              <a:rPr lang="en-US" dirty="0" err="1"/>
              <a:t>bekanntesten</a:t>
            </a:r>
            <a:r>
              <a:rPr lang="en-US" dirty="0"/>
              <a:t> </a:t>
            </a:r>
            <a:r>
              <a:rPr lang="en-US" dirty="0" err="1" smtClean="0"/>
              <a:t>Verfahren</a:t>
            </a:r>
            <a:endParaRPr lang="en-US" dirty="0" smtClean="0"/>
          </a:p>
          <a:p>
            <a:pPr lvl="1"/>
            <a:r>
              <a:rPr lang="en-US" dirty="0" smtClean="0"/>
              <a:t>5.1 </a:t>
            </a:r>
            <a:r>
              <a:rPr lang="en-US" dirty="0" err="1" smtClean="0"/>
              <a:t>Vergleichbasierte</a:t>
            </a:r>
            <a:endParaRPr lang="en-US" dirty="0"/>
          </a:p>
          <a:p>
            <a:pPr lvl="2"/>
            <a:r>
              <a:rPr lang="en-US" dirty="0" err="1"/>
              <a:t>Einfache</a:t>
            </a:r>
            <a:r>
              <a:rPr lang="en-US" dirty="0"/>
              <a:t> </a:t>
            </a:r>
            <a:r>
              <a:rPr lang="en-US" dirty="0" err="1" smtClean="0"/>
              <a:t>Algorithmen</a:t>
            </a:r>
            <a:endParaRPr lang="en-US" dirty="0" smtClean="0"/>
          </a:p>
          <a:p>
            <a:pPr lvl="3"/>
            <a:r>
              <a:rPr lang="en-US" dirty="0" smtClean="0"/>
              <a:t>Insertion sort</a:t>
            </a:r>
          </a:p>
          <a:p>
            <a:pPr lvl="3"/>
            <a:r>
              <a:rPr lang="en-US" dirty="0" smtClean="0"/>
              <a:t>Selection sort</a:t>
            </a:r>
          </a:p>
          <a:p>
            <a:pPr lvl="3"/>
            <a:r>
              <a:rPr lang="en-US" dirty="0" smtClean="0"/>
              <a:t>Bubble-sort</a:t>
            </a:r>
            <a:endParaRPr lang="en-US" dirty="0" smtClean="0"/>
          </a:p>
          <a:p>
            <a:pPr lvl="3"/>
            <a:r>
              <a:rPr lang="en-US" dirty="0" smtClean="0"/>
              <a:t>Shell sort</a:t>
            </a:r>
          </a:p>
          <a:p>
            <a:pPr lvl="3"/>
            <a:r>
              <a:rPr lang="en-US" dirty="0" smtClean="0"/>
              <a:t>Comb sort</a:t>
            </a:r>
          </a:p>
          <a:p>
            <a:pPr lvl="2"/>
            <a:r>
              <a:rPr lang="en-US" dirty="0" err="1" smtClean="0"/>
              <a:t>Effiziente</a:t>
            </a:r>
            <a:r>
              <a:rPr lang="en-US" dirty="0" smtClean="0"/>
              <a:t> </a:t>
            </a:r>
            <a:r>
              <a:rPr lang="en-US" dirty="0" err="1" smtClean="0"/>
              <a:t>Algorithmen</a:t>
            </a:r>
            <a:endParaRPr lang="en-US" dirty="0" smtClean="0"/>
          </a:p>
          <a:p>
            <a:pPr lvl="3"/>
            <a:r>
              <a:rPr lang="en-US" dirty="0" smtClean="0"/>
              <a:t>Merge sort</a:t>
            </a:r>
          </a:p>
          <a:p>
            <a:pPr lvl="3"/>
            <a:r>
              <a:rPr lang="en-US" dirty="0" smtClean="0"/>
              <a:t>Quicksort</a:t>
            </a:r>
          </a:p>
          <a:p>
            <a:pPr lvl="3"/>
            <a:r>
              <a:rPr lang="en-US" dirty="0" smtClean="0"/>
              <a:t>Heap sort</a:t>
            </a:r>
          </a:p>
          <a:p>
            <a:pPr lvl="1"/>
            <a:r>
              <a:rPr lang="en-US" dirty="0" smtClean="0"/>
              <a:t>5.2 </a:t>
            </a:r>
            <a:r>
              <a:rPr lang="en-US" dirty="0" err="1" smtClean="0"/>
              <a:t>Nicht-vergleichbasierte</a:t>
            </a:r>
            <a:endParaRPr lang="en-US" dirty="0" smtClean="0"/>
          </a:p>
          <a:p>
            <a:pPr lvl="3"/>
            <a:r>
              <a:rPr lang="en-US" dirty="0" smtClean="0"/>
              <a:t>Counting </a:t>
            </a:r>
            <a:r>
              <a:rPr lang="en-US" dirty="0" smtClean="0"/>
              <a:t>sort</a:t>
            </a:r>
          </a:p>
          <a:p>
            <a:pPr lvl="3"/>
            <a:r>
              <a:rPr lang="en-US" dirty="0" smtClean="0"/>
              <a:t>Bucket sort</a:t>
            </a:r>
          </a:p>
          <a:p>
            <a:pPr lvl="3"/>
            <a:r>
              <a:rPr lang="en-US" dirty="0" smtClean="0"/>
              <a:t>Radix </a:t>
            </a:r>
            <a:r>
              <a:rPr lang="en-US" dirty="0" smtClean="0"/>
              <a:t>sort</a:t>
            </a:r>
          </a:p>
          <a:p>
            <a:pPr lvl="1"/>
            <a:r>
              <a:rPr lang="en-US" dirty="0" smtClean="0"/>
              <a:t>6. </a:t>
            </a:r>
            <a:r>
              <a:rPr lang="en-US" dirty="0" err="1" smtClean="0"/>
              <a:t>Abschluss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Combsort</a:t>
            </a:r>
            <a:r>
              <a:rPr lang="en-US" dirty="0" smtClean="0"/>
              <a:t>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Prinzipiell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dieses </a:t>
            </a:r>
            <a:r>
              <a:rPr lang="en-US" dirty="0" err="1" smtClean="0"/>
              <a:t>Verfahren</a:t>
            </a:r>
            <a:r>
              <a:rPr lang="en-US" dirty="0" smtClean="0"/>
              <a:t> von </a:t>
            </a:r>
            <a:r>
              <a:rPr lang="en-US" dirty="0" err="1" smtClean="0"/>
              <a:t>Bubblesort</a:t>
            </a:r>
            <a:r>
              <a:rPr lang="en-US" dirty="0" smtClean="0"/>
              <a:t> </a:t>
            </a:r>
            <a:r>
              <a:rPr lang="en-US" dirty="0" err="1" smtClean="0"/>
              <a:t>abgestammt</a:t>
            </a:r>
            <a:r>
              <a:rPr lang="en-US" dirty="0" smtClean="0"/>
              <a:t>, </a:t>
            </a:r>
            <a:r>
              <a:rPr lang="en-US" dirty="0" err="1" smtClean="0"/>
              <a:t>kombinert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Techniken</a:t>
            </a:r>
            <a:r>
              <a:rPr lang="en-US" dirty="0" smtClean="0"/>
              <a:t> von </a:t>
            </a:r>
            <a:r>
              <a:rPr lang="en-US" dirty="0" err="1" smtClean="0"/>
              <a:t>Shellsort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Die </a:t>
            </a:r>
            <a:r>
              <a:rPr lang="en-US" dirty="0" err="1" smtClean="0"/>
              <a:t>Idee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man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benachbarte</a:t>
            </a:r>
            <a:r>
              <a:rPr lang="en-US" dirty="0" smtClean="0"/>
              <a:t> </a:t>
            </a:r>
            <a:r>
              <a:rPr lang="en-US" dirty="0" err="1" smtClean="0"/>
              <a:t>Elemente</a:t>
            </a:r>
            <a:r>
              <a:rPr lang="en-US" dirty="0" smtClean="0"/>
              <a:t> </a:t>
            </a:r>
            <a:r>
              <a:rPr lang="en-US" dirty="0" err="1" smtClean="0"/>
              <a:t>vergleicht</a:t>
            </a:r>
            <a:r>
              <a:rPr lang="en-US" dirty="0" smtClean="0"/>
              <a:t> und </a:t>
            </a:r>
            <a:r>
              <a:rPr lang="en-US" dirty="0" err="1" smtClean="0"/>
              <a:t>vertauscht</a:t>
            </a:r>
            <a:r>
              <a:rPr lang="en-US" dirty="0" smtClean="0"/>
              <a:t>. Das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beginnt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den </a:t>
            </a:r>
            <a:r>
              <a:rPr lang="en-US" dirty="0" err="1" smtClean="0"/>
              <a:t>Elementen</a:t>
            </a:r>
            <a:r>
              <a:rPr lang="en-US" dirty="0" smtClean="0"/>
              <a:t>, die </a:t>
            </a:r>
            <a:r>
              <a:rPr lang="en-US" dirty="0" err="1" smtClean="0"/>
              <a:t>weit</a:t>
            </a:r>
            <a:r>
              <a:rPr lang="en-US" dirty="0" smtClean="0"/>
              <a:t> </a:t>
            </a:r>
            <a:r>
              <a:rPr lang="en-US" dirty="0" err="1" smtClean="0"/>
              <a:t>auseinander</a:t>
            </a:r>
            <a:r>
              <a:rPr lang="en-US" dirty="0" smtClean="0"/>
              <a:t> </a:t>
            </a:r>
            <a:r>
              <a:rPr lang="en-US" dirty="0" err="1" smtClean="0"/>
              <a:t>Liegen</a:t>
            </a:r>
            <a:r>
              <a:rPr lang="en-US" dirty="0" smtClean="0"/>
              <a:t>, und die </a:t>
            </a:r>
            <a:r>
              <a:rPr lang="en-US" dirty="0" err="1" smtClean="0"/>
              <a:t>Lücke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jeder</a:t>
            </a:r>
            <a:r>
              <a:rPr lang="en-US" dirty="0" smtClean="0"/>
              <a:t> Iteration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genau</a:t>
            </a:r>
            <a:r>
              <a:rPr lang="en-US" dirty="0" smtClean="0"/>
              <a:t> 1.3 </a:t>
            </a:r>
            <a:r>
              <a:rPr lang="en-US" dirty="0" err="1" smtClean="0"/>
              <a:t>verkleinert</a:t>
            </a:r>
            <a:r>
              <a:rPr lang="en-US" dirty="0" smtClean="0"/>
              <a:t>. Der </a:t>
            </a:r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en-US" dirty="0" err="1" smtClean="0"/>
              <a:t>terminiert</a:t>
            </a:r>
            <a:r>
              <a:rPr lang="en-US" dirty="0" smtClean="0"/>
              <a:t>,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Lücke</a:t>
            </a:r>
            <a:r>
              <a:rPr lang="en-US" dirty="0" smtClean="0"/>
              <a:t> von 1 </a:t>
            </a:r>
            <a:r>
              <a:rPr lang="en-US" dirty="0" err="1" smtClean="0"/>
              <a:t>erreicht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137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Combsort</a:t>
            </a:r>
            <a:r>
              <a:rPr lang="en-US" dirty="0" smtClean="0"/>
              <a:t> – </a:t>
            </a:r>
            <a:r>
              <a:rPr lang="en-US" dirty="0" err="1" smtClean="0"/>
              <a:t>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err="1" smtClean="0"/>
              <a:t>pseudocode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06" y="326232"/>
            <a:ext cx="6371193" cy="6276384"/>
          </a:xfr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25" y="2101638"/>
            <a:ext cx="4086795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Combsort</a:t>
            </a:r>
            <a:r>
              <a:rPr lang="en-US" dirty="0" smtClean="0"/>
              <a:t> - </a:t>
            </a:r>
            <a:r>
              <a:rPr lang="en-US" dirty="0" err="1" smtClean="0"/>
              <a:t>eigenschaften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Arbeitet</a:t>
            </a:r>
            <a:r>
              <a:rPr lang="en-US" dirty="0" smtClean="0"/>
              <a:t> in-place</a:t>
            </a:r>
          </a:p>
          <a:p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stabil</a:t>
            </a:r>
            <a:endParaRPr lang="en-US" dirty="0" smtClean="0"/>
          </a:p>
          <a:p>
            <a:r>
              <a:rPr lang="en-US" dirty="0" smtClean="0"/>
              <a:t>Worst-case:</a:t>
            </a:r>
            <a:r>
              <a:rPr lang="en-US" dirty="0"/>
              <a:t> O(n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Average case: O(</a:t>
            </a:r>
            <a:r>
              <a:rPr lang="en-US" dirty="0" err="1" smtClean="0"/>
              <a:t>nlogn</a:t>
            </a:r>
            <a:r>
              <a:rPr lang="en-US" dirty="0" smtClean="0"/>
              <a:t>) </a:t>
            </a:r>
          </a:p>
          <a:p>
            <a:r>
              <a:rPr lang="en-US" dirty="0" smtClean="0"/>
              <a:t>Best case: O(n)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527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Verfahren</a:t>
            </a:r>
            <a:r>
              <a:rPr lang="en-US" dirty="0" smtClean="0"/>
              <a:t>, das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Prinzip</a:t>
            </a:r>
            <a:r>
              <a:rPr lang="en-US" dirty="0" smtClean="0"/>
              <a:t> “</a:t>
            </a:r>
            <a:r>
              <a:rPr lang="en-US" dirty="0" err="1" smtClean="0"/>
              <a:t>teile</a:t>
            </a:r>
            <a:r>
              <a:rPr lang="en-US" dirty="0" smtClean="0"/>
              <a:t> und </a:t>
            </a:r>
            <a:r>
              <a:rPr lang="en-US" dirty="0" err="1" smtClean="0"/>
              <a:t>herrsche</a:t>
            </a:r>
            <a:r>
              <a:rPr lang="en-US" dirty="0" smtClean="0"/>
              <a:t>” </a:t>
            </a:r>
            <a:r>
              <a:rPr lang="en-US" dirty="0" err="1" smtClean="0"/>
              <a:t>arbeitet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Die </a:t>
            </a:r>
            <a:r>
              <a:rPr lang="en-US" dirty="0" err="1" smtClean="0"/>
              <a:t>Eingabemenge</a:t>
            </a:r>
            <a:r>
              <a:rPr lang="en-US" dirty="0" smtClean="0"/>
              <a:t> </a:t>
            </a:r>
            <a:r>
              <a:rPr lang="en-US" dirty="0" err="1" smtClean="0"/>
              <a:t>würde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dargestellt</a:t>
            </a:r>
            <a:r>
              <a:rPr lang="en-US" dirty="0" smtClean="0"/>
              <a:t>, und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würde</a:t>
            </a:r>
            <a:r>
              <a:rPr lang="en-US" dirty="0" smtClean="0"/>
              <a:t>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in </a:t>
            </a:r>
            <a:r>
              <a:rPr lang="en-US" dirty="0" err="1" smtClean="0"/>
              <a:t>kleneren</a:t>
            </a:r>
            <a:r>
              <a:rPr lang="en-US" dirty="0" smtClean="0"/>
              <a:t> Listen (</a:t>
            </a:r>
            <a:r>
              <a:rPr lang="en-US" dirty="0" err="1" smtClean="0"/>
              <a:t>linke</a:t>
            </a:r>
            <a:r>
              <a:rPr lang="en-US" dirty="0" smtClean="0"/>
              <a:t> und </a:t>
            </a:r>
            <a:r>
              <a:rPr lang="en-US" dirty="0" err="1" smtClean="0"/>
              <a:t>rechte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) </a:t>
            </a:r>
            <a:r>
              <a:rPr lang="en-US" dirty="0" err="1" smtClean="0"/>
              <a:t>zerteilt</a:t>
            </a:r>
            <a:r>
              <a:rPr lang="en-US" dirty="0" smtClean="0"/>
              <a:t> und </a:t>
            </a:r>
            <a:r>
              <a:rPr lang="en-US" dirty="0" err="1" smtClean="0"/>
              <a:t>jede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sortiert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.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die </a:t>
            </a:r>
            <a:r>
              <a:rPr lang="en-US" dirty="0" err="1" smtClean="0"/>
              <a:t>kleine</a:t>
            </a:r>
            <a:r>
              <a:rPr lang="en-US" dirty="0" smtClean="0"/>
              <a:t> Listen </a:t>
            </a:r>
            <a:r>
              <a:rPr lang="en-US" dirty="0" err="1" smtClean="0"/>
              <a:t>wieder</a:t>
            </a:r>
            <a:r>
              <a:rPr lang="en-US" dirty="0" smtClean="0"/>
              <a:t> in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resultante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</a:t>
            </a:r>
            <a:r>
              <a:rPr lang="en-US" dirty="0" err="1" smtClean="0"/>
              <a:t>eingefügt</a:t>
            </a:r>
            <a:r>
              <a:rPr lang="en-US" dirty="0" smtClean="0"/>
              <a:t>. Der </a:t>
            </a:r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en-US" dirty="0" err="1" smtClean="0"/>
              <a:t>terminitert</a:t>
            </a:r>
            <a:r>
              <a:rPr lang="en-US" dirty="0" smtClean="0"/>
              <a:t>,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Element in die </a:t>
            </a:r>
            <a:r>
              <a:rPr lang="en-US" dirty="0" err="1" smtClean="0"/>
              <a:t>Eingabemenge</a:t>
            </a:r>
            <a:r>
              <a:rPr lang="en-US" dirty="0" smtClean="0"/>
              <a:t> </a:t>
            </a:r>
            <a:r>
              <a:rPr lang="en-US" dirty="0" err="1" smtClean="0"/>
              <a:t>existiert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663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 </a:t>
            </a:r>
            <a:r>
              <a:rPr lang="en-US" dirty="0" err="1" smtClean="0"/>
              <a:t>c++</a:t>
            </a:r>
            <a:r>
              <a:rPr lang="en-US" dirty="0" smtClean="0"/>
              <a:t>und</a:t>
            </a:r>
            <a:br>
              <a:rPr lang="en-US" dirty="0" smtClean="0"/>
            </a:br>
            <a:r>
              <a:rPr lang="en-US" dirty="0" err="1" smtClean="0"/>
              <a:t>pseudocode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134525"/>
            <a:ext cx="5296585" cy="659095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13" y="1920811"/>
            <a:ext cx="4400912" cy="480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0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 </a:t>
            </a:r>
            <a:r>
              <a:rPr lang="en-US" dirty="0" err="1" smtClean="0"/>
              <a:t>eigenschaften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Arbeitet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in-place, </a:t>
            </a:r>
            <a:r>
              <a:rPr lang="en-US" dirty="0" err="1" smtClean="0"/>
              <a:t>weil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resultante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Speicher</a:t>
            </a:r>
            <a:r>
              <a:rPr lang="en-US" dirty="0" smtClean="0"/>
              <a:t> </a:t>
            </a:r>
            <a:r>
              <a:rPr lang="en-US" dirty="0" err="1" smtClean="0"/>
              <a:t>zugeteilt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muss.</a:t>
            </a:r>
          </a:p>
          <a:p>
            <a:r>
              <a:rPr lang="en-US" dirty="0" err="1" smtClean="0"/>
              <a:t>Arbeitet</a:t>
            </a:r>
            <a:r>
              <a:rPr lang="en-US" dirty="0" smtClean="0"/>
              <a:t> </a:t>
            </a:r>
            <a:r>
              <a:rPr lang="en-US" dirty="0" err="1" smtClean="0"/>
              <a:t>stabil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allen</a:t>
            </a:r>
            <a:r>
              <a:rPr lang="en-US" dirty="0" smtClean="0"/>
              <a:t> </a:t>
            </a:r>
            <a:r>
              <a:rPr lang="en-US" dirty="0" err="1" smtClean="0"/>
              <a:t>Fällen</a:t>
            </a:r>
            <a:r>
              <a:rPr lang="en-US" dirty="0" smtClean="0"/>
              <a:t> – </a:t>
            </a:r>
            <a:r>
              <a:rPr lang="en-US" dirty="0" err="1" smtClean="0"/>
              <a:t>Komlexität</a:t>
            </a:r>
            <a:r>
              <a:rPr lang="en-US" dirty="0" smtClean="0"/>
              <a:t> is </a:t>
            </a:r>
            <a:r>
              <a:rPr lang="en-US" dirty="0"/>
              <a:t>O(</a:t>
            </a:r>
            <a:r>
              <a:rPr lang="en-US" dirty="0" err="1"/>
              <a:t>nlogn</a:t>
            </a:r>
            <a:r>
              <a:rPr lang="en-US" dirty="0" smtClean="0"/>
              <a:t>) – das </a:t>
            </a:r>
            <a:r>
              <a:rPr lang="en-US" dirty="0" err="1" smtClean="0"/>
              <a:t>heißt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dieses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überall</a:t>
            </a:r>
            <a:r>
              <a:rPr lang="en-US" dirty="0" smtClean="0"/>
              <a:t> </a:t>
            </a:r>
            <a:r>
              <a:rPr lang="en-US" dirty="0" err="1" smtClean="0"/>
              <a:t>besser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Quicksort </a:t>
            </a:r>
            <a:r>
              <a:rPr lang="en-US" dirty="0" err="1" smtClean="0"/>
              <a:t>ist</a:t>
            </a:r>
            <a:r>
              <a:rPr lang="en-US" dirty="0" smtClean="0"/>
              <a:t>, </a:t>
            </a:r>
            <a:r>
              <a:rPr lang="en-US" dirty="0" err="1" smtClean="0"/>
              <a:t>dessen</a:t>
            </a:r>
            <a:r>
              <a:rPr lang="en-US" dirty="0" smtClean="0"/>
              <a:t> Worst-case </a:t>
            </a:r>
            <a:r>
              <a:rPr lang="en-US" dirty="0" err="1" smtClean="0"/>
              <a:t>Verhalten</a:t>
            </a:r>
            <a:r>
              <a:rPr lang="en-US" dirty="0" smtClean="0"/>
              <a:t>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 smtClean="0"/>
              <a:t>) </a:t>
            </a:r>
            <a:r>
              <a:rPr lang="en-US" dirty="0" err="1" smtClean="0"/>
              <a:t>ist</a:t>
            </a:r>
            <a:r>
              <a:rPr lang="en-US" dirty="0" smtClean="0"/>
              <a:t>. </a:t>
            </a:r>
            <a:r>
              <a:rPr lang="en-US" dirty="0" err="1" smtClean="0"/>
              <a:t>Mergesort</a:t>
            </a:r>
            <a:r>
              <a:rPr lang="en-US" dirty="0" smtClean="0"/>
              <a:t> </a:t>
            </a:r>
            <a:r>
              <a:rPr lang="en-US" dirty="0" err="1" smtClean="0"/>
              <a:t>benützt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mehrer</a:t>
            </a:r>
            <a:r>
              <a:rPr lang="en-US" dirty="0" smtClean="0"/>
              <a:t> </a:t>
            </a:r>
            <a:r>
              <a:rPr lang="en-US" dirty="0" err="1" smtClean="0"/>
              <a:t>Speicherplatz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9414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Mergesort</a:t>
            </a:r>
            <a:r>
              <a:rPr lang="en-US" dirty="0" smtClean="0"/>
              <a:t>, das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arbeitet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Prinizip</a:t>
            </a:r>
            <a:r>
              <a:rPr lang="en-US" dirty="0" smtClean="0"/>
              <a:t> “</a:t>
            </a:r>
            <a:r>
              <a:rPr lang="en-US" dirty="0" err="1" smtClean="0"/>
              <a:t>teile</a:t>
            </a:r>
            <a:r>
              <a:rPr lang="en-US" dirty="0" smtClean="0"/>
              <a:t> und </a:t>
            </a:r>
            <a:r>
              <a:rPr lang="en-US" dirty="0" err="1" smtClean="0"/>
              <a:t>herrsche</a:t>
            </a:r>
            <a:r>
              <a:rPr lang="en-US" dirty="0" smtClean="0"/>
              <a:t>”.</a:t>
            </a:r>
          </a:p>
          <a:p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Mergesort</a:t>
            </a:r>
            <a:r>
              <a:rPr lang="en-US" dirty="0" smtClean="0"/>
              <a:t> </a:t>
            </a:r>
            <a:r>
              <a:rPr lang="en-US" dirty="0" err="1" smtClean="0"/>
              <a:t>verglichen</a:t>
            </a:r>
            <a:r>
              <a:rPr lang="en-US" dirty="0" smtClean="0"/>
              <a:t> hat Quicksort das </a:t>
            </a:r>
            <a:r>
              <a:rPr lang="en-US" dirty="0" err="1" smtClean="0"/>
              <a:t>Vorteil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kein</a:t>
            </a:r>
            <a:r>
              <a:rPr lang="en-US" dirty="0" smtClean="0"/>
              <a:t> </a:t>
            </a:r>
            <a:r>
              <a:rPr lang="en-US" dirty="0" err="1" smtClean="0"/>
              <a:t>weiteres</a:t>
            </a:r>
            <a:r>
              <a:rPr lang="en-US" dirty="0" smtClean="0"/>
              <a:t> </a:t>
            </a:r>
            <a:r>
              <a:rPr lang="en-US" dirty="0" err="1" smtClean="0"/>
              <a:t>Speicherplatz</a:t>
            </a:r>
            <a:r>
              <a:rPr lang="en-US" dirty="0" smtClean="0"/>
              <a:t> </a:t>
            </a:r>
            <a:r>
              <a:rPr lang="en-US" dirty="0" err="1" smtClean="0"/>
              <a:t>benötigt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Mergesort</a:t>
            </a:r>
            <a:r>
              <a:rPr lang="en-US" dirty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die </a:t>
            </a:r>
            <a:r>
              <a:rPr lang="en-US" dirty="0" err="1" smtClean="0"/>
              <a:t>Eingabemenge</a:t>
            </a:r>
            <a:r>
              <a:rPr lang="en-US" dirty="0" smtClean="0"/>
              <a:t> (</a:t>
            </a:r>
            <a:r>
              <a:rPr lang="en-US" dirty="0" err="1" smtClean="0"/>
              <a:t>Liste</a:t>
            </a:r>
            <a:r>
              <a:rPr lang="en-US" dirty="0" smtClean="0"/>
              <a:t>) </a:t>
            </a:r>
            <a:r>
              <a:rPr lang="en-US" dirty="0" err="1" smtClean="0"/>
              <a:t>wieder</a:t>
            </a:r>
            <a:r>
              <a:rPr lang="en-US" dirty="0" smtClean="0"/>
              <a:t> in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Teillisten</a:t>
            </a:r>
            <a:r>
              <a:rPr lang="en-US" dirty="0" smtClean="0"/>
              <a:t> – </a:t>
            </a:r>
            <a:r>
              <a:rPr lang="en-US" dirty="0" err="1" smtClean="0"/>
              <a:t>linke</a:t>
            </a:r>
            <a:r>
              <a:rPr lang="en-US" dirty="0" smtClean="0"/>
              <a:t> und </a:t>
            </a:r>
            <a:r>
              <a:rPr lang="en-US" dirty="0" err="1" smtClean="0"/>
              <a:t>rechte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 smtClean="0"/>
              <a:t>getrennt</a:t>
            </a:r>
            <a:r>
              <a:rPr lang="en-US" dirty="0" smtClean="0"/>
              <a:t> . Um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trennen</a:t>
            </a:r>
            <a:r>
              <a:rPr lang="en-US" dirty="0" smtClean="0"/>
              <a:t>, </a:t>
            </a:r>
            <a:r>
              <a:rPr lang="en-US" dirty="0" err="1" smtClean="0"/>
              <a:t>wählt</a:t>
            </a:r>
            <a:r>
              <a:rPr lang="en-US" dirty="0" smtClean="0"/>
              <a:t> das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s.g</a:t>
            </a:r>
            <a:r>
              <a:rPr lang="en-US" dirty="0" smtClean="0"/>
              <a:t>. </a:t>
            </a:r>
            <a:r>
              <a:rPr lang="en-US" dirty="0" err="1" smtClean="0"/>
              <a:t>Pivotelement</a:t>
            </a:r>
            <a:r>
              <a:rPr lang="en-US" dirty="0" smtClean="0"/>
              <a:t>.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Elemente</a:t>
            </a:r>
            <a:r>
              <a:rPr lang="en-US" dirty="0" smtClean="0"/>
              <a:t>, die </a:t>
            </a:r>
            <a:r>
              <a:rPr lang="en-US" dirty="0" err="1" smtClean="0"/>
              <a:t>kleiner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das </a:t>
            </a:r>
            <a:r>
              <a:rPr lang="en-US" dirty="0" err="1" smtClean="0"/>
              <a:t>Pivotelement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, </a:t>
            </a:r>
            <a:r>
              <a:rPr lang="en-US" dirty="0" err="1" smtClean="0"/>
              <a:t>gehen</a:t>
            </a:r>
            <a:r>
              <a:rPr lang="en-US" dirty="0" smtClean="0"/>
              <a:t> in die </a:t>
            </a:r>
            <a:r>
              <a:rPr lang="en-US" dirty="0" err="1" smtClean="0"/>
              <a:t>linke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hinein</a:t>
            </a:r>
            <a:r>
              <a:rPr lang="en-US" dirty="0" smtClean="0"/>
              <a:t>, die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gehen</a:t>
            </a:r>
            <a:r>
              <a:rPr lang="en-US" dirty="0" smtClean="0"/>
              <a:t> in die </a:t>
            </a:r>
            <a:r>
              <a:rPr lang="en-US" dirty="0" err="1" smtClean="0"/>
              <a:t>rechte</a:t>
            </a:r>
            <a:r>
              <a:rPr lang="en-US" dirty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.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werde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Rekursion</a:t>
            </a:r>
            <a:r>
              <a:rPr lang="en-US" dirty="0" smtClean="0"/>
              <a:t> </a:t>
            </a:r>
            <a:r>
              <a:rPr lang="en-US" dirty="0" err="1" smtClean="0"/>
              <a:t>aufgeruft</a:t>
            </a:r>
            <a:r>
              <a:rPr lang="en-US" dirty="0" smtClean="0"/>
              <a:t>, die </a:t>
            </a:r>
            <a:r>
              <a:rPr lang="en-US" dirty="0" err="1" smtClean="0"/>
              <a:t>jede</a:t>
            </a:r>
            <a:r>
              <a:rPr lang="en-US" dirty="0" smtClean="0"/>
              <a:t> </a:t>
            </a:r>
            <a:r>
              <a:rPr lang="en-US" dirty="0" err="1" smtClean="0"/>
              <a:t>Teilliste</a:t>
            </a:r>
            <a:r>
              <a:rPr lang="en-US" dirty="0" smtClean="0"/>
              <a:t> </a:t>
            </a:r>
            <a:r>
              <a:rPr lang="en-US" dirty="0" err="1" smtClean="0"/>
              <a:t>wieder</a:t>
            </a:r>
            <a:r>
              <a:rPr lang="en-US" dirty="0" smtClean="0"/>
              <a:t> auf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weitere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zerteilt</a:t>
            </a:r>
            <a:r>
              <a:rPr lang="en-US" dirty="0" smtClean="0"/>
              <a:t>– </a:t>
            </a:r>
            <a:r>
              <a:rPr lang="en-US" dirty="0" err="1" smtClean="0"/>
              <a:t>erst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linke</a:t>
            </a:r>
            <a:r>
              <a:rPr lang="en-US" dirty="0" smtClean="0"/>
              <a:t>,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rechte</a:t>
            </a:r>
            <a:r>
              <a:rPr lang="en-US" dirty="0" smtClean="0"/>
              <a:t> </a:t>
            </a:r>
            <a:r>
              <a:rPr lang="en-US" dirty="0" err="1" smtClean="0"/>
              <a:t>Teilliste</a:t>
            </a:r>
            <a:r>
              <a:rPr lang="en-US" dirty="0" smtClean="0"/>
              <a:t>. Die </a:t>
            </a:r>
            <a:r>
              <a:rPr lang="en-US" dirty="0" err="1" smtClean="0"/>
              <a:t>Rekursion</a:t>
            </a:r>
            <a:r>
              <a:rPr lang="en-US" dirty="0" smtClean="0"/>
              <a:t> </a:t>
            </a:r>
            <a:r>
              <a:rPr lang="en-US" dirty="0" err="1" smtClean="0"/>
              <a:t>abbricht</a:t>
            </a:r>
            <a:r>
              <a:rPr lang="en-US" dirty="0" smtClean="0"/>
              <a:t>, </a:t>
            </a:r>
            <a:r>
              <a:rPr lang="en-US" dirty="0" err="1" smtClean="0"/>
              <a:t>wenn</a:t>
            </a:r>
            <a:r>
              <a:rPr lang="en-US" dirty="0" smtClean="0"/>
              <a:t> die </a:t>
            </a:r>
            <a:r>
              <a:rPr lang="en-US" dirty="0" err="1" smtClean="0"/>
              <a:t>Teilliste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Länge</a:t>
            </a:r>
            <a:r>
              <a:rPr lang="en-US" dirty="0" smtClean="0"/>
              <a:t> von 1 </a:t>
            </a:r>
            <a:r>
              <a:rPr lang="en-US" dirty="0" err="1" smtClean="0"/>
              <a:t>oder</a:t>
            </a:r>
            <a:r>
              <a:rPr lang="en-US" dirty="0" smtClean="0"/>
              <a:t> 0 hat. Der </a:t>
            </a:r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en-US" dirty="0" err="1" smtClean="0"/>
              <a:t>abbricht</a:t>
            </a:r>
            <a:r>
              <a:rPr lang="en-US" dirty="0" smtClean="0"/>
              <a:t>,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Teillisten</a:t>
            </a:r>
            <a:r>
              <a:rPr lang="en-US" dirty="0" smtClean="0"/>
              <a:t> </a:t>
            </a:r>
            <a:r>
              <a:rPr lang="en-US" dirty="0" err="1" smtClean="0"/>
              <a:t>sortiert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4252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 – </a:t>
            </a:r>
            <a:r>
              <a:rPr lang="en-US" dirty="0" err="1" smtClean="0"/>
              <a:t>c++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620" y="179388"/>
            <a:ext cx="4709791" cy="6519962"/>
          </a:xfrm>
        </p:spPr>
      </p:pic>
    </p:spTree>
    <p:extLst>
      <p:ext uri="{BB962C8B-B14F-4D97-AF65-F5344CB8AC3E}">
        <p14:creationId xmlns:p14="http://schemas.microsoft.com/office/powerpoint/2010/main" val="286809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 - </a:t>
            </a:r>
            <a:r>
              <a:rPr lang="en-US" dirty="0" err="1" smtClean="0"/>
              <a:t>eigenschaften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Die </a:t>
            </a:r>
            <a:r>
              <a:rPr lang="en-US" dirty="0" err="1" smtClean="0"/>
              <a:t>Laufzeit</a:t>
            </a:r>
            <a:r>
              <a:rPr lang="en-US" dirty="0" smtClean="0"/>
              <a:t> </a:t>
            </a:r>
            <a:r>
              <a:rPr lang="en-US" dirty="0" err="1" smtClean="0"/>
              <a:t>hängt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Auswahl</a:t>
            </a:r>
            <a:r>
              <a:rPr lang="en-US" dirty="0" smtClean="0"/>
              <a:t> des </a:t>
            </a:r>
            <a:r>
              <a:rPr lang="en-US" dirty="0" err="1" smtClean="0"/>
              <a:t>Pivotelements</a:t>
            </a:r>
            <a:r>
              <a:rPr lang="en-US" dirty="0" smtClean="0"/>
              <a:t>, </a:t>
            </a:r>
            <a:r>
              <a:rPr lang="en-US" dirty="0" err="1" smtClean="0"/>
              <a:t>wobei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Im</a:t>
            </a:r>
            <a:r>
              <a:rPr lang="en-US" dirty="0" smtClean="0"/>
              <a:t> Worst-case </a:t>
            </a:r>
            <a:r>
              <a:rPr lang="en-US" dirty="0" err="1" smtClean="0"/>
              <a:t>wird</a:t>
            </a:r>
            <a:r>
              <a:rPr lang="en-US" dirty="0" smtClean="0"/>
              <a:t> das </a:t>
            </a:r>
            <a:r>
              <a:rPr lang="en-US" dirty="0" err="1" smtClean="0"/>
              <a:t>Pivotelement</a:t>
            </a:r>
            <a:r>
              <a:rPr lang="en-US" dirty="0" smtClean="0"/>
              <a:t> so </a:t>
            </a:r>
            <a:r>
              <a:rPr lang="en-US" dirty="0" err="1" smtClean="0"/>
              <a:t>gewählt</a:t>
            </a:r>
            <a:r>
              <a:rPr lang="en-US" dirty="0" smtClean="0"/>
              <a:t>, das </a:t>
            </a:r>
            <a:r>
              <a:rPr lang="en-US" dirty="0" err="1" smtClean="0"/>
              <a:t>es</a:t>
            </a:r>
            <a:r>
              <a:rPr lang="en-US" dirty="0" smtClean="0"/>
              <a:t> das </a:t>
            </a:r>
            <a:r>
              <a:rPr lang="en-US" dirty="0" err="1" smtClean="0"/>
              <a:t>kleinste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das </a:t>
            </a:r>
            <a:r>
              <a:rPr lang="en-US" dirty="0" err="1" smtClean="0"/>
              <a:t>größte</a:t>
            </a:r>
            <a:r>
              <a:rPr lang="en-US" dirty="0" smtClean="0"/>
              <a:t> Element </a:t>
            </a:r>
            <a:r>
              <a:rPr lang="en-US" dirty="0" err="1" smtClean="0"/>
              <a:t>ist</a:t>
            </a:r>
            <a:r>
              <a:rPr lang="en-US" dirty="0" smtClean="0"/>
              <a:t>. Die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würde</a:t>
            </a:r>
            <a:r>
              <a:rPr lang="en-US" dirty="0" smtClean="0"/>
              <a:t>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jeder</a:t>
            </a:r>
            <a:r>
              <a:rPr lang="en-US" dirty="0" smtClean="0"/>
              <a:t> Iteration </a:t>
            </a:r>
            <a:r>
              <a:rPr lang="en-US" dirty="0" err="1" smtClean="0"/>
              <a:t>nur</a:t>
            </a:r>
            <a:r>
              <a:rPr lang="en-US" dirty="0" smtClean="0"/>
              <a:t> um </a:t>
            </a:r>
            <a:r>
              <a:rPr lang="en-US" dirty="0" err="1" smtClean="0"/>
              <a:t>eins</a:t>
            </a:r>
            <a:r>
              <a:rPr lang="en-US" dirty="0" smtClean="0"/>
              <a:t> </a:t>
            </a:r>
            <a:r>
              <a:rPr lang="en-US" dirty="0" err="1" smtClean="0"/>
              <a:t>kleiner</a:t>
            </a:r>
            <a:r>
              <a:rPr lang="en-US" dirty="0" smtClean="0"/>
              <a:t>.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beobachtet</a:t>
            </a:r>
            <a:r>
              <a:rPr lang="en-US" dirty="0" smtClean="0"/>
              <a:t> man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Laufzeit</a:t>
            </a:r>
            <a:r>
              <a:rPr lang="en-US" dirty="0" smtClean="0"/>
              <a:t> von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 smtClean="0"/>
              <a:t>).</a:t>
            </a:r>
          </a:p>
          <a:p>
            <a:pPr lvl="1"/>
            <a:r>
              <a:rPr lang="en-US" dirty="0" err="1" smtClean="0"/>
              <a:t>Im</a:t>
            </a:r>
            <a:r>
              <a:rPr lang="en-US" dirty="0" smtClean="0"/>
              <a:t> Best-case </a:t>
            </a:r>
            <a:r>
              <a:rPr lang="en-US" dirty="0" err="1"/>
              <a:t>wird</a:t>
            </a:r>
            <a:r>
              <a:rPr lang="en-US" dirty="0"/>
              <a:t> das </a:t>
            </a:r>
            <a:r>
              <a:rPr lang="en-US" dirty="0" err="1"/>
              <a:t>Pivotelement</a:t>
            </a:r>
            <a:r>
              <a:rPr lang="en-US" dirty="0"/>
              <a:t> so </a:t>
            </a:r>
            <a:r>
              <a:rPr lang="en-US" dirty="0" err="1" smtClean="0"/>
              <a:t>gewählt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die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Teilliste</a:t>
            </a:r>
            <a:r>
              <a:rPr lang="en-US" dirty="0" smtClean="0"/>
              <a:t> die </a:t>
            </a:r>
            <a:r>
              <a:rPr lang="en-US" dirty="0" err="1" smtClean="0"/>
              <a:t>gleiche</a:t>
            </a:r>
            <a:r>
              <a:rPr lang="en-US" dirty="0" smtClean="0"/>
              <a:t> </a:t>
            </a:r>
            <a:r>
              <a:rPr lang="en-US" dirty="0" err="1" smtClean="0"/>
              <a:t>Länge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.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beobachtet</a:t>
            </a:r>
            <a:r>
              <a:rPr lang="en-US" dirty="0" smtClean="0"/>
              <a:t> man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Laufzeit</a:t>
            </a:r>
            <a:r>
              <a:rPr lang="en-US" dirty="0" smtClean="0"/>
              <a:t> </a:t>
            </a:r>
            <a:r>
              <a:rPr lang="en-US" dirty="0"/>
              <a:t>O(</a:t>
            </a:r>
            <a:r>
              <a:rPr lang="en-US" dirty="0" err="1"/>
              <a:t>nlogn</a:t>
            </a:r>
            <a:r>
              <a:rPr lang="en-US" dirty="0" smtClean="0"/>
              <a:t>), die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den Average-case </a:t>
            </a:r>
            <a:r>
              <a:rPr lang="en-US" dirty="0" err="1" smtClean="0"/>
              <a:t>characteristisch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Das </a:t>
            </a:r>
            <a:r>
              <a:rPr lang="en-US" dirty="0" err="1" smtClean="0"/>
              <a:t>Pivotelement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verschedenen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 </a:t>
            </a:r>
            <a:r>
              <a:rPr lang="en-US" dirty="0" err="1" smtClean="0"/>
              <a:t>ausgewählt</a:t>
            </a:r>
            <a:r>
              <a:rPr lang="en-US" dirty="0" smtClean="0"/>
              <a:t> sein.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dieser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immer</a:t>
            </a:r>
            <a:r>
              <a:rPr lang="en-US" dirty="0" smtClean="0"/>
              <a:t> das </a:t>
            </a:r>
            <a:r>
              <a:rPr lang="en-US" dirty="0" err="1" smtClean="0"/>
              <a:t>Mittelelement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nehmen</a:t>
            </a:r>
            <a:r>
              <a:rPr lang="en-US" dirty="0" smtClean="0"/>
              <a:t>. </a:t>
            </a:r>
            <a:r>
              <a:rPr lang="en-US" dirty="0" err="1" smtClean="0"/>
              <a:t>Eie</a:t>
            </a:r>
            <a:r>
              <a:rPr lang="en-US" dirty="0" smtClean="0"/>
              <a:t> </a:t>
            </a:r>
            <a:r>
              <a:rPr lang="en-US" dirty="0" err="1" smtClean="0"/>
              <a:t>bessere</a:t>
            </a:r>
            <a:r>
              <a:rPr lang="en-US" dirty="0" smtClean="0"/>
              <a:t> </a:t>
            </a:r>
            <a:r>
              <a:rPr lang="en-US" dirty="0" err="1" smtClean="0"/>
              <a:t>Strategie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, die </a:t>
            </a:r>
            <a:r>
              <a:rPr lang="en-US" dirty="0" err="1" smtClean="0"/>
              <a:t>Mediane</a:t>
            </a:r>
            <a:r>
              <a:rPr lang="en-US" dirty="0" smtClean="0"/>
              <a:t> von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Ersten</a:t>
            </a:r>
            <a:r>
              <a:rPr lang="en-US" dirty="0" smtClean="0"/>
              <a:t>, </a:t>
            </a:r>
            <a:r>
              <a:rPr lang="en-US" dirty="0" err="1" smtClean="0"/>
              <a:t>Mittleren</a:t>
            </a:r>
            <a:r>
              <a:rPr lang="en-US" dirty="0" smtClean="0"/>
              <a:t> und </a:t>
            </a:r>
            <a:r>
              <a:rPr lang="en-US" dirty="0" err="1" smtClean="0"/>
              <a:t>Letzten</a:t>
            </a:r>
            <a:r>
              <a:rPr lang="en-US" dirty="0" smtClean="0"/>
              <a:t> </a:t>
            </a:r>
            <a:r>
              <a:rPr lang="en-US" dirty="0" err="1" smtClean="0"/>
              <a:t>Elementen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wählen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Das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stabil</a:t>
            </a:r>
            <a:r>
              <a:rPr lang="en-US" dirty="0" smtClean="0"/>
              <a:t>, </a:t>
            </a:r>
            <a:r>
              <a:rPr lang="en-US" dirty="0" err="1" smtClean="0"/>
              <a:t>arbeitet</a:t>
            </a:r>
            <a:r>
              <a:rPr lang="en-US" dirty="0" smtClean="0"/>
              <a:t> in-place.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2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Heapsort</a:t>
            </a:r>
            <a:r>
              <a:rPr lang="en-US" dirty="0" smtClean="0"/>
              <a:t>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Das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besteht</a:t>
            </a:r>
            <a:r>
              <a:rPr lang="en-US" dirty="0" smtClean="0"/>
              <a:t> </a:t>
            </a:r>
            <a:r>
              <a:rPr lang="en-US" dirty="0" err="1" smtClean="0"/>
              <a:t>davon</a:t>
            </a:r>
            <a:r>
              <a:rPr lang="en-US" dirty="0" smtClean="0"/>
              <a:t>, die </a:t>
            </a:r>
            <a:r>
              <a:rPr lang="en-US" dirty="0" err="1" smtClean="0"/>
              <a:t>Eingabe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/>
              <a:t> </a:t>
            </a:r>
            <a:r>
              <a:rPr lang="en-US" dirty="0" err="1" smtClean="0"/>
              <a:t>binären</a:t>
            </a:r>
            <a:r>
              <a:rPr lang="en-US" dirty="0" smtClean="0"/>
              <a:t> Max-Heap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repräsentieren</a:t>
            </a:r>
            <a:r>
              <a:rPr lang="en-US" dirty="0" smtClean="0"/>
              <a:t>, </a:t>
            </a:r>
            <a:r>
              <a:rPr lang="en-US" dirty="0" err="1" smtClean="0"/>
              <a:t>damit</a:t>
            </a:r>
            <a:r>
              <a:rPr lang="en-US" dirty="0" smtClean="0"/>
              <a:t> man den </a:t>
            </a:r>
            <a:r>
              <a:rPr lang="en-US" dirty="0" err="1" smtClean="0"/>
              <a:t>größten</a:t>
            </a:r>
            <a:r>
              <a:rPr lang="en-US" dirty="0" smtClean="0"/>
              <a:t> Element der </a:t>
            </a:r>
            <a:r>
              <a:rPr lang="en-US" dirty="0" err="1" smtClean="0"/>
              <a:t>Menge</a:t>
            </a:r>
            <a:r>
              <a:rPr lang="en-US" dirty="0" smtClean="0"/>
              <a:t> auf der </a:t>
            </a:r>
            <a:r>
              <a:rPr lang="en-US" dirty="0" err="1" smtClean="0"/>
              <a:t>Spitze</a:t>
            </a:r>
            <a:r>
              <a:rPr lang="en-US" dirty="0" smtClean="0"/>
              <a:t> </a:t>
            </a:r>
            <a:r>
              <a:rPr lang="en-US" dirty="0" err="1" smtClean="0"/>
              <a:t>bekommt</a:t>
            </a:r>
            <a:r>
              <a:rPr lang="en-US" dirty="0" smtClean="0"/>
              <a:t>. Dieses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letzten</a:t>
            </a:r>
            <a:r>
              <a:rPr lang="en-US" dirty="0" smtClean="0"/>
              <a:t> Element der </a:t>
            </a:r>
            <a:r>
              <a:rPr lang="en-US" dirty="0" err="1" smtClean="0"/>
              <a:t>Menge</a:t>
            </a:r>
            <a:r>
              <a:rPr lang="en-US" dirty="0" smtClean="0"/>
              <a:t> </a:t>
            </a:r>
            <a:r>
              <a:rPr lang="en-US" dirty="0" err="1" smtClean="0"/>
              <a:t>vertausht</a:t>
            </a:r>
            <a:r>
              <a:rPr lang="en-US" dirty="0" smtClean="0"/>
              <a:t>, die </a:t>
            </a:r>
            <a:r>
              <a:rPr lang="en-US" dirty="0" err="1" smtClean="0"/>
              <a:t>Mengengröße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eins</a:t>
            </a:r>
            <a:r>
              <a:rPr lang="en-US" dirty="0" smtClean="0"/>
              <a:t> </a:t>
            </a:r>
            <a:r>
              <a:rPr lang="en-US" dirty="0" err="1" smtClean="0"/>
              <a:t>verringert</a:t>
            </a:r>
            <a:r>
              <a:rPr lang="en-US" dirty="0" smtClean="0"/>
              <a:t>, und der Heap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noch</a:t>
            </a:r>
            <a:r>
              <a:rPr lang="en-US" dirty="0" smtClean="0"/>
              <a:t> mal </a:t>
            </a:r>
            <a:r>
              <a:rPr lang="en-US" dirty="0" err="1" smtClean="0"/>
              <a:t>korrigiert</a:t>
            </a:r>
            <a:r>
              <a:rPr lang="en-US" dirty="0" smtClean="0"/>
              <a:t>.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Prozedur</a:t>
            </a:r>
            <a:r>
              <a:rPr lang="en-US" dirty="0" smtClean="0"/>
              <a:t> </a:t>
            </a:r>
            <a:r>
              <a:rPr lang="en-US" dirty="0" err="1" smtClean="0"/>
              <a:t>wiederholt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, </a:t>
            </a:r>
            <a:r>
              <a:rPr lang="en-US" dirty="0" err="1" smtClean="0"/>
              <a:t>bis</a:t>
            </a:r>
            <a:r>
              <a:rPr lang="en-US" dirty="0" smtClean="0"/>
              <a:t> die </a:t>
            </a:r>
            <a:r>
              <a:rPr lang="en-US" dirty="0" err="1"/>
              <a:t>Mengengröße</a:t>
            </a:r>
            <a:r>
              <a:rPr lang="en-US" dirty="0"/>
              <a:t> </a:t>
            </a:r>
            <a:r>
              <a:rPr lang="en-US" dirty="0" err="1" smtClean="0"/>
              <a:t>eins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1245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1.Einf</a:t>
            </a:r>
            <a:r>
              <a:rPr lang="de-DE" dirty="0" smtClean="0"/>
              <a:t>ührung - </a:t>
            </a:r>
            <a:r>
              <a:rPr lang="en-US" dirty="0" err="1" smtClean="0"/>
              <a:t>DefiniTion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Algorithmus - eine präzise, d.h. in einer festgelegten Sprache abgefasste, endliche Beschreibung eines allgemeinen Verfahrens unter Verwendung elementarer Verarbeitungsschritte zur Lösung einer gegebenen Aufgabe.</a:t>
            </a:r>
            <a:r>
              <a:rPr lang="en-US" dirty="0"/>
              <a:t>[</a:t>
            </a:r>
            <a:r>
              <a:rPr lang="en-US" dirty="0" err="1"/>
              <a:t>Rivest</a:t>
            </a:r>
            <a:r>
              <a:rPr lang="en-US" dirty="0"/>
              <a:t>, Stein - </a:t>
            </a:r>
            <a:r>
              <a:rPr lang="en-US" b="1" dirty="0"/>
              <a:t>Introduction to </a:t>
            </a:r>
            <a:r>
              <a:rPr lang="en-US" b="1" dirty="0" err="1"/>
              <a:t>Algorithms</a:t>
            </a:r>
            <a:r>
              <a:rPr lang="en-US" dirty="0" err="1"/>
              <a:t>,Cambridge</a:t>
            </a:r>
            <a:r>
              <a:rPr lang="en-US" dirty="0"/>
              <a:t>, 2001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0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Heapsort</a:t>
            </a:r>
            <a:r>
              <a:rPr lang="en-US" dirty="0" smtClean="0"/>
              <a:t> – </a:t>
            </a:r>
            <a:r>
              <a:rPr lang="en-US" dirty="0" err="1" smtClean="0"/>
              <a:t>c++</a:t>
            </a:r>
            <a:endParaRPr lang="bg-B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834" y="153988"/>
            <a:ext cx="6421065" cy="6560654"/>
          </a:xfrm>
        </p:spPr>
      </p:pic>
    </p:spTree>
    <p:extLst>
      <p:ext uri="{BB962C8B-B14F-4D97-AF65-F5344CB8AC3E}">
        <p14:creationId xmlns:p14="http://schemas.microsoft.com/office/powerpoint/2010/main" val="367433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Heapsort</a:t>
            </a:r>
            <a:r>
              <a:rPr lang="en-US" dirty="0" smtClean="0"/>
              <a:t> - </a:t>
            </a:r>
            <a:r>
              <a:rPr lang="en-US" dirty="0" err="1" smtClean="0"/>
              <a:t>eigenschaften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Datenmenge</a:t>
            </a:r>
            <a:r>
              <a:rPr lang="en-US" dirty="0" smtClean="0"/>
              <a:t> der </a:t>
            </a:r>
            <a:r>
              <a:rPr lang="en-US" dirty="0" err="1" smtClean="0"/>
              <a:t>Länge</a:t>
            </a:r>
            <a:r>
              <a:rPr lang="en-US" dirty="0" smtClean="0"/>
              <a:t> n </a:t>
            </a:r>
            <a:r>
              <a:rPr lang="en-US" dirty="0" err="1" smtClean="0"/>
              <a:t>ist</a:t>
            </a:r>
            <a:r>
              <a:rPr lang="en-US" dirty="0" smtClean="0"/>
              <a:t> die </a:t>
            </a:r>
            <a:r>
              <a:rPr lang="en-US" dirty="0" err="1" smtClean="0"/>
              <a:t>Komplexitätszahl</a:t>
            </a:r>
            <a:r>
              <a:rPr lang="en-US" dirty="0" smtClean="0"/>
              <a:t> </a:t>
            </a:r>
            <a:r>
              <a:rPr lang="en-US" dirty="0" err="1" smtClean="0"/>
              <a:t>immer</a:t>
            </a:r>
            <a:r>
              <a:rPr lang="en-US" dirty="0" smtClean="0"/>
              <a:t> </a:t>
            </a:r>
            <a:r>
              <a:rPr lang="en-US" dirty="0"/>
              <a:t>O(</a:t>
            </a:r>
            <a:r>
              <a:rPr lang="en-US" dirty="0" err="1"/>
              <a:t>nlogn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Arbeitet</a:t>
            </a:r>
            <a:r>
              <a:rPr lang="en-US" dirty="0" smtClean="0"/>
              <a:t> in-place,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stabil</a:t>
            </a:r>
            <a:r>
              <a:rPr lang="en-US" dirty="0" smtClean="0"/>
              <a:t>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7191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5.2 </a:t>
            </a:r>
            <a:r>
              <a:rPr lang="en-US" dirty="0" err="1" smtClean="0"/>
              <a:t>Nicht-Vergleichbasierte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basieren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auf </a:t>
            </a:r>
            <a:r>
              <a:rPr lang="en-US" dirty="0" smtClean="0"/>
              <a:t>alternative </a:t>
            </a:r>
            <a:r>
              <a:rPr lang="en-US" dirty="0" err="1" smtClean="0"/>
              <a:t>Methoden</a:t>
            </a:r>
            <a:r>
              <a:rPr lang="en-US" dirty="0" smtClean="0"/>
              <a:t>,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Indexieren</a:t>
            </a:r>
            <a:r>
              <a:rPr lang="en-US" dirty="0" smtClean="0"/>
              <a:t>, </a:t>
            </a:r>
            <a:r>
              <a:rPr lang="en-US" dirty="0" err="1" smtClean="0"/>
              <a:t>Zählen</a:t>
            </a:r>
            <a:r>
              <a:rPr lang="en-US" dirty="0" smtClean="0"/>
              <a:t> </a:t>
            </a:r>
            <a:r>
              <a:rPr lang="en-US" dirty="0" err="1" smtClean="0"/>
              <a:t>usw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Typische</a:t>
            </a:r>
            <a:r>
              <a:rPr lang="en-US" dirty="0" smtClean="0"/>
              <a:t> </a:t>
            </a:r>
            <a:r>
              <a:rPr lang="en-US" dirty="0" err="1" smtClean="0"/>
              <a:t>Vertr</a:t>
            </a:r>
            <a:r>
              <a:rPr lang="de-DE" dirty="0"/>
              <a:t>e</a:t>
            </a:r>
            <a:r>
              <a:rPr lang="en-US" dirty="0" err="1" smtClean="0"/>
              <a:t>ter</a:t>
            </a:r>
            <a:endParaRPr lang="en-US" dirty="0" smtClean="0"/>
          </a:p>
          <a:p>
            <a:pPr lvl="1"/>
            <a:r>
              <a:rPr lang="en-US" dirty="0" smtClean="0"/>
              <a:t>Counting sort, bucket sort</a:t>
            </a:r>
            <a:endParaRPr lang="en-US" dirty="0" smtClean="0"/>
          </a:p>
          <a:p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macht</a:t>
            </a:r>
            <a:r>
              <a:rPr lang="en-US" dirty="0" smtClean="0"/>
              <a:t> man </a:t>
            </a:r>
            <a:r>
              <a:rPr lang="en-US" dirty="0" err="1" smtClean="0"/>
              <a:t>ein</a:t>
            </a:r>
            <a:r>
              <a:rPr lang="en-US" dirty="0" smtClean="0"/>
              <a:t> K</a:t>
            </a:r>
            <a:r>
              <a:rPr lang="de-DE" dirty="0" smtClean="0"/>
              <a:t>ompromiss mit Speicherbedarf, damit bessere Laufzeiten zu erreichen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allerdings</a:t>
            </a:r>
            <a:r>
              <a:rPr lang="en-US" dirty="0" smtClean="0"/>
              <a:t> </a:t>
            </a:r>
            <a:r>
              <a:rPr lang="de-DE" dirty="0"/>
              <a:t>für numerische Datentypen verwendet </a:t>
            </a:r>
            <a:r>
              <a:rPr lang="de-DE" dirty="0" smtClean="0"/>
              <a:t>werden.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1252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sort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Counting sort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 smtClean="0"/>
              <a:t>, das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Reihe</a:t>
            </a:r>
            <a:r>
              <a:rPr lang="en-US" dirty="0" smtClean="0"/>
              <a:t> von </a:t>
            </a:r>
            <a:r>
              <a:rPr lang="en-US" dirty="0" err="1" smtClean="0"/>
              <a:t>natürlichen</a:t>
            </a:r>
            <a:r>
              <a:rPr lang="en-US" dirty="0" smtClean="0"/>
              <a:t> </a:t>
            </a:r>
            <a:r>
              <a:rPr lang="en-US" dirty="0" err="1" smtClean="0"/>
              <a:t>Zahlen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Laufzeit</a:t>
            </a:r>
            <a:r>
              <a:rPr lang="en-US" dirty="0" smtClean="0"/>
              <a:t> O(n) </a:t>
            </a:r>
            <a:r>
              <a:rPr lang="en-US" dirty="0" err="1" smtClean="0"/>
              <a:t>sortieren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, falls </a:t>
            </a:r>
            <a:r>
              <a:rPr lang="en-US" dirty="0" err="1" smtClean="0"/>
              <a:t>es</a:t>
            </a:r>
            <a:r>
              <a:rPr lang="en-US" dirty="0" smtClean="0"/>
              <a:t> die </a:t>
            </a:r>
            <a:r>
              <a:rPr lang="en-US" dirty="0" err="1" smtClean="0"/>
              <a:t>obere</a:t>
            </a:r>
            <a:r>
              <a:rPr lang="en-US" dirty="0" smtClean="0"/>
              <a:t> </a:t>
            </a:r>
            <a:r>
              <a:rPr lang="en-US" dirty="0" err="1" smtClean="0"/>
              <a:t>Schränke</a:t>
            </a:r>
            <a:r>
              <a:rPr lang="en-US" dirty="0" smtClean="0"/>
              <a:t> der </a:t>
            </a:r>
            <a:r>
              <a:rPr lang="en-US" dirty="0" err="1" smtClean="0"/>
              <a:t>Reihe</a:t>
            </a:r>
            <a:r>
              <a:rPr lang="en-US" dirty="0" smtClean="0"/>
              <a:t> </a:t>
            </a:r>
            <a:r>
              <a:rPr lang="en-US" dirty="0" err="1" smtClean="0"/>
              <a:t>weißt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schafft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de-DE" dirty="0" smtClean="0"/>
              <a:t>Histogramm – wie oft man die verschedene Zahlen in der Reihe findet. Dann wird die Eingabe menge nach diesem Regel herumgeordnet.</a:t>
            </a:r>
          </a:p>
        </p:txBody>
      </p:sp>
    </p:spTree>
    <p:extLst>
      <p:ext uri="{BB962C8B-B14F-4D97-AF65-F5344CB8AC3E}">
        <p14:creationId xmlns:p14="http://schemas.microsoft.com/office/powerpoint/2010/main" val="111749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sort – C++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868487"/>
            <a:ext cx="7233796" cy="4885385"/>
          </a:xfrm>
        </p:spPr>
      </p:pic>
    </p:spTree>
    <p:extLst>
      <p:ext uri="{BB962C8B-B14F-4D97-AF65-F5344CB8AC3E}">
        <p14:creationId xmlns:p14="http://schemas.microsoft.com/office/powerpoint/2010/main" val="86656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sort - </a:t>
            </a:r>
            <a:r>
              <a:rPr lang="en-US" dirty="0" err="1" smtClean="0"/>
              <a:t>eigenschaften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Die </a:t>
            </a:r>
            <a:r>
              <a:rPr lang="en-US" dirty="0" err="1" smtClean="0"/>
              <a:t>Laufzeit</a:t>
            </a:r>
            <a:r>
              <a:rPr lang="en-US" dirty="0" smtClean="0"/>
              <a:t> </a:t>
            </a:r>
            <a:r>
              <a:rPr lang="en-US" dirty="0" err="1" smtClean="0"/>
              <a:t>hängt</a:t>
            </a:r>
            <a:r>
              <a:rPr lang="en-US" dirty="0" smtClean="0"/>
              <a:t> von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Variablen</a:t>
            </a:r>
            <a:r>
              <a:rPr lang="en-US" dirty="0" smtClean="0"/>
              <a:t> – die </a:t>
            </a:r>
            <a:r>
              <a:rPr lang="en-US" dirty="0" err="1" smtClean="0"/>
              <a:t>Mengengröße</a:t>
            </a:r>
            <a:r>
              <a:rPr lang="en-US" dirty="0" smtClean="0"/>
              <a:t> n und die </a:t>
            </a:r>
            <a:r>
              <a:rPr lang="en-US" dirty="0" err="1" smtClean="0"/>
              <a:t>obere</a:t>
            </a:r>
            <a:r>
              <a:rPr lang="en-US" dirty="0" smtClean="0"/>
              <a:t> </a:t>
            </a:r>
            <a:r>
              <a:rPr lang="en-US" dirty="0" err="1" smtClean="0"/>
              <a:t>Schränke</a:t>
            </a:r>
            <a:r>
              <a:rPr lang="en-US" dirty="0" smtClean="0"/>
              <a:t> k.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die </a:t>
            </a:r>
            <a:r>
              <a:rPr lang="en-US" dirty="0" err="1" smtClean="0"/>
              <a:t>Laufzeit</a:t>
            </a:r>
            <a:r>
              <a:rPr lang="en-US" dirty="0" smtClean="0"/>
              <a:t> O(n + k).</a:t>
            </a:r>
          </a:p>
          <a:p>
            <a:r>
              <a:rPr lang="en-US" dirty="0" smtClean="0"/>
              <a:t>Das gilt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das </a:t>
            </a:r>
            <a:r>
              <a:rPr lang="en-US" dirty="0" err="1" smtClean="0"/>
              <a:t>Speicherbedarf</a:t>
            </a:r>
            <a:r>
              <a:rPr lang="en-US" dirty="0" smtClean="0"/>
              <a:t>, </a:t>
            </a:r>
            <a:r>
              <a:rPr lang="en-US" dirty="0" err="1" smtClean="0"/>
              <a:t>weil</a:t>
            </a:r>
            <a:r>
              <a:rPr lang="en-US" dirty="0" smtClean="0"/>
              <a:t> man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weitere</a:t>
            </a:r>
            <a:r>
              <a:rPr lang="en-US" dirty="0" smtClean="0"/>
              <a:t> Arrays </a:t>
            </a:r>
            <a:r>
              <a:rPr lang="en-US" dirty="0" err="1" smtClean="0"/>
              <a:t>benötigt</a:t>
            </a:r>
            <a:r>
              <a:rPr lang="en-US" dirty="0" smtClean="0"/>
              <a:t> – </a:t>
            </a:r>
            <a:r>
              <a:rPr lang="en-US" dirty="0" err="1" smtClean="0"/>
              <a:t>ein</a:t>
            </a:r>
            <a:r>
              <a:rPr lang="en-US" dirty="0" smtClean="0"/>
              <a:t> temporary Array der </a:t>
            </a:r>
            <a:r>
              <a:rPr lang="en-US" dirty="0" err="1" smtClean="0"/>
              <a:t>Länge</a:t>
            </a:r>
            <a:r>
              <a:rPr lang="en-US" dirty="0" smtClean="0"/>
              <a:t> k und </a:t>
            </a:r>
            <a:r>
              <a:rPr lang="en-US" dirty="0" err="1" smtClean="0"/>
              <a:t>ein</a:t>
            </a:r>
            <a:r>
              <a:rPr lang="en-US" dirty="0" smtClean="0"/>
              <a:t> Array, das die </a:t>
            </a:r>
            <a:r>
              <a:rPr lang="en-US" dirty="0" err="1" smtClean="0"/>
              <a:t>sortierten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enthält</a:t>
            </a:r>
            <a:r>
              <a:rPr lang="en-US" dirty="0" smtClean="0"/>
              <a:t> – der </a:t>
            </a:r>
            <a:r>
              <a:rPr lang="en-US" dirty="0" err="1" smtClean="0"/>
              <a:t>Länge</a:t>
            </a:r>
            <a:r>
              <a:rPr lang="en-US" dirty="0" smtClean="0"/>
              <a:t> n. Man </a:t>
            </a:r>
            <a:r>
              <a:rPr lang="en-US" dirty="0" err="1" smtClean="0"/>
              <a:t>sagt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das </a:t>
            </a:r>
            <a:r>
              <a:rPr lang="en-US" dirty="0" err="1" smtClean="0"/>
              <a:t>Verfahren</a:t>
            </a:r>
            <a:r>
              <a:rPr lang="en-US" dirty="0" smtClean="0"/>
              <a:t> out-of-place </a:t>
            </a:r>
            <a:r>
              <a:rPr lang="en-US" dirty="0" err="1" smtClean="0"/>
              <a:t>arbeitet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Die </a:t>
            </a:r>
            <a:r>
              <a:rPr lang="en-US" dirty="0" err="1" smtClean="0"/>
              <a:t>Korrektheit</a:t>
            </a:r>
            <a:r>
              <a:rPr lang="en-US" dirty="0" smtClean="0"/>
              <a:t> </a:t>
            </a:r>
            <a:r>
              <a:rPr lang="en-US" dirty="0" err="1" smtClean="0"/>
              <a:t>hängt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Auswahl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korrekten</a:t>
            </a:r>
            <a:r>
              <a:rPr lang="en-US" dirty="0" smtClean="0"/>
              <a:t> </a:t>
            </a:r>
            <a:r>
              <a:rPr lang="en-US" dirty="0" err="1" smtClean="0"/>
              <a:t>Shränke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5590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/>
              <a:t>Nicht-Vergleichbasierte</a:t>
            </a:r>
            <a:r>
              <a:rPr lang="en-US" dirty="0"/>
              <a:t> </a:t>
            </a:r>
            <a:r>
              <a:rPr lang="en-US" dirty="0" err="1"/>
              <a:t>verfahren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Bucketsort</a:t>
            </a:r>
            <a:r>
              <a:rPr lang="en-US" dirty="0" smtClean="0"/>
              <a:t> – die </a:t>
            </a:r>
            <a:r>
              <a:rPr lang="en-US" dirty="0" err="1" smtClean="0"/>
              <a:t>Idee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,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bestimmte</a:t>
            </a:r>
            <a:r>
              <a:rPr lang="en-US" dirty="0" smtClean="0"/>
              <a:t> </a:t>
            </a:r>
            <a:r>
              <a:rPr lang="en-US" dirty="0" err="1" smtClean="0"/>
              <a:t>Werten</a:t>
            </a:r>
            <a:r>
              <a:rPr lang="en-US" dirty="0" smtClean="0"/>
              <a:t> </a:t>
            </a:r>
            <a:r>
              <a:rPr lang="en-US" dirty="0" err="1" smtClean="0"/>
              <a:t>verschiedene</a:t>
            </a:r>
            <a:r>
              <a:rPr lang="en-US" dirty="0" smtClean="0"/>
              <a:t> Arrays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füllen</a:t>
            </a:r>
            <a:r>
              <a:rPr lang="en-US" dirty="0" smtClean="0"/>
              <a:t>, und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anderes</a:t>
            </a:r>
            <a:r>
              <a:rPr lang="en-US" dirty="0" smtClean="0"/>
              <a:t> </a:t>
            </a:r>
            <a:r>
              <a:rPr lang="en-US" dirty="0" err="1" smtClean="0"/>
              <a:t>Sortierverfahren</a:t>
            </a:r>
            <a:r>
              <a:rPr lang="en-US" dirty="0" smtClean="0"/>
              <a:t> </a:t>
            </a:r>
            <a:r>
              <a:rPr lang="en-US" dirty="0" err="1" smtClean="0"/>
              <a:t>anzuordnen</a:t>
            </a:r>
            <a:r>
              <a:rPr lang="en-US" dirty="0" smtClean="0"/>
              <a:t>.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Buckets </a:t>
            </a:r>
            <a:r>
              <a:rPr lang="en-US" dirty="0" err="1" smtClean="0"/>
              <a:t>zusammen</a:t>
            </a:r>
            <a:r>
              <a:rPr lang="en-US" dirty="0" smtClean="0"/>
              <a:t> </a:t>
            </a:r>
            <a:r>
              <a:rPr lang="en-US" dirty="0" err="1" smtClean="0"/>
              <a:t>Konkateniert</a:t>
            </a:r>
            <a:r>
              <a:rPr lang="en-US" dirty="0" smtClean="0"/>
              <a:t> und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Ausgabe</a:t>
            </a:r>
            <a:r>
              <a:rPr lang="en-US" dirty="0" smtClean="0"/>
              <a:t> </a:t>
            </a:r>
            <a:r>
              <a:rPr lang="en-US" dirty="0" err="1" smtClean="0"/>
              <a:t>zurückgegeben</a:t>
            </a:r>
            <a:r>
              <a:rPr lang="en-US" dirty="0" smtClean="0"/>
              <a:t>. </a:t>
            </a:r>
            <a:r>
              <a:rPr lang="en-US" dirty="0" err="1" smtClean="0"/>
              <a:t>Arbeitet</a:t>
            </a:r>
            <a:r>
              <a:rPr lang="en-US" dirty="0" smtClean="0"/>
              <a:t> out-of-place.</a:t>
            </a:r>
          </a:p>
          <a:p>
            <a:r>
              <a:rPr lang="en-US" dirty="0" err="1" smtClean="0"/>
              <a:t>Radixsort</a:t>
            </a:r>
            <a:r>
              <a:rPr lang="en-US" dirty="0" smtClean="0"/>
              <a:t> – </a:t>
            </a:r>
            <a:r>
              <a:rPr lang="en-US" dirty="0" err="1" smtClean="0"/>
              <a:t>basiert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auf </a:t>
            </a:r>
            <a:r>
              <a:rPr lang="en-US" dirty="0" err="1" smtClean="0"/>
              <a:t>Countingsort</a:t>
            </a:r>
            <a:r>
              <a:rPr lang="en-US" dirty="0" smtClean="0"/>
              <a:t>, und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Countingsort</a:t>
            </a:r>
            <a:r>
              <a:rPr lang="en-US" dirty="0" smtClean="0"/>
              <a:t> </a:t>
            </a:r>
            <a:r>
              <a:rPr lang="en-US" dirty="0" err="1" smtClean="0"/>
              <a:t>vertraut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auf die </a:t>
            </a:r>
            <a:r>
              <a:rPr lang="en-US" dirty="0" err="1" smtClean="0"/>
              <a:t>Eingabe</a:t>
            </a:r>
            <a:r>
              <a:rPr lang="en-US" dirty="0" smtClean="0"/>
              <a:t> der </a:t>
            </a:r>
            <a:r>
              <a:rPr lang="en-US" dirty="0" err="1" smtClean="0"/>
              <a:t>oberen</a:t>
            </a:r>
            <a:r>
              <a:rPr lang="en-US" dirty="0" smtClean="0"/>
              <a:t> </a:t>
            </a:r>
            <a:r>
              <a:rPr lang="en-US" dirty="0" err="1" smtClean="0"/>
              <a:t>Schränke</a:t>
            </a:r>
            <a:r>
              <a:rPr lang="en-US" dirty="0" smtClean="0"/>
              <a:t> der </a:t>
            </a:r>
            <a:r>
              <a:rPr lang="en-US" dirty="0" err="1" smtClean="0"/>
              <a:t>Datenmenge</a:t>
            </a:r>
            <a:r>
              <a:rPr lang="en-US" dirty="0" smtClean="0"/>
              <a:t>. </a:t>
            </a:r>
            <a:r>
              <a:rPr lang="en-US" dirty="0" err="1" smtClean="0"/>
              <a:t>Damit</a:t>
            </a:r>
            <a:r>
              <a:rPr lang="en-US" dirty="0" smtClean="0"/>
              <a:t> </a:t>
            </a:r>
            <a:r>
              <a:rPr lang="en-US" dirty="0" err="1" smtClean="0"/>
              <a:t>erriecht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lineare</a:t>
            </a:r>
            <a:r>
              <a:rPr lang="en-US" dirty="0" smtClean="0"/>
              <a:t> </a:t>
            </a:r>
            <a:r>
              <a:rPr lang="en-US" dirty="0" err="1" smtClean="0"/>
              <a:t>Laufzeit</a:t>
            </a:r>
            <a:r>
              <a:rPr lang="en-US" dirty="0" smtClean="0"/>
              <a:t>.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Davon </a:t>
            </a:r>
            <a:r>
              <a:rPr lang="en-US" dirty="0" err="1" smtClean="0"/>
              <a:t>ausgegangen</a:t>
            </a:r>
            <a:r>
              <a:rPr lang="en-US" dirty="0" smtClean="0"/>
              <a:t>, </a:t>
            </a:r>
            <a:r>
              <a:rPr lang="de-DE" dirty="0"/>
              <a:t>die Schlüssel der zu sortierenden Daten nur aus Zeichen eines endlichen Alphabets </a:t>
            </a:r>
            <a:r>
              <a:rPr lang="de-DE" dirty="0" smtClean="0"/>
              <a:t>bestehen, dessen Länge vorausbekannt ist, und das gild als eine obere Schränke des Algorithmus.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3435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abschluss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 Wahl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Verfahrens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der </a:t>
            </a:r>
            <a:r>
              <a:rPr lang="en-US" dirty="0" err="1" smtClean="0"/>
              <a:t>Lösung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praktischen</a:t>
            </a:r>
            <a:r>
              <a:rPr lang="en-US" dirty="0" smtClean="0"/>
              <a:t> </a:t>
            </a:r>
            <a:r>
              <a:rPr lang="en-US" dirty="0" err="1" smtClean="0"/>
              <a:t>Aufgabe</a:t>
            </a:r>
            <a:r>
              <a:rPr lang="en-US" dirty="0" smtClean="0"/>
              <a:t> </a:t>
            </a:r>
            <a:r>
              <a:rPr lang="en-US" dirty="0" err="1" smtClean="0"/>
              <a:t>hängt</a:t>
            </a:r>
            <a:r>
              <a:rPr lang="en-US" dirty="0" smtClean="0"/>
              <a:t> von der </a:t>
            </a:r>
            <a:r>
              <a:rPr lang="en-US" dirty="0" err="1" smtClean="0"/>
              <a:t>Aufgabe</a:t>
            </a:r>
            <a:r>
              <a:rPr lang="en-US" dirty="0" smtClean="0"/>
              <a:t> </a:t>
            </a:r>
            <a:r>
              <a:rPr lang="en-US" dirty="0" err="1" smtClean="0"/>
              <a:t>selbst</a:t>
            </a:r>
            <a:r>
              <a:rPr lang="en-US" dirty="0" smtClean="0"/>
              <a:t> –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genung</a:t>
            </a:r>
            <a:r>
              <a:rPr lang="en-US" dirty="0" smtClean="0"/>
              <a:t> </a:t>
            </a:r>
            <a:r>
              <a:rPr lang="en-US" dirty="0" err="1" smtClean="0"/>
              <a:t>einfach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,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würde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komlpläxes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ungünstig</a:t>
            </a:r>
            <a:r>
              <a:rPr lang="en-US" dirty="0" smtClean="0"/>
              <a:t> sein. </a:t>
            </a:r>
            <a:r>
              <a:rPr lang="en-US" dirty="0" err="1" smtClean="0"/>
              <a:t>Jederfalls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die </a:t>
            </a:r>
            <a:r>
              <a:rPr lang="en-US" dirty="0" err="1" smtClean="0"/>
              <a:t>Kentniss</a:t>
            </a:r>
            <a:r>
              <a:rPr lang="en-US" dirty="0" smtClean="0"/>
              <a:t> </a:t>
            </a:r>
            <a:r>
              <a:rPr lang="en-US" dirty="0" err="1" smtClean="0"/>
              <a:t>aller</a:t>
            </a:r>
            <a:r>
              <a:rPr lang="en-US" dirty="0" smtClean="0"/>
              <a:t> </a:t>
            </a:r>
            <a:r>
              <a:rPr lang="en-US" dirty="0" err="1" smtClean="0"/>
              <a:t>Möglichkeiten</a:t>
            </a:r>
            <a:r>
              <a:rPr lang="en-US" dirty="0" smtClean="0"/>
              <a:t> </a:t>
            </a:r>
            <a:r>
              <a:rPr lang="en-US" dirty="0" err="1" smtClean="0"/>
              <a:t>wigtig</a:t>
            </a:r>
            <a:r>
              <a:rPr lang="en-US" dirty="0" smtClean="0"/>
              <a:t>, </a:t>
            </a:r>
            <a:r>
              <a:rPr lang="en-US" dirty="0" err="1" smtClean="0"/>
              <a:t>damit</a:t>
            </a:r>
            <a:r>
              <a:rPr lang="en-US" dirty="0" smtClean="0"/>
              <a:t> man in der </a:t>
            </a:r>
            <a:r>
              <a:rPr lang="en-US" dirty="0" err="1" smtClean="0"/>
              <a:t>Zeit</a:t>
            </a:r>
            <a:r>
              <a:rPr lang="en-US" dirty="0" smtClean="0"/>
              <a:t>- und </a:t>
            </a:r>
            <a:r>
              <a:rPr lang="en-US" dirty="0" err="1" smtClean="0"/>
              <a:t>Kostengrenzen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Projekts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unvermeidbarer</a:t>
            </a:r>
            <a:r>
              <a:rPr lang="en-US" dirty="0" smtClean="0"/>
              <a:t> </a:t>
            </a:r>
            <a:r>
              <a:rPr lang="en-US" dirty="0" err="1" smtClean="0"/>
              <a:t>Fehler</a:t>
            </a:r>
            <a:r>
              <a:rPr lang="en-US" dirty="0" smtClean="0"/>
              <a:t> </a:t>
            </a:r>
            <a:r>
              <a:rPr lang="en-US" dirty="0" err="1" smtClean="0"/>
              <a:t>erlaubt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8858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Quellen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gsw-FR" dirty="0"/>
              <a:t>Donald E. </a:t>
            </a:r>
            <a:r>
              <a:rPr lang="gsw-FR" dirty="0" smtClean="0"/>
              <a:t>Knuth - </a:t>
            </a:r>
            <a:r>
              <a:rPr lang="en-US" i="1" dirty="0"/>
              <a:t>The Art of Computer </a:t>
            </a:r>
            <a:r>
              <a:rPr lang="en-US" i="1" dirty="0" smtClean="0"/>
              <a:t>Programming</a:t>
            </a:r>
          </a:p>
          <a:p>
            <a:r>
              <a:rPr lang="en-US" dirty="0" err="1"/>
              <a:t>Rivest</a:t>
            </a:r>
            <a:r>
              <a:rPr lang="en-US" dirty="0"/>
              <a:t>, Stein - Introduction to </a:t>
            </a:r>
            <a:r>
              <a:rPr lang="en-US" dirty="0" err="1"/>
              <a:t>Algorithms,Cambridge</a:t>
            </a:r>
            <a:r>
              <a:rPr lang="en-US" dirty="0"/>
              <a:t>, 2001</a:t>
            </a:r>
            <a:endParaRPr lang="en-US" dirty="0" smtClean="0"/>
          </a:p>
          <a:p>
            <a:r>
              <a:rPr lang="gsw-FR" dirty="0">
                <a:hlinkClick r:id="rId2"/>
              </a:rPr>
              <a:t>http://www.codeproject.com</a:t>
            </a:r>
            <a:r>
              <a:rPr lang="gsw-FR" dirty="0" smtClean="0">
                <a:hlinkClick r:id="rId2"/>
              </a:rPr>
              <a:t>/</a:t>
            </a:r>
            <a:endParaRPr lang="gsw-FR" dirty="0" smtClean="0"/>
          </a:p>
          <a:p>
            <a:r>
              <a:rPr lang="gsw-FR" dirty="0">
                <a:hlinkClick r:id="rId3"/>
              </a:rPr>
              <a:t>http://stackoverflow.com</a:t>
            </a:r>
            <a:r>
              <a:rPr lang="gsw-FR" dirty="0" smtClean="0">
                <a:hlinkClick r:id="rId3"/>
              </a:rPr>
              <a:t>/</a:t>
            </a:r>
            <a:endParaRPr lang="gsw-FR" dirty="0" smtClean="0"/>
          </a:p>
          <a:p>
            <a:r>
              <a:rPr lang="gsw-FR" dirty="0">
                <a:hlinkClick r:id="rId4"/>
              </a:rPr>
              <a:t>http://www.bogotobogo.com/Algorithms</a:t>
            </a:r>
            <a:r>
              <a:rPr lang="gsw-FR" dirty="0" smtClean="0">
                <a:hlinkClick r:id="rId4"/>
              </a:rPr>
              <a:t>/</a:t>
            </a:r>
            <a:endParaRPr lang="gsw-FR" dirty="0" smtClean="0"/>
          </a:p>
          <a:p>
            <a:r>
              <a:rPr lang="gsw-FR" dirty="0">
                <a:hlinkClick r:id="rId5"/>
              </a:rPr>
              <a:t>https://</a:t>
            </a:r>
            <a:r>
              <a:rPr lang="gsw-FR" dirty="0" smtClean="0">
                <a:hlinkClick r:id="rId5"/>
              </a:rPr>
              <a:t>en.wikibooks.org/wiki/Algorithm_Implementation/Sorting</a:t>
            </a:r>
            <a:endParaRPr lang="gsw-FR" dirty="0" smtClean="0"/>
          </a:p>
          <a:p>
            <a:r>
              <a:rPr lang="gsw-FR" dirty="0">
                <a:hlinkClick r:id="rId6"/>
              </a:rPr>
              <a:t>https://</a:t>
            </a:r>
            <a:r>
              <a:rPr lang="gsw-FR" dirty="0" smtClean="0">
                <a:hlinkClick r:id="rId6"/>
              </a:rPr>
              <a:t>de.wikipedia.org/wiki/Sortierverfahren</a:t>
            </a:r>
            <a:endParaRPr lang="gsw-FR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57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und </a:t>
            </a:r>
            <a:r>
              <a:rPr lang="en-US" dirty="0" err="1" smtClean="0"/>
              <a:t>dokumente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gsw-FR" dirty="0"/>
              <a:t>https://github.com/d-petrov/SortingAlgorithms</a:t>
            </a:r>
            <a:r>
              <a:rPr lang="gsw-FR" dirty="0" smtClean="0"/>
              <a:t>/</a:t>
            </a:r>
            <a:endParaRPr lang="gsw-FR" dirty="0"/>
          </a:p>
          <a:p>
            <a:r>
              <a:rPr lang="gsw-FR" dirty="0" smtClean="0"/>
              <a:t>Downoad zip: </a:t>
            </a:r>
            <a:r>
              <a:rPr lang="gsw-FR" dirty="0" smtClean="0">
                <a:hlinkClick r:id="rId2"/>
              </a:rPr>
              <a:t>https</a:t>
            </a:r>
            <a:r>
              <a:rPr lang="gsw-FR" dirty="0">
                <a:hlinkClick r:id="rId2"/>
              </a:rPr>
              <a:t>://github.com/d-petrov/SortingAlgorithms/archive/master.zip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6646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1.Einf</a:t>
            </a:r>
            <a:r>
              <a:rPr lang="de-DE" dirty="0" smtClean="0"/>
              <a:t>ührung -</a:t>
            </a:r>
            <a:r>
              <a:rPr lang="en-US" dirty="0" smtClean="0"/>
              <a:t> </a:t>
            </a:r>
            <a:r>
              <a:rPr lang="en-US" dirty="0" err="1" smtClean="0"/>
              <a:t>eigenschaften</a:t>
            </a:r>
            <a:r>
              <a:rPr lang="en-US" dirty="0" smtClean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Der Definition </a:t>
            </a:r>
            <a:r>
              <a:rPr lang="en-US" dirty="0" err="1" smtClean="0"/>
              <a:t>nach</a:t>
            </a:r>
            <a:r>
              <a:rPr lang="en-US" dirty="0" smtClean="0"/>
              <a:t> muss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Algorithmus</a:t>
            </a:r>
            <a:r>
              <a:rPr lang="en-US" dirty="0" smtClean="0"/>
              <a:t> die </a:t>
            </a:r>
            <a:r>
              <a:rPr lang="en-US" dirty="0" err="1" smtClean="0"/>
              <a:t>folgende</a:t>
            </a:r>
            <a:r>
              <a:rPr lang="en-US" dirty="0" smtClean="0"/>
              <a:t> </a:t>
            </a:r>
            <a:r>
              <a:rPr lang="en-US" dirty="0" err="1" smtClean="0"/>
              <a:t>Eigenschaften</a:t>
            </a:r>
            <a:r>
              <a:rPr lang="en-US" dirty="0" smtClean="0"/>
              <a:t> </a:t>
            </a:r>
            <a:r>
              <a:rPr lang="en-US" dirty="0" err="1" smtClean="0"/>
              <a:t>besitzen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Statische</a:t>
            </a:r>
            <a:r>
              <a:rPr lang="en-US" dirty="0" smtClean="0"/>
              <a:t>) </a:t>
            </a:r>
            <a:r>
              <a:rPr lang="en-US" dirty="0" err="1" smtClean="0"/>
              <a:t>Finitheit</a:t>
            </a:r>
            <a:r>
              <a:rPr lang="en-US" dirty="0" smtClean="0"/>
              <a:t> - in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menschlichen</a:t>
            </a:r>
            <a:r>
              <a:rPr lang="en-US" dirty="0" smtClean="0"/>
              <a:t> </a:t>
            </a:r>
            <a:r>
              <a:rPr lang="en-US" dirty="0" err="1" smtClean="0"/>
              <a:t>Sprache</a:t>
            </a:r>
            <a:r>
              <a:rPr lang="en-US" dirty="0" smtClean="0"/>
              <a:t> </a:t>
            </a:r>
            <a:r>
              <a:rPr lang="en-US" dirty="0" err="1" smtClean="0"/>
              <a:t>endlich</a:t>
            </a:r>
            <a:r>
              <a:rPr lang="en-US" dirty="0" smtClean="0"/>
              <a:t> und </a:t>
            </a:r>
            <a:r>
              <a:rPr lang="en-US" dirty="0" err="1" smtClean="0"/>
              <a:t>eindeutig</a:t>
            </a:r>
            <a:r>
              <a:rPr lang="en-US" dirty="0" smtClean="0"/>
              <a:t> </a:t>
            </a:r>
            <a:r>
              <a:rPr lang="en-US" dirty="0" err="1" smtClean="0"/>
              <a:t>beschreibbar</a:t>
            </a:r>
            <a:r>
              <a:rPr lang="en-US" dirty="0" smtClean="0"/>
              <a:t> sein.</a:t>
            </a:r>
          </a:p>
          <a:p>
            <a:pPr lvl="1"/>
            <a:r>
              <a:rPr lang="en-US" dirty="0" err="1" smtClean="0"/>
              <a:t>Ausf</a:t>
            </a:r>
            <a:r>
              <a:rPr lang="de-DE" dirty="0" smtClean="0"/>
              <a:t>ü</a:t>
            </a:r>
            <a:r>
              <a:rPr lang="en-US" dirty="0" err="1" smtClean="0"/>
              <a:t>hrbarheit</a:t>
            </a:r>
            <a:r>
              <a:rPr lang="en-US" dirty="0" smtClean="0"/>
              <a:t> –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Schritt</a:t>
            </a:r>
            <a:r>
              <a:rPr lang="en-US" dirty="0" smtClean="0"/>
              <a:t> muss </a:t>
            </a:r>
            <a:r>
              <a:rPr lang="en-US" dirty="0" err="1" smtClean="0"/>
              <a:t>selbst</a:t>
            </a:r>
            <a:r>
              <a:rPr lang="en-US" dirty="0" smtClean="0"/>
              <a:t> </a:t>
            </a:r>
            <a:r>
              <a:rPr lang="en-US" dirty="0" err="1" smtClean="0"/>
              <a:t>ausf</a:t>
            </a:r>
            <a:r>
              <a:rPr lang="de-DE" dirty="0" smtClean="0"/>
              <a:t>ü</a:t>
            </a:r>
            <a:r>
              <a:rPr lang="en-US" dirty="0" err="1" smtClean="0"/>
              <a:t>hrbar</a:t>
            </a:r>
            <a:r>
              <a:rPr lang="en-US" dirty="0" smtClean="0"/>
              <a:t> sein.</a:t>
            </a:r>
          </a:p>
          <a:p>
            <a:pPr lvl="1"/>
            <a:r>
              <a:rPr lang="en-US" dirty="0" err="1" smtClean="0"/>
              <a:t>Dynamische</a:t>
            </a:r>
            <a:r>
              <a:rPr lang="en-US" dirty="0" smtClean="0"/>
              <a:t> </a:t>
            </a:r>
            <a:r>
              <a:rPr lang="en-US" dirty="0" err="1" smtClean="0"/>
              <a:t>Finitheit</a:t>
            </a:r>
            <a:r>
              <a:rPr lang="en-US" dirty="0" smtClean="0"/>
              <a:t> – in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Zeit</a:t>
            </a:r>
            <a:r>
              <a:rPr lang="en-US" dirty="0" smtClean="0"/>
              <a:t> seines </a:t>
            </a:r>
            <a:r>
              <a:rPr lang="en-US" dirty="0" err="1" smtClean="0"/>
              <a:t>Laufens</a:t>
            </a:r>
            <a:r>
              <a:rPr lang="en-US" dirty="0" smtClean="0"/>
              <a:t> muss der </a:t>
            </a:r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en-US" dirty="0" err="1" smtClean="0"/>
              <a:t>endlich</a:t>
            </a:r>
            <a:r>
              <a:rPr lang="en-US" dirty="0" smtClean="0"/>
              <a:t> </a:t>
            </a:r>
            <a:r>
              <a:rPr lang="en-US" dirty="0" err="1" smtClean="0"/>
              <a:t>viel</a:t>
            </a:r>
            <a:r>
              <a:rPr lang="en-US" dirty="0" smtClean="0"/>
              <a:t> </a:t>
            </a:r>
            <a:r>
              <a:rPr lang="en-US" dirty="0" err="1" smtClean="0"/>
              <a:t>Speicher</a:t>
            </a:r>
            <a:r>
              <a:rPr lang="en-US" dirty="0" smtClean="0"/>
              <a:t> </a:t>
            </a:r>
            <a:r>
              <a:rPr lang="en-US" dirty="0" err="1" smtClean="0"/>
              <a:t>benutzen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Terminierung</a:t>
            </a:r>
            <a:r>
              <a:rPr lang="en-US" dirty="0" smtClean="0"/>
              <a:t> – die </a:t>
            </a:r>
            <a:r>
              <a:rPr lang="en-US" dirty="0" err="1" smtClean="0"/>
              <a:t>Schritte</a:t>
            </a:r>
            <a:r>
              <a:rPr lang="en-US" dirty="0" smtClean="0"/>
              <a:t>, die das </a:t>
            </a:r>
            <a:r>
              <a:rPr lang="en-US" dirty="0" err="1" smtClean="0"/>
              <a:t>Varfahren</a:t>
            </a:r>
            <a:r>
              <a:rPr lang="en-US" dirty="0" smtClean="0"/>
              <a:t> ben</a:t>
            </a:r>
            <a:r>
              <a:rPr lang="de-DE" dirty="0" smtClean="0"/>
              <a:t>ö</a:t>
            </a:r>
            <a:r>
              <a:rPr lang="en-US" dirty="0" err="1" smtClean="0"/>
              <a:t>tigt</a:t>
            </a:r>
            <a:r>
              <a:rPr lang="en-US" dirty="0" smtClean="0"/>
              <a:t>, m</a:t>
            </a:r>
            <a:r>
              <a:rPr lang="de-DE" dirty="0" smtClean="0"/>
              <a:t>ü</a:t>
            </a:r>
            <a:r>
              <a:rPr lang="en-US" dirty="0" err="1" smtClean="0"/>
              <a:t>ssen</a:t>
            </a:r>
            <a:r>
              <a:rPr lang="en-US" dirty="0" smtClean="0"/>
              <a:t> </a:t>
            </a:r>
            <a:r>
              <a:rPr lang="en-US" dirty="0" err="1" smtClean="0"/>
              <a:t>endlich</a:t>
            </a:r>
            <a:r>
              <a:rPr lang="en-US" dirty="0" smtClean="0"/>
              <a:t> </a:t>
            </a:r>
            <a:r>
              <a:rPr lang="en-US" dirty="0" err="1" smtClean="0"/>
              <a:t>viel</a:t>
            </a:r>
            <a:r>
              <a:rPr lang="en-US" dirty="0" smtClean="0"/>
              <a:t> sein.</a:t>
            </a:r>
          </a:p>
          <a:p>
            <a:pPr lvl="1"/>
            <a:r>
              <a:rPr lang="en-US" dirty="0" err="1" smtClean="0"/>
              <a:t>Determinierheit</a:t>
            </a:r>
            <a:r>
              <a:rPr lang="en-US" dirty="0" smtClean="0"/>
              <a:t> – der </a:t>
            </a:r>
            <a:r>
              <a:rPr lang="en-US" dirty="0" err="1" smtClean="0"/>
              <a:t>Algorithmus</a:t>
            </a:r>
            <a:r>
              <a:rPr lang="en-US" dirty="0" smtClean="0"/>
              <a:t> muss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Lauf</a:t>
            </a:r>
            <a:r>
              <a:rPr lang="en-US" dirty="0" smtClean="0"/>
              <a:t> </a:t>
            </a:r>
            <a:r>
              <a:rPr lang="en-US" dirty="0" err="1" smtClean="0"/>
              <a:t>dieselbe</a:t>
            </a:r>
            <a:r>
              <a:rPr lang="en-US" dirty="0" smtClean="0"/>
              <a:t> </a:t>
            </a:r>
            <a:r>
              <a:rPr lang="en-US" dirty="0" err="1" smtClean="0"/>
              <a:t>Ausgabe</a:t>
            </a:r>
            <a:r>
              <a:rPr lang="en-US" dirty="0" smtClean="0"/>
              <a:t> </a:t>
            </a:r>
            <a:r>
              <a:rPr lang="en-US" dirty="0" err="1" smtClean="0"/>
              <a:t>produzieren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Determinusmus</a:t>
            </a:r>
            <a:r>
              <a:rPr lang="en-US" dirty="0" smtClean="0"/>
              <a:t> –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Zeitpunkt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Laufens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die n</a:t>
            </a:r>
            <a:r>
              <a:rPr lang="de-DE" dirty="0" smtClean="0"/>
              <a:t>ä</a:t>
            </a:r>
            <a:r>
              <a:rPr lang="en-US" dirty="0" err="1" smtClean="0"/>
              <a:t>chste</a:t>
            </a:r>
            <a:r>
              <a:rPr lang="en-US" dirty="0" smtClean="0"/>
              <a:t> </a:t>
            </a:r>
            <a:r>
              <a:rPr lang="en-US" dirty="0" err="1" smtClean="0"/>
              <a:t>Schritt</a:t>
            </a:r>
            <a:r>
              <a:rPr lang="en-US" dirty="0" smtClean="0"/>
              <a:t> </a:t>
            </a:r>
            <a:r>
              <a:rPr lang="en-US" dirty="0" err="1" smtClean="0"/>
              <a:t>bekannt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781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2.Klassifikation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Nach</a:t>
            </a:r>
            <a:r>
              <a:rPr lang="en-US" dirty="0" smtClean="0"/>
              <a:t> der </a:t>
            </a:r>
            <a:r>
              <a:rPr lang="en-US" dirty="0" err="1" smtClean="0"/>
              <a:t>Kompl</a:t>
            </a:r>
            <a:r>
              <a:rPr lang="de-DE" dirty="0" smtClean="0"/>
              <a:t>exitä</a:t>
            </a:r>
            <a:r>
              <a:rPr lang="en-US" dirty="0" err="1" smtClean="0"/>
              <a:t>tstheorie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die </a:t>
            </a:r>
            <a:r>
              <a:rPr lang="en-US" dirty="0" err="1" smtClean="0"/>
              <a:t>folgende</a:t>
            </a:r>
            <a:r>
              <a:rPr lang="en-US" dirty="0" smtClean="0"/>
              <a:t> </a:t>
            </a:r>
            <a:r>
              <a:rPr lang="en-US" dirty="0" err="1" smtClean="0"/>
              <a:t>Eigenheiten</a:t>
            </a:r>
            <a:r>
              <a:rPr lang="en-US" dirty="0" smtClean="0"/>
              <a:t> der </a:t>
            </a:r>
            <a:r>
              <a:rPr lang="en-US" dirty="0" err="1" smtClean="0"/>
              <a:t>Algorithmen</a:t>
            </a:r>
            <a:r>
              <a:rPr lang="en-US" dirty="0" smtClean="0"/>
              <a:t> </a:t>
            </a:r>
            <a:r>
              <a:rPr lang="en-US" dirty="0" err="1" smtClean="0"/>
              <a:t>untersucht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Rechenzeit</a:t>
            </a:r>
            <a:endParaRPr lang="en-US" dirty="0" smtClean="0"/>
          </a:p>
          <a:p>
            <a:pPr lvl="1"/>
            <a:r>
              <a:rPr lang="en-US" dirty="0" err="1" smtClean="0"/>
              <a:t>Speicherbedarf</a:t>
            </a:r>
            <a:endParaRPr lang="en-US" dirty="0" smtClean="0"/>
          </a:p>
          <a:p>
            <a:r>
              <a:rPr lang="en-US" dirty="0" smtClean="0"/>
              <a:t>Die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die O-Notation </a:t>
            </a:r>
            <a:r>
              <a:rPr lang="en-US" dirty="0" err="1" smtClean="0"/>
              <a:t>dargestellt</a:t>
            </a:r>
            <a:r>
              <a:rPr lang="en-US" dirty="0" smtClean="0"/>
              <a:t> und </a:t>
            </a:r>
            <a:r>
              <a:rPr lang="en-US" dirty="0" err="1" smtClean="0"/>
              <a:t>verglichen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1854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Die o-notation (landau notation)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Beschreibt</a:t>
            </a:r>
            <a:r>
              <a:rPr lang="en-US" dirty="0" smtClean="0"/>
              <a:t> die </a:t>
            </a:r>
            <a:r>
              <a:rPr lang="en-US" dirty="0" err="1" smtClean="0"/>
              <a:t>asymptotische</a:t>
            </a:r>
            <a:r>
              <a:rPr lang="en-US" dirty="0" smtClean="0"/>
              <a:t> </a:t>
            </a:r>
            <a:r>
              <a:rPr lang="en-US" dirty="0" err="1" smtClean="0"/>
              <a:t>Verhalten</a:t>
            </a:r>
            <a:r>
              <a:rPr lang="en-US" dirty="0" smtClean="0"/>
              <a:t> von </a:t>
            </a:r>
            <a:r>
              <a:rPr lang="en-US" dirty="0" err="1" smtClean="0"/>
              <a:t>Funktionen</a:t>
            </a:r>
            <a:r>
              <a:rPr lang="en-US" dirty="0" smtClean="0"/>
              <a:t> und </a:t>
            </a:r>
            <a:r>
              <a:rPr lang="en-US" dirty="0" err="1" smtClean="0"/>
              <a:t>Folgen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O(f(x)) </a:t>
            </a:r>
            <a:r>
              <a:rPr lang="en-US" dirty="0" err="1" smtClean="0"/>
              <a:t>beziegt</a:t>
            </a:r>
            <a:r>
              <a:rPr lang="en-US" dirty="0" smtClean="0"/>
              <a:t> die </a:t>
            </a:r>
            <a:r>
              <a:rPr lang="en-US" dirty="0" err="1" smtClean="0"/>
              <a:t>obere</a:t>
            </a:r>
            <a:r>
              <a:rPr lang="en-US" dirty="0" smtClean="0"/>
              <a:t> </a:t>
            </a:r>
            <a:r>
              <a:rPr lang="en-US" dirty="0" err="1" smtClean="0"/>
              <a:t>asyptotische</a:t>
            </a:r>
            <a:r>
              <a:rPr lang="en-US" dirty="0" smtClean="0"/>
              <a:t> </a:t>
            </a:r>
            <a:r>
              <a:rPr lang="en-US" dirty="0" err="1" smtClean="0"/>
              <a:t>Schr</a:t>
            </a:r>
            <a:r>
              <a:rPr lang="de-DE" dirty="0" smtClean="0"/>
              <a:t>ä</a:t>
            </a:r>
            <a:r>
              <a:rPr lang="en-US" dirty="0" err="1" smtClean="0"/>
              <a:t>nke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O(g), g = f(x) </a:t>
            </a:r>
            <a:r>
              <a:rPr lang="en-US" dirty="0" err="1" smtClean="0"/>
              <a:t>mit</a:t>
            </a:r>
            <a:r>
              <a:rPr lang="en-US" dirty="0" smtClean="0"/>
              <a:t> g:R-&gt;R, x-&gt;x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r>
              <a:rPr lang="en-US" dirty="0" err="1" smtClean="0"/>
              <a:t>schreibt</a:t>
            </a:r>
            <a:r>
              <a:rPr lang="en-US" dirty="0" smtClean="0"/>
              <a:t> man </a:t>
            </a:r>
            <a:r>
              <a:rPr lang="en-US" dirty="0" err="1" smtClean="0"/>
              <a:t>als</a:t>
            </a:r>
            <a:r>
              <a:rPr lang="en-US" dirty="0" smtClean="0"/>
              <a:t> O(</a:t>
            </a:r>
            <a:r>
              <a:rPr lang="en-US" dirty="0"/>
              <a:t>x</a:t>
            </a:r>
            <a:r>
              <a:rPr lang="en-US" baseline="30000" dirty="0"/>
              <a:t>3</a:t>
            </a:r>
            <a:r>
              <a:rPr lang="en-US" dirty="0" smtClean="0"/>
              <a:t>).</a:t>
            </a:r>
            <a:endParaRPr lang="bg-BG" baseline="30000" dirty="0"/>
          </a:p>
        </p:txBody>
      </p:sp>
    </p:spTree>
    <p:extLst>
      <p:ext uri="{BB962C8B-B14F-4D97-AF65-F5344CB8AC3E}">
        <p14:creationId xmlns:p14="http://schemas.microsoft.com/office/powerpoint/2010/main" val="34595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2.2 </a:t>
            </a:r>
            <a:r>
              <a:rPr lang="en-US" dirty="0" err="1" smtClean="0"/>
              <a:t>Bemerkenswerte</a:t>
            </a:r>
            <a:r>
              <a:rPr lang="en-US" dirty="0" smtClean="0"/>
              <a:t> </a:t>
            </a:r>
            <a:r>
              <a:rPr lang="en-US" dirty="0" err="1" smtClean="0"/>
              <a:t>einiger</a:t>
            </a:r>
            <a:r>
              <a:rPr lang="en-US" dirty="0" smtClean="0"/>
              <a:t> o-</a:t>
            </a:r>
            <a:r>
              <a:rPr lang="en-US" dirty="0" err="1" smtClean="0"/>
              <a:t>notationen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de-DE" dirty="0"/>
              <a:t>ä</a:t>
            </a:r>
            <a:r>
              <a:rPr lang="en-US" dirty="0" err="1" smtClean="0"/>
              <a:t>chsgeschwindigkeit</a:t>
            </a:r>
            <a:r>
              <a:rPr lang="en-US" dirty="0"/>
              <a:t> in x </a:t>
            </a:r>
            <a:r>
              <a:rPr lang="en-US" dirty="0" smtClean="0"/>
              <a:t>≡ N - </a:t>
            </a:r>
            <a:r>
              <a:rPr lang="en-US" dirty="0" err="1" smtClean="0"/>
              <a:t>komplexitätsklassen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O(1) – constant</a:t>
                </a:r>
              </a:p>
              <a:p>
                <a:r>
                  <a:rPr lang="en-US" dirty="0"/>
                  <a:t>O(</a:t>
                </a:r>
                <a:r>
                  <a:rPr lang="en-US" dirty="0" err="1"/>
                  <a:t>logx</a:t>
                </a:r>
                <a:r>
                  <a:rPr lang="en-US" dirty="0"/>
                  <a:t>) – </a:t>
                </a:r>
                <a:r>
                  <a:rPr lang="en-US" dirty="0" err="1"/>
                  <a:t>logarithmisches</a:t>
                </a:r>
                <a:r>
                  <a:rPr lang="en-US" dirty="0"/>
                  <a:t> </a:t>
                </a:r>
                <a:r>
                  <a:rPr lang="en-US" dirty="0" err="1" smtClean="0"/>
                  <a:t>Wachstum</a:t>
                </a:r>
                <a:endParaRPr lang="en-US" dirty="0" smtClean="0"/>
              </a:p>
              <a:p>
                <a:r>
                  <a:rPr lang="en-US" dirty="0"/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/>
                  <a:t>) – </a:t>
                </a:r>
                <a:r>
                  <a:rPr lang="en-US" dirty="0" err="1"/>
                  <a:t>Wurzelfunktion</a:t>
                </a:r>
                <a:r>
                  <a:rPr lang="en-US" dirty="0"/>
                  <a:t> </a:t>
                </a:r>
                <a:r>
                  <a:rPr lang="en-US" dirty="0" err="1" smtClean="0"/>
                  <a:t>Wachstum</a:t>
                </a:r>
                <a:endParaRPr lang="en-US" dirty="0" smtClean="0"/>
              </a:p>
              <a:p>
                <a:r>
                  <a:rPr lang="en-US" dirty="0" smtClean="0"/>
                  <a:t>O(x) – </a:t>
                </a:r>
                <a:r>
                  <a:rPr lang="en-US" dirty="0" err="1" smtClean="0"/>
                  <a:t>lineares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Wachstum</a:t>
                </a:r>
                <a:endParaRPr lang="en-US" dirty="0" smtClean="0"/>
              </a:p>
              <a:p>
                <a:r>
                  <a:rPr lang="en-US" dirty="0"/>
                  <a:t>O(</a:t>
                </a:r>
                <a:r>
                  <a:rPr lang="en-US" dirty="0" err="1"/>
                  <a:t>xlogx</a:t>
                </a:r>
                <a:r>
                  <a:rPr lang="en-US" dirty="0"/>
                  <a:t>) – super-</a:t>
                </a:r>
                <a:r>
                  <a:rPr lang="en-US" dirty="0" err="1"/>
                  <a:t>lineares</a:t>
                </a:r>
                <a:r>
                  <a:rPr lang="en-US" dirty="0"/>
                  <a:t> </a:t>
                </a:r>
                <a:r>
                  <a:rPr lang="en-US" dirty="0" err="1"/>
                  <a:t>W</a:t>
                </a:r>
                <a:r>
                  <a:rPr lang="en-US" dirty="0" err="1" smtClean="0"/>
                  <a:t>achstum</a:t>
                </a:r>
                <a:endParaRPr lang="en-US" dirty="0" smtClean="0"/>
              </a:p>
              <a:p>
                <a:r>
                  <a:rPr lang="en-US" dirty="0" smtClean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 – </a:t>
                </a:r>
                <a:r>
                  <a:rPr lang="en-US" dirty="0" err="1" smtClean="0"/>
                  <a:t>Quadratisches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Wachstum</a:t>
                </a:r>
                <a:endParaRPr lang="en-US" dirty="0" smtClean="0"/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43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 </a:t>
            </a:r>
            <a:r>
              <a:rPr lang="en-US" dirty="0" err="1" smtClean="0"/>
              <a:t>graphik</a:t>
            </a:r>
            <a:r>
              <a:rPr lang="en-US" dirty="0" smtClean="0"/>
              <a:t> der </a:t>
            </a:r>
            <a:r>
              <a:rPr lang="en-US" dirty="0" err="1" smtClean="0"/>
              <a:t>funktioinen</a:t>
            </a:r>
            <a:r>
              <a:rPr lang="en-US" dirty="0" smtClean="0"/>
              <a:t> von 2.2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359" y="1766409"/>
            <a:ext cx="5734200" cy="354171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228936" y="1975449"/>
                <a:ext cx="2286000" cy="2034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F0"/>
                    </a:solidFill>
                  </a:rPr>
                  <a:t>O(1)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O(</a:t>
                </a:r>
                <a:r>
                  <a:rPr lang="en-US" dirty="0" err="1">
                    <a:solidFill>
                      <a:srgbClr val="FF0000"/>
                    </a:solidFill>
                  </a:rPr>
                  <a:t>logx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en-US" dirty="0" smtClean="0">
                    <a:solidFill>
                      <a:schemeClr val="accent6"/>
                    </a:solidFill>
                  </a:rPr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 smtClean="0">
                    <a:solidFill>
                      <a:schemeClr val="accent6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rgbClr val="FFC000"/>
                    </a:solidFill>
                  </a:rPr>
                  <a:t>O(x)</a:t>
                </a:r>
                <a:endParaRPr lang="en-US" dirty="0" smtClean="0">
                  <a:solidFill>
                    <a:srgbClr val="FFC000"/>
                  </a:solidFill>
                </a:endParaRPr>
              </a:p>
              <a:p>
                <a:r>
                  <a: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O(</a:t>
                </a:r>
                <a:r>
                  <a:rPr lang="en-US" dirty="0" err="1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xlogx</a:t>
                </a:r>
                <a:r>
                  <a:rPr lang="en-US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)</a:t>
                </a:r>
              </a:p>
              <a:p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O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  <a:endParaRPr lang="en-US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936" y="1975449"/>
                <a:ext cx="2286000" cy="2034403"/>
              </a:xfrm>
              <a:prstGeom prst="rect">
                <a:avLst/>
              </a:prstGeom>
              <a:blipFill rotWithShape="0">
                <a:blip r:embed="rId3"/>
                <a:stretch>
                  <a:fillRect l="-2400" t="-149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54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5597</TotalTime>
  <Words>2292</Words>
  <Application>Microsoft Office PowerPoint</Application>
  <PresentationFormat>Widescreen</PresentationFormat>
  <Paragraphs>209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Cambria Math</vt:lpstr>
      <vt:lpstr>Trebuchet MS</vt:lpstr>
      <vt:lpstr>Tw Cen MT</vt:lpstr>
      <vt:lpstr>Circuit</vt:lpstr>
      <vt:lpstr>Sortierverfahren</vt:lpstr>
      <vt:lpstr>Inhalt teil 1</vt:lpstr>
      <vt:lpstr>Inhalt teil 2</vt:lpstr>
      <vt:lpstr>1.Einführung - DefiniTion</vt:lpstr>
      <vt:lpstr>1.Einführung - eigenschaften eines algorithmus</vt:lpstr>
      <vt:lpstr>2.Klassifikation</vt:lpstr>
      <vt:lpstr>2.1 Die o-notation (landau notation)</vt:lpstr>
      <vt:lpstr>2.2 Bemerkenswerte einiger o-notationen nach Wächsgeschwindigkeit in x ≡ N - komplexitätsklassen</vt:lpstr>
      <vt:lpstr>2.3 graphik der funktioinen von 2.2</vt:lpstr>
      <vt:lpstr>2.4 O-notation - erklärung </vt:lpstr>
      <vt:lpstr>3. Sortierverfahren</vt:lpstr>
      <vt:lpstr>3.1 Sortierverfahren - beschreibungskriterien</vt:lpstr>
      <vt:lpstr>4. Beschreibungsmethode</vt:lpstr>
      <vt:lpstr>5.Analyse einiger der bekanntesten Verfahren</vt:lpstr>
      <vt:lpstr>5.1Vergleichbasierte verfahren</vt:lpstr>
      <vt:lpstr>Einfache verfahren</vt:lpstr>
      <vt:lpstr>Insertion sort – allgemeine idee</vt:lpstr>
      <vt:lpstr>Insertion sort – pseudocode and c++ implementation</vt:lpstr>
      <vt:lpstr>Insertion sort - eigenschaften</vt:lpstr>
      <vt:lpstr>Selection sort – allgemeine idee</vt:lpstr>
      <vt:lpstr>Selection sort – pseudocode and c++ implementation</vt:lpstr>
      <vt:lpstr>Selection sort - eigenschaften</vt:lpstr>
      <vt:lpstr>Bubblesort – allgemeine idee</vt:lpstr>
      <vt:lpstr>Bubblesort – pseudocode und c++</vt:lpstr>
      <vt:lpstr>Bubblesort - eigenschaften</vt:lpstr>
      <vt:lpstr>Effiziente verfahren</vt:lpstr>
      <vt:lpstr>Shellsort – allgemeine idee</vt:lpstr>
      <vt:lpstr>Shellsort – pseudocode und c++</vt:lpstr>
      <vt:lpstr>Shellsort - eigenschaften</vt:lpstr>
      <vt:lpstr>Combsort – allgemeine idee</vt:lpstr>
      <vt:lpstr>Combsort – c++ and pseudocode</vt:lpstr>
      <vt:lpstr>Combsort - eigenschaften</vt:lpstr>
      <vt:lpstr>Mergesort – allgemeine idee</vt:lpstr>
      <vt:lpstr>Mergesort c++und pseudocode</vt:lpstr>
      <vt:lpstr>Mergesort eigenschaften</vt:lpstr>
      <vt:lpstr>Quicksort – allgemeine idee</vt:lpstr>
      <vt:lpstr>Quicksort – c++</vt:lpstr>
      <vt:lpstr>Quicksort - eigenschaften</vt:lpstr>
      <vt:lpstr>Heapsort – allgemeine idee</vt:lpstr>
      <vt:lpstr>Heapsort – c++</vt:lpstr>
      <vt:lpstr>Heapsort - eigenschaften</vt:lpstr>
      <vt:lpstr>5.2 Nicht-Vergleichbasierte verfahren</vt:lpstr>
      <vt:lpstr>Counting sort – allgemeine idee</vt:lpstr>
      <vt:lpstr>Counting sort – C++</vt:lpstr>
      <vt:lpstr>Counting sort - eigenschaften</vt:lpstr>
      <vt:lpstr>Andere Nicht-Vergleichbasierte verfahren</vt:lpstr>
      <vt:lpstr>abschluss</vt:lpstr>
      <vt:lpstr>Quellen</vt:lpstr>
      <vt:lpstr>Source code und dokumente</vt:lpstr>
    </vt:vector>
  </TitlesOfParts>
  <Company>Vivacom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Sortierverfahren</dc:title>
  <dc:creator>Dimitar Petrov - IT</dc:creator>
  <cp:lastModifiedBy>Dimitar Petrov - IT</cp:lastModifiedBy>
  <cp:revision>162</cp:revision>
  <dcterms:created xsi:type="dcterms:W3CDTF">2015-05-31T10:23:45Z</dcterms:created>
  <dcterms:modified xsi:type="dcterms:W3CDTF">2015-07-12T08:53:02Z</dcterms:modified>
</cp:coreProperties>
</file>