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1" r:id="rId6"/>
    <p:sldId id="366" r:id="rId7"/>
    <p:sldId id="367" r:id="rId8"/>
    <p:sldId id="365" r:id="rId9"/>
    <p:sldId id="356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25/07/2023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49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00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65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25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25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25 luglio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25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25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25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25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25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25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25 luglio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351146"/>
            <a:ext cx="5491570" cy="953337"/>
          </a:xfrm>
        </p:spPr>
        <p:txBody>
          <a:bodyPr rtlCol="0"/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Progetto di Sistemi Operativi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Nicolo Bossi, Daniele Romeo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2022/23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Il nostro progetto ha come scopo la conversione di un’immagine a colori nella sua versione in scala di grigi. Per farlo abbiamo adoperato una programmazione </a:t>
            </a:r>
            <a:r>
              <a:rPr lang="it-IT" dirty="0" err="1"/>
              <a:t>Muiltithread</a:t>
            </a:r>
            <a:r>
              <a:rPr lang="it-IT" dirty="0"/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  <p:pic>
        <p:nvPicPr>
          <p:cNvPr id="12" name="Immagine 11" descr="Immagine che contiene mammifero, gatto, gatto domestico, Gatti di taglia piccola e media&#10;&#10;Descrizione generata automaticamente">
            <a:extLst>
              <a:ext uri="{FF2B5EF4-FFF2-40B4-BE49-F238E27FC236}">
                <a16:creationId xmlns:a16="http://schemas.microsoft.com/office/drawing/2014/main" id="{82EA62FC-ADA1-F6C1-6FD2-B3339C1F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6" y="3686979"/>
            <a:ext cx="3990976" cy="2328069"/>
          </a:xfrm>
          <a:prstGeom prst="rect">
            <a:avLst/>
          </a:prstGeom>
        </p:spPr>
      </p:pic>
      <p:pic>
        <p:nvPicPr>
          <p:cNvPr id="16" name="Immagine 15" descr="Immagine che contiene mammifero, gatto, gatto domestico, Gatti di taglia piccola e media&#10;&#10;Descrizione generata automaticamente">
            <a:extLst>
              <a:ext uri="{FF2B5EF4-FFF2-40B4-BE49-F238E27FC236}">
                <a16:creationId xmlns:a16="http://schemas.microsoft.com/office/drawing/2014/main" id="{84282D1B-EBA6-12D2-ECC3-B31735648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4" y="894144"/>
            <a:ext cx="3990976" cy="2328069"/>
          </a:xfrm>
          <a:prstGeom prst="rect">
            <a:avLst/>
          </a:prstGeom>
        </p:spPr>
      </p:pic>
      <p:pic>
        <p:nvPicPr>
          <p:cNvPr id="18" name="Elemento grafico 17" descr="Freccia: rotazione a destra con riempimento a tinta unita">
            <a:extLst>
              <a:ext uri="{FF2B5EF4-FFF2-40B4-BE49-F238E27FC236}">
                <a16:creationId xmlns:a16="http://schemas.microsoft.com/office/drawing/2014/main" id="{364651AB-251F-E75A-336A-C64B4216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297616">
            <a:off x="9810021" y="2574498"/>
            <a:ext cx="1116137" cy="11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it-IT" dirty="0"/>
              <a:t>APPLICAZIONE</a:t>
            </a:r>
            <a:endParaRPr lang="it-IT" b="1" i="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AD6413BD-E12C-0286-2174-60F15C7D646B}"/>
              </a:ext>
            </a:extLst>
          </p:cNvPr>
          <p:cNvSpPr txBox="1">
            <a:spLocks/>
          </p:cNvSpPr>
          <p:nvPr/>
        </p:nvSpPr>
        <p:spPr>
          <a:xfrm>
            <a:off x="952499" y="2289362"/>
            <a:ext cx="4724401" cy="2911287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Il programma viene eseguito su un’interfaccia grafica per semplificare le operazioni di selezione e di salvataggio delle immagini. La selezione può avvenire in due modi: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1600" b="0" i="0" kern="1200" dirty="0">
                <a:latin typeface="+mn-lt"/>
                <a:ea typeface="+mn-ea"/>
                <a:cs typeface="+mn-cs"/>
              </a:rPr>
              <a:t>Attraverso una funzione di Drag and Drop.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1600" b="0" dirty="0">
                <a:latin typeface="+mn-lt"/>
                <a:ea typeface="+mn-ea"/>
                <a:cs typeface="+mn-cs"/>
              </a:rPr>
              <a:t>Attraverso la selezione del file utilizzando il file manager di sistema cliccando sulla sezione incorniciata. 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it-IT" sz="16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it-IT" sz="1600" b="0" i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59" name="Segnaposto piè di pagina 5">
            <a:extLst>
              <a:ext uri="{FF2B5EF4-FFF2-40B4-BE49-F238E27FC236}">
                <a16:creationId xmlns:a16="http://schemas.microsoft.com/office/drawing/2014/main" id="{BD22D18B-5D29-529C-22BB-F20C8AF1F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D0B7BD-E28E-5005-46AC-0253B3E4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040031"/>
            <a:ext cx="5966425" cy="3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it-IT" dirty="0"/>
              <a:t>APPLICAZIONE</a:t>
            </a:r>
            <a:endParaRPr lang="it-IT" b="1" i="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AD6413BD-E12C-0286-2174-60F15C7D646B}"/>
              </a:ext>
            </a:extLst>
          </p:cNvPr>
          <p:cNvSpPr txBox="1">
            <a:spLocks/>
          </p:cNvSpPr>
          <p:nvPr/>
        </p:nvSpPr>
        <p:spPr>
          <a:xfrm>
            <a:off x="964023" y="2117912"/>
            <a:ext cx="4724401" cy="2911287"/>
          </a:xfrm>
          <a:prstGeom prst="rect">
            <a:avLst/>
          </a:prstGeom>
        </p:spPr>
        <p:txBody>
          <a:bodyPr vert="horz" lIns="0" tIns="0" rIns="0" bIns="0" rtlCol="0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Una volta caricata l’immagine sarà possibile effettuare la conversione premendo l’apposito tasto. 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Al termine della conversione verrà mostrata un’anteprima dell’immagine convertita e ci sarà fornita la possibilità di salvare il file su disco.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Facendo un click sul apposito tasto di salvataggio infatti sarà possibile interagire con il file manager di sistema. Salvata l’immagine, l’applicazione sarà ripulita per permettere una nuova esecuzione. 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it-IT" sz="1600" b="0" i="0" kern="12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it-IT" sz="1600" b="0" i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it-IT" smtClean="0"/>
              <a:pPr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59" name="Segnaposto piè di pagina 5">
            <a:extLst>
              <a:ext uri="{FF2B5EF4-FFF2-40B4-BE49-F238E27FC236}">
                <a16:creationId xmlns:a16="http://schemas.microsoft.com/office/drawing/2014/main" id="{BD22D18B-5D29-529C-22BB-F20C8AF1F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B80228-795B-051F-709E-40293C38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307688"/>
            <a:ext cx="5453358" cy="29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3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it-IT" b="1" i="0" kern="1200" spc="100" baseline="0">
                <a:latin typeface="+mj-lt"/>
                <a:ea typeface="+mj-ea"/>
                <a:cs typeface="+mj-cs"/>
              </a:rPr>
              <a:t>FUNZIONAMENTO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AD6413BD-E12C-0286-2174-60F15C7D646B}"/>
              </a:ext>
            </a:extLst>
          </p:cNvPr>
          <p:cNvSpPr txBox="1">
            <a:spLocks/>
          </p:cNvSpPr>
          <p:nvPr/>
        </p:nvSpPr>
        <p:spPr>
          <a:xfrm>
            <a:off x="952499" y="2289363"/>
            <a:ext cx="4572001" cy="2795232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i="0" kern="1200">
                <a:latin typeface="+mn-lt"/>
                <a:ea typeface="+mn-ea"/>
                <a:cs typeface="+mn-cs"/>
              </a:rPr>
              <a:t>Ogni oggetto riga implementa l’interfaccia Runnable diventando di fatto un thread. Attraverso l’Override del metodo run() eseguiamo l’operazione di conversione da immagine a colori ad immagine in scala di grigi.</a:t>
            </a:r>
            <a:br>
              <a:rPr lang="it-IT" sz="1600" b="0" i="0" kern="1200">
                <a:latin typeface="+mn-lt"/>
                <a:ea typeface="+mn-ea"/>
                <a:cs typeface="+mn-cs"/>
              </a:rPr>
            </a:br>
            <a:endParaRPr lang="it-IT" sz="1600" b="0" i="0" kern="1200">
              <a:latin typeface="+mn-lt"/>
              <a:ea typeface="+mn-ea"/>
              <a:cs typeface="+mn-cs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56" name="Immagine 5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CE13CABD-4851-E86C-2E3A-4485AC00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77" y="133970"/>
            <a:ext cx="3562985" cy="6198250"/>
          </a:xfrm>
          <a:prstGeom prst="rect">
            <a:avLst/>
          </a:prstGeom>
        </p:spPr>
      </p:pic>
      <p:pic>
        <p:nvPicPr>
          <p:cNvPr id="4" name="Immagine 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D44E1A29-98AD-9443-9C7E-59787C1FC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94" y="1076693"/>
            <a:ext cx="3562985" cy="4446052"/>
          </a:xfrm>
          <a:prstGeom prst="rect">
            <a:avLst/>
          </a:prstGeom>
        </p:spPr>
      </p:pic>
      <p:sp>
        <p:nvSpPr>
          <p:cNvPr id="5" name="Segnaposto piè di pagina 5">
            <a:extLst>
              <a:ext uri="{FF2B5EF4-FFF2-40B4-BE49-F238E27FC236}">
                <a16:creationId xmlns:a16="http://schemas.microsoft.com/office/drawing/2014/main" id="{C2346AE0-7C1C-2EC2-F093-38DED98F62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</p:spTree>
    <p:extLst>
      <p:ext uri="{BB962C8B-B14F-4D97-AF65-F5344CB8AC3E}">
        <p14:creationId xmlns:p14="http://schemas.microsoft.com/office/powerpoint/2010/main" val="16167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magine 57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10A39B2-372D-6159-4901-C16233DC4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638300"/>
            <a:ext cx="6096000" cy="3581400"/>
          </a:xfrm>
          <a:prstGeom prst="rect">
            <a:avLst/>
          </a:prstGeo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it-IT" b="1" i="0" kern="1200" spc="100" baseline="0">
                <a:latin typeface="+mj-lt"/>
                <a:ea typeface="+mj-ea"/>
                <a:cs typeface="+mj-cs"/>
              </a:rPr>
              <a:t>FUNZIONAMENTO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AD6413BD-E12C-0286-2174-60F15C7D646B}"/>
              </a:ext>
            </a:extLst>
          </p:cNvPr>
          <p:cNvSpPr txBox="1">
            <a:spLocks/>
          </p:cNvSpPr>
          <p:nvPr/>
        </p:nvSpPr>
        <p:spPr>
          <a:xfrm>
            <a:off x="952499" y="2289363"/>
            <a:ext cx="4572001" cy="2795232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Qui rappresentiamo la parte di codice che genera e lancia l’esecuzione di tutti i thread, i quali effettivamente rappresentano le righe che compongono l’immagine</a:t>
            </a:r>
            <a:r>
              <a:rPr lang="it-IT" sz="1600" b="0" i="0" kern="1200" dirty="0">
                <a:latin typeface="+mn-lt"/>
                <a:ea typeface="+mn-ea"/>
                <a:cs typeface="+mn-cs"/>
              </a:rPr>
              <a:t>. Infine effettuiamo una </a:t>
            </a:r>
            <a:r>
              <a:rPr lang="it-IT" sz="1600" b="0" i="1" kern="1200" dirty="0">
                <a:latin typeface="+mn-lt"/>
                <a:ea typeface="+mn-ea"/>
                <a:cs typeface="+mn-cs"/>
              </a:rPr>
              <a:t>join() </a:t>
            </a:r>
            <a:r>
              <a:rPr lang="it-IT" sz="1600" b="0" i="0" kern="1200" dirty="0">
                <a:latin typeface="+mn-lt"/>
                <a:ea typeface="+mn-ea"/>
                <a:cs typeface="+mn-cs"/>
              </a:rPr>
              <a:t>per unire tutti le operazioni eseguite da tutti i thread con conseguente conversione dell’immagine</a:t>
            </a:r>
            <a:r>
              <a:rPr lang="it-IT" sz="1600" b="0" dirty="0">
                <a:latin typeface="+mn-lt"/>
                <a:ea typeface="+mn-ea"/>
                <a:cs typeface="+mn-cs"/>
              </a:rPr>
              <a:t>.</a:t>
            </a:r>
            <a:br>
              <a:rPr lang="it-IT" sz="1600" b="0" i="0" kern="1200" dirty="0">
                <a:latin typeface="+mn-lt"/>
                <a:ea typeface="+mn-ea"/>
                <a:cs typeface="+mn-cs"/>
              </a:rPr>
            </a:br>
            <a:endParaRPr lang="it-IT" sz="1600" b="0" i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59" name="Segnaposto piè di pagina 5">
            <a:extLst>
              <a:ext uri="{FF2B5EF4-FFF2-40B4-BE49-F238E27FC236}">
                <a16:creationId xmlns:a16="http://schemas.microsoft.com/office/drawing/2014/main" id="{BD22D18B-5D29-529C-22BB-F20C8AF1F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{35016E71-46A5-4B28-9B15-070E3481C0AC}tf78853419_win32</Template>
  <TotalTime>38</TotalTime>
  <Words>264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Tema1</vt:lpstr>
      <vt:lpstr>IMAGE CONVERTER</vt:lpstr>
      <vt:lpstr>Introduzione</vt:lpstr>
      <vt:lpstr>APPLICAZIONE</vt:lpstr>
      <vt:lpstr>APPLICAZIONE</vt:lpstr>
      <vt:lpstr>FUNZIONAMENTO</vt:lpstr>
      <vt:lpstr>FUNZIONAMENTO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CONVERTER</dc:title>
  <dc:creator>ROMEO DANIELE</dc:creator>
  <cp:lastModifiedBy>ROMEO DANIELE</cp:lastModifiedBy>
  <cp:revision>1</cp:revision>
  <dcterms:created xsi:type="dcterms:W3CDTF">2023-07-25T17:40:05Z</dcterms:created>
  <dcterms:modified xsi:type="dcterms:W3CDTF">2023-07-25T18:18:20Z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