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Old Standard TT" panose="020B0604020202020204" charset="0"/>
      <p:regular r:id="rId32"/>
      <p:bold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LYRCD42afBKcTEuSJOHoCDrE1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2" autoAdjust="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ELIA</a:t>
            </a:r>
            <a:endParaRPr dirty="0"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ELIA: </a:t>
            </a:r>
            <a:endParaRPr dirty="0"/>
          </a:p>
        </p:txBody>
      </p:sp>
      <p:sp>
        <p:nvSpPr>
          <p:cNvPr id="281" name="Google Shape;2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ELIA</a:t>
            </a:r>
            <a:endParaRPr dirty="0"/>
          </a:p>
        </p:txBody>
      </p:sp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ELIA: PUNTO 3</a:t>
            </a:r>
            <a:endParaRPr dirty="0"/>
          </a:p>
        </p:txBody>
      </p:sp>
      <p:sp>
        <p:nvSpPr>
          <p:cNvPr id="306" name="Google Shape;30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PUNTO 4</a:t>
            </a:r>
            <a:endParaRPr/>
          </a:p>
        </p:txBody>
      </p:sp>
      <p:sp>
        <p:nvSpPr>
          <p:cNvPr id="315" name="Google Shape;31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ENRICO</a:t>
            </a:r>
            <a:endParaRPr dirty="0"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ENRICO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ENRICO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ENRICO: PUNTO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ENRICO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ENRICO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ENRICO punto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ELIA: PUNTO 2</a:t>
            </a:r>
            <a:endParaRPr dirty="0"/>
          </a:p>
        </p:txBody>
      </p:sp>
      <p:sp>
        <p:nvSpPr>
          <p:cNvPr id="251" name="Google Shape;25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40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1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41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F55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B32F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89" name="Google Shape;89;p30"/>
          <p:cNvCxnSpPr/>
          <p:nvPr/>
        </p:nvCxnSpPr>
        <p:spPr>
          <a:xfrm>
            <a:off x="9144000" y="6174000"/>
            <a:ext cx="2880000" cy="0"/>
          </a:xfrm>
          <a:prstGeom prst="straightConnector1">
            <a:avLst/>
          </a:prstGeom>
          <a:noFill/>
          <a:ln w="25400" cap="flat" cmpd="sng">
            <a:solidFill>
              <a:srgbClr val="BD506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0" name="Google Shape;90;p30" descr="Immagine che contiene testo&#10;&#10;Descrizione generata automaticamente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26838" y="6069946"/>
            <a:ext cx="3054562" cy="6090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jp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jp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2F5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>
            <a:spLocks noGrp="1"/>
          </p:cNvSpPr>
          <p:nvPr>
            <p:ph type="title"/>
          </p:nvPr>
        </p:nvSpPr>
        <p:spPr>
          <a:xfrm>
            <a:off x="1751714" y="1372576"/>
            <a:ext cx="868857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it-IT" sz="4800" dirty="0">
                <a:solidFill>
                  <a:schemeClr val="lt1"/>
                </a:solidFill>
              </a:rPr>
              <a:t>Control of a chain of mass-spring-dumper systems</a:t>
            </a:r>
            <a:endParaRPr sz="4800" b="1" dirty="0">
              <a:solidFill>
                <a:schemeClr val="lt1"/>
              </a:solidFill>
            </a:endParaRPr>
          </a:p>
        </p:txBody>
      </p:sp>
      <p:pic>
        <p:nvPicPr>
          <p:cNvPr id="155" name="Google Shape;155;p1"/>
          <p:cNvPicPr preferRelativeResize="0"/>
          <p:nvPr/>
        </p:nvPicPr>
        <p:blipFill rotWithShape="1">
          <a:blip r:embed="rId3">
            <a:alphaModFix/>
          </a:blip>
          <a:srcRect r="4740" b="33333"/>
          <a:stretch/>
        </p:blipFill>
        <p:spPr>
          <a:xfrm>
            <a:off x="5226873" y="464362"/>
            <a:ext cx="1738254" cy="1564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 txBox="1"/>
          <p:nvPr/>
        </p:nvSpPr>
        <p:spPr>
          <a:xfrm>
            <a:off x="4780992" y="6128267"/>
            <a:ext cx="26300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Academic Year 2023/2024</a:t>
            </a:r>
            <a:endParaRPr/>
          </a:p>
        </p:txBody>
      </p:sp>
      <p:sp>
        <p:nvSpPr>
          <p:cNvPr id="157" name="Google Shape;157;p1"/>
          <p:cNvSpPr txBox="1"/>
          <p:nvPr/>
        </p:nvSpPr>
        <p:spPr>
          <a:xfrm>
            <a:off x="3269609" y="2029192"/>
            <a:ext cx="565278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UNIVERSITA’ DEGLI STUDI DI PAVIA</a:t>
            </a:r>
            <a:endParaRPr dirty="0"/>
          </a:p>
        </p:txBody>
      </p:sp>
      <p:sp>
        <p:nvSpPr>
          <p:cNvPr id="158" name="Google Shape;158;p1"/>
          <p:cNvSpPr txBox="1"/>
          <p:nvPr/>
        </p:nvSpPr>
        <p:spPr>
          <a:xfrm>
            <a:off x="2568546" y="4807458"/>
            <a:ext cx="28303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Babic  Enrico    mat. 548672</a:t>
            </a:r>
            <a:endParaRPr/>
          </a:p>
        </p:txBody>
      </p:sp>
      <p:sp>
        <p:nvSpPr>
          <p:cNvPr id="159" name="Google Shape;159;p1"/>
          <p:cNvSpPr txBox="1"/>
          <p:nvPr/>
        </p:nvSpPr>
        <p:spPr>
          <a:xfrm>
            <a:off x="2512614" y="5361456"/>
            <a:ext cx="286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Cabri Lorenzo    mat. 549158</a:t>
            </a:r>
            <a:endParaRPr/>
          </a:p>
        </p:txBody>
      </p:sp>
      <p:sp>
        <p:nvSpPr>
          <p:cNvPr id="160" name="Google Shape;160;p1"/>
          <p:cNvSpPr txBox="1"/>
          <p:nvPr/>
        </p:nvSpPr>
        <p:spPr>
          <a:xfrm>
            <a:off x="6793065" y="4807458"/>
            <a:ext cx="24363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Cogni Elia   mat. 546331</a:t>
            </a:r>
            <a:endParaRPr/>
          </a:p>
        </p:txBody>
      </p:sp>
      <p:sp>
        <p:nvSpPr>
          <p:cNvPr id="161" name="Google Shape;161;p1"/>
          <p:cNvSpPr txBox="1"/>
          <p:nvPr/>
        </p:nvSpPr>
        <p:spPr>
          <a:xfrm>
            <a:off x="6672281" y="5361456"/>
            <a:ext cx="3007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Romeo Daniele   mat. 546469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270" name="Google Shape;270;p10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1143009" y="385322"/>
            <a:ext cx="99059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 to the optimal problem can also be derived recalling that, in view of the Lagrange equation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3048000" y="671424"/>
            <a:ext cx="6096000" cy="13220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31425" b="-961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3" name="Google Shape;273;p10"/>
          <p:cNvSpPr txBox="1"/>
          <p:nvPr/>
        </p:nvSpPr>
        <p:spPr>
          <a:xfrm>
            <a:off x="5025195" y="2334966"/>
            <a:ext cx="3585405" cy="12720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55" b="-49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4" name="Google Shape;274;p10"/>
          <p:cNvSpPr txBox="1"/>
          <p:nvPr/>
        </p:nvSpPr>
        <p:spPr>
          <a:xfrm>
            <a:off x="754240" y="2321105"/>
            <a:ext cx="1233415" cy="12720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081" b="-49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5" name="Google Shape;275;p10"/>
          <p:cNvSpPr txBox="1"/>
          <p:nvPr/>
        </p:nvSpPr>
        <p:spPr>
          <a:xfrm>
            <a:off x="2494898" y="2279619"/>
            <a:ext cx="2023054" cy="135505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498" t="-1851" b="-64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9117843" y="2293480"/>
            <a:ext cx="2016962" cy="135505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515" t="-1851" b="-64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7" name="Google Shape;277;p10"/>
          <p:cNvSpPr txBox="1"/>
          <p:nvPr/>
        </p:nvSpPr>
        <p:spPr>
          <a:xfrm>
            <a:off x="3048000" y="4274653"/>
            <a:ext cx="2462149" cy="127727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576" t="-979" b="-49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8" name="Google Shape;278;p10"/>
          <p:cNvSpPr txBox="1"/>
          <p:nvPr/>
        </p:nvSpPr>
        <p:spPr>
          <a:xfrm>
            <a:off x="6681853" y="4278599"/>
            <a:ext cx="2483309" cy="12738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040" b="-49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284" name="Google Shape;284;p11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  <p:sp>
        <p:nvSpPr>
          <p:cNvPr id="285" name="Google Shape;285;p11"/>
          <p:cNvSpPr txBox="1"/>
          <p:nvPr/>
        </p:nvSpPr>
        <p:spPr>
          <a:xfrm>
            <a:off x="3542416" y="300966"/>
            <a:ext cx="51071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MPC CONTROLLER </a:t>
            </a:r>
            <a:r>
              <a:rPr lang="it-IT" sz="3200" baseline="-2500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(no constraints)</a:t>
            </a:r>
            <a:endParaRPr/>
          </a:p>
        </p:txBody>
      </p:sp>
      <p:pic>
        <p:nvPicPr>
          <p:cNvPr id="286" name="Google Shape;286;p11" descr="Immagine che contiene diagramma, testo, linea, Caratter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500" y="1235722"/>
            <a:ext cx="9984998" cy="243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1"/>
          <p:cNvSpPr txBox="1"/>
          <p:nvPr/>
        </p:nvSpPr>
        <p:spPr>
          <a:xfrm>
            <a:off x="3635069" y="5162981"/>
            <a:ext cx="49218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quadprog(H, f, [ ], [ ], [ ], [ ], [ ], [ ], [ ], options);</a:t>
            </a:r>
            <a:endParaRPr/>
          </a:p>
        </p:txBody>
      </p:sp>
      <p:sp>
        <p:nvSpPr>
          <p:cNvPr id="288" name="Google Shape;288;p11"/>
          <p:cNvSpPr txBox="1"/>
          <p:nvPr/>
        </p:nvSpPr>
        <p:spPr>
          <a:xfrm>
            <a:off x="905462" y="4059108"/>
            <a:ext cx="222189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9" name="Google Shape;289;p11"/>
          <p:cNvSpPr txBox="1"/>
          <p:nvPr/>
        </p:nvSpPr>
        <p:spPr>
          <a:xfrm>
            <a:off x="905462" y="4546749"/>
            <a:ext cx="39243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11"/>
          <p:cNvSpPr txBox="1"/>
          <p:nvPr/>
        </p:nvSpPr>
        <p:spPr>
          <a:xfrm>
            <a:off x="905462" y="3447689"/>
            <a:ext cx="2743200" cy="6109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0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1" name="Google Shape;291;p11"/>
          <p:cNvSpPr txBox="1"/>
          <p:nvPr/>
        </p:nvSpPr>
        <p:spPr>
          <a:xfrm>
            <a:off x="8937024" y="3664279"/>
            <a:ext cx="776687" cy="126502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3225" b="-29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2" name="Google Shape;292;p11"/>
          <p:cNvSpPr txBox="1"/>
          <p:nvPr/>
        </p:nvSpPr>
        <p:spPr>
          <a:xfrm>
            <a:off x="9945498" y="3613239"/>
            <a:ext cx="1143000" cy="13784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298" name="Google Shape;298;p12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  <p:pic>
        <p:nvPicPr>
          <p:cNvPr id="299" name="Google Shape;299;p12" descr="Immagine che contiene schermata, line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4582" y="852626"/>
            <a:ext cx="7974485" cy="472244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00" name="Google Shape;300;p12"/>
          <p:cNvSpPr txBox="1"/>
          <p:nvPr/>
        </p:nvSpPr>
        <p:spPr>
          <a:xfrm>
            <a:off x="1607248" y="2672332"/>
            <a:ext cx="10411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P</a:t>
            </a:r>
            <a:r>
              <a:rPr lang="it-IT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10</a:t>
            </a:r>
            <a:endParaRPr sz="1600" dirty="0"/>
          </a:p>
        </p:txBody>
      </p:sp>
      <p:sp>
        <p:nvSpPr>
          <p:cNvPr id="301" name="Google Shape;301;p12"/>
          <p:cNvSpPr txBox="1"/>
          <p:nvPr/>
        </p:nvSpPr>
        <p:spPr>
          <a:xfrm>
            <a:off x="3357230" y="300966"/>
            <a:ext cx="59513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lang="it-I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System Outputs: MPC vs LQ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43A2048-86C8-B284-9122-BEEFA4AC4F3A}"/>
                  </a:ext>
                </a:extLst>
              </p:cNvPr>
              <p:cNvSpPr txBox="1"/>
              <p:nvPr/>
            </p:nvSpPr>
            <p:spPr>
              <a:xfrm>
                <a:off x="216598" y="1629171"/>
                <a:ext cx="1390650" cy="2523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43A2048-86C8-B284-9122-BEEFA4AC4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98" y="1629171"/>
                <a:ext cx="1390650" cy="2523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  <p:sp>
        <p:nvSpPr>
          <p:cNvPr id="310" name="Google Shape;310;p13"/>
          <p:cNvSpPr txBox="1"/>
          <p:nvPr/>
        </p:nvSpPr>
        <p:spPr>
          <a:xfrm>
            <a:off x="3236574" y="335220"/>
            <a:ext cx="611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Considering the terminal cost matrix S = 0 </a:t>
            </a:r>
            <a:endParaRPr/>
          </a:p>
        </p:txBody>
      </p:sp>
      <p:pic>
        <p:nvPicPr>
          <p:cNvPr id="311" name="Google Shape;311;p13" descr="Immagine che contiene scherma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836" y="969557"/>
            <a:ext cx="10442327" cy="491888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318" name="Google Shape;318;p14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  <p:sp>
        <p:nvSpPr>
          <p:cNvPr id="319" name="Google Shape;319;p14"/>
          <p:cNvSpPr txBox="1"/>
          <p:nvPr/>
        </p:nvSpPr>
        <p:spPr>
          <a:xfrm>
            <a:off x="4445708" y="300966"/>
            <a:ext cx="33005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MPC </a:t>
            </a:r>
            <a:r>
              <a:rPr lang="it-IT" sz="3200" baseline="-2500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(control constraints)</a:t>
            </a:r>
            <a:endParaRPr/>
          </a:p>
        </p:txBody>
      </p:sp>
      <p:sp>
        <p:nvSpPr>
          <p:cNvPr id="320" name="Google Shape;320;p14"/>
          <p:cNvSpPr txBox="1"/>
          <p:nvPr/>
        </p:nvSpPr>
        <p:spPr>
          <a:xfrm>
            <a:off x="3540928" y="5183300"/>
            <a:ext cx="5110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quadprog(H , f, [ ], [ ], [ ], [ ], lb , ub, [ ], options);</a:t>
            </a:r>
            <a:endParaRPr/>
          </a:p>
        </p:txBody>
      </p:sp>
      <p:pic>
        <p:nvPicPr>
          <p:cNvPr id="321" name="Google Shape;321;p14" descr="Immagine che contiene diagramma, testo, Piano, line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900" y="1406518"/>
            <a:ext cx="7772400" cy="325600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4"/>
          <p:cNvSpPr txBox="1"/>
          <p:nvPr/>
        </p:nvSpPr>
        <p:spPr>
          <a:xfrm>
            <a:off x="10111972" y="2414903"/>
            <a:ext cx="1317605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807" t="-8694" r="-2856" b="-347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3" name="Google Shape;323;p14"/>
          <p:cNvSpPr txBox="1"/>
          <p:nvPr/>
        </p:nvSpPr>
        <p:spPr>
          <a:xfrm>
            <a:off x="10110200" y="2791726"/>
            <a:ext cx="13176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9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4" name="Google Shape;324;p14"/>
          <p:cNvSpPr txBox="1"/>
          <p:nvPr/>
        </p:nvSpPr>
        <p:spPr>
          <a:xfrm>
            <a:off x="9826189" y="1786457"/>
            <a:ext cx="1889172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65" b="-17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  <p:pic>
        <p:nvPicPr>
          <p:cNvPr id="332" name="Google Shape;332;p15" descr="Immagine che contiene schermata, line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027" y="806205"/>
            <a:ext cx="11457945" cy="524558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/>
          <p:nvPr/>
        </p:nvSpPr>
        <p:spPr>
          <a:xfrm>
            <a:off x="1641798" y="230435"/>
            <a:ext cx="8908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Y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MPC with Control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LQ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  <p:pic>
        <p:nvPicPr>
          <p:cNvPr id="341" name="Google Shape;341;p16" descr="Immagine che contiene schermata, line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8786" y="992995"/>
            <a:ext cx="4605014" cy="458287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342" name="Google Shape;342;p16" descr="Immagine che contiene schermata, linea, Diagramm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1" y="992995"/>
            <a:ext cx="4605014" cy="458287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43" name="Google Shape;343;p16"/>
          <p:cNvSpPr txBox="1"/>
          <p:nvPr/>
        </p:nvSpPr>
        <p:spPr>
          <a:xfrm>
            <a:off x="532560" y="300964"/>
            <a:ext cx="5216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of U: Control Constraint vs. No Constraint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6919453" y="53789"/>
            <a:ext cx="426367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U: Control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vs. No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control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saturation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350" name="Google Shape;350;p17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  <p:sp>
        <p:nvSpPr>
          <p:cNvPr id="351" name="Google Shape;351;p17"/>
          <p:cNvSpPr txBox="1"/>
          <p:nvPr/>
        </p:nvSpPr>
        <p:spPr>
          <a:xfrm>
            <a:off x="3853301" y="249342"/>
            <a:ext cx="448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MPC </a:t>
            </a:r>
            <a:r>
              <a:rPr lang="it-IT" sz="3200" baseline="-2500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(control and state constraints)</a:t>
            </a:r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3685529" y="4357064"/>
            <a:ext cx="4820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quadprog(H, f, A, b, [ ], [ ], lb, ub, [ ], options);</a:t>
            </a:r>
            <a:endParaRPr/>
          </a:p>
        </p:txBody>
      </p:sp>
      <p:sp>
        <p:nvSpPr>
          <p:cNvPr id="353" name="Google Shape;353;p17"/>
          <p:cNvSpPr txBox="1"/>
          <p:nvPr/>
        </p:nvSpPr>
        <p:spPr>
          <a:xfrm>
            <a:off x="1610512" y="1444619"/>
            <a:ext cx="1822165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068" b="-173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354" name="Google Shape;354;p17"/>
          <p:cNvSpPr txBox="1"/>
          <p:nvPr/>
        </p:nvSpPr>
        <p:spPr>
          <a:xfrm>
            <a:off x="4619407" y="1462837"/>
            <a:ext cx="2635465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60" b="-347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355" name="Google Shape;355;p17"/>
          <p:cNvSpPr txBox="1"/>
          <p:nvPr/>
        </p:nvSpPr>
        <p:spPr>
          <a:xfrm>
            <a:off x="4170905" y="2156407"/>
            <a:ext cx="385009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9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Google Shape;356;p17"/>
          <p:cNvSpPr txBox="1"/>
          <p:nvPr/>
        </p:nvSpPr>
        <p:spPr>
          <a:xfrm>
            <a:off x="4350487" y="2942310"/>
            <a:ext cx="3491020" cy="53508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4650" b="-186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7" name="Google Shape;357;p17"/>
          <p:cNvSpPr txBox="1"/>
          <p:nvPr/>
        </p:nvSpPr>
        <p:spPr>
          <a:xfrm>
            <a:off x="4460549" y="346502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58" name="Google Shape;358;p17"/>
          <p:cNvSpPr txBox="1"/>
          <p:nvPr/>
        </p:nvSpPr>
        <p:spPr>
          <a:xfrm>
            <a:off x="6629400" y="346502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59" name="Google Shape;359;p17"/>
          <p:cNvSpPr txBox="1"/>
          <p:nvPr/>
        </p:nvSpPr>
        <p:spPr>
          <a:xfrm>
            <a:off x="1722501" y="1721618"/>
            <a:ext cx="3593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lb</a:t>
            </a:r>
            <a:endParaRPr/>
          </a:p>
        </p:txBody>
      </p:sp>
      <p:sp>
        <p:nvSpPr>
          <p:cNvPr id="360" name="Google Shape;360;p17"/>
          <p:cNvSpPr txBox="1"/>
          <p:nvPr/>
        </p:nvSpPr>
        <p:spPr>
          <a:xfrm>
            <a:off x="2865501" y="1721618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ub</a:t>
            </a:r>
            <a:endParaRPr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73B005-ACF8-94FF-44DC-B69DCD099741}"/>
                  </a:ext>
                </a:extLst>
              </p:cNvPr>
              <p:cNvSpPr txBox="1"/>
              <p:nvPr/>
            </p:nvSpPr>
            <p:spPr>
              <a:xfrm>
                <a:off x="8898179" y="1403623"/>
                <a:ext cx="994503" cy="2430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73B005-ACF8-94FF-44DC-B69DCD09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179" y="1403623"/>
                <a:ext cx="994503" cy="24307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8DD580-B8D1-AA21-A930-FC9D223B39AF}"/>
                  </a:ext>
                </a:extLst>
              </p:cNvPr>
              <p:cNvSpPr txBox="1"/>
              <p:nvPr/>
            </p:nvSpPr>
            <p:spPr>
              <a:xfrm>
                <a:off x="10197780" y="1403623"/>
                <a:ext cx="1100622" cy="2430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−∞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−∞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−∞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−∞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8DD580-B8D1-AA21-A930-FC9D223B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780" y="1403623"/>
                <a:ext cx="1100622" cy="24307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366" name="Google Shape;366;p18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  <p:pic>
        <p:nvPicPr>
          <p:cNvPr id="367" name="Google Shape;367;p18" descr="Immagine che contiene schermata, nero, line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746" y="1031112"/>
            <a:ext cx="9458637" cy="440910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68" name="Google Shape;368;p18"/>
          <p:cNvSpPr txBox="1"/>
          <p:nvPr/>
        </p:nvSpPr>
        <p:spPr>
          <a:xfrm>
            <a:off x="1915699" y="424454"/>
            <a:ext cx="88371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Y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MPC with and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  <p:sp>
        <p:nvSpPr>
          <p:cNvPr id="375" name="Google Shape;375;p19"/>
          <p:cNvSpPr txBox="1"/>
          <p:nvPr/>
        </p:nvSpPr>
        <p:spPr>
          <a:xfrm>
            <a:off x="780862" y="397465"/>
            <a:ext cx="105729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First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MPC with and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9" descr="Immagine che contiene testo, schermata, elettrodomestic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126" y="1126211"/>
            <a:ext cx="9995748" cy="460557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  <p:pic>
        <p:nvPicPr>
          <p:cNvPr id="168" name="Google Shape;168;p2" descr="Immagine che contiene testo, diagramma, schermata, Caratter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t="16599" b="8033"/>
          <a:stretch/>
        </p:blipFill>
        <p:spPr>
          <a:xfrm>
            <a:off x="2930633" y="1412370"/>
            <a:ext cx="6330729" cy="112094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"/>
          <p:cNvSpPr txBox="1"/>
          <p:nvPr/>
        </p:nvSpPr>
        <p:spPr>
          <a:xfrm>
            <a:off x="561752" y="337466"/>
            <a:ext cx="110684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>
                <a:solidFill>
                  <a:srgbClr val="C5020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800" dirty="0">
              <a:solidFill>
                <a:srgbClr val="C502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756166" y="2777220"/>
            <a:ext cx="106796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subsystem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mass M = 1, spring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= 10 and damping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 = 2. The state of the system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x = [z</a:t>
            </a:r>
            <a:r>
              <a:rPr lang="it-IT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z ̇</a:t>
            </a:r>
            <a:r>
              <a:rPr lang="it-IT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zL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z ̇L]′. The system output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position of the first mass z</a:t>
            </a:r>
            <a:r>
              <a:rPr lang="it-IT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5458675" y="3667458"/>
            <a:ext cx="1274644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19" r="-5880" b="-347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2" name="Google Shape;172;p2"/>
          <p:cNvSpPr txBox="1"/>
          <p:nvPr/>
        </p:nvSpPr>
        <p:spPr>
          <a:xfrm>
            <a:off x="1253238" y="4047061"/>
            <a:ext cx="101005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can be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described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position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 = 2j − 1,with j = 1, ..., 6),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positions of the masses, are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5458675" y="4922109"/>
            <a:ext cx="1544269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625" t="-4347" r="-4876" b="-3478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Industrial Control Project</a:t>
            </a:r>
            <a:endParaRPr dirty="0"/>
          </a:p>
        </p:txBody>
      </p:sp>
      <p:sp>
        <p:nvSpPr>
          <p:cNvPr id="382" name="Google Shape;382;p20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690006" y="300966"/>
            <a:ext cx="304581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KALMAN FILTER</a:t>
            </a:r>
            <a:endParaRPr dirty="0"/>
          </a:p>
        </p:txBody>
      </p:sp>
      <p:sp>
        <p:nvSpPr>
          <p:cNvPr id="384" name="Google Shape;384;p20"/>
          <p:cNvSpPr txBox="1"/>
          <p:nvPr/>
        </p:nvSpPr>
        <p:spPr>
          <a:xfrm>
            <a:off x="1965128" y="1194633"/>
            <a:ext cx="83994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the state is not measurable and that the system is affected by process and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measurement noise.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3505198" y="2293768"/>
            <a:ext cx="4752975" cy="8117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199" t="-192297" b="-2799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6" name="Google Shape;386;p20"/>
          <p:cNvSpPr txBox="1"/>
          <p:nvPr/>
        </p:nvSpPr>
        <p:spPr>
          <a:xfrm>
            <a:off x="1483752" y="3298669"/>
            <a:ext cx="8795869" cy="5864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75" b="-21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5472461" y="4042575"/>
            <a:ext cx="1228028" cy="5477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123" t="-6816" b="-136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  <p:pic>
        <p:nvPicPr>
          <p:cNvPr id="394" name="Google Shape;394;p21" descr="Immagine che contiene diagramma, testo, linea, Pian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883" y="383527"/>
            <a:ext cx="10516231" cy="321787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1"/>
          <p:cNvSpPr txBox="1"/>
          <p:nvPr/>
        </p:nvSpPr>
        <p:spPr>
          <a:xfrm>
            <a:off x="3790349" y="5336157"/>
            <a:ext cx="94357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Nk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  <a:endParaRPr dirty="0"/>
          </a:p>
        </p:txBody>
      </p:sp>
      <p:sp>
        <p:nvSpPr>
          <p:cNvPr id="396" name="Google Shape;396;p21"/>
          <p:cNvSpPr txBox="1"/>
          <p:nvPr/>
        </p:nvSpPr>
        <p:spPr>
          <a:xfrm>
            <a:off x="3542856" y="3845813"/>
            <a:ext cx="5106287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7" name="Google Shape;397;p21"/>
          <p:cNvSpPr txBox="1"/>
          <p:nvPr/>
        </p:nvSpPr>
        <p:spPr>
          <a:xfrm>
            <a:off x="3790349" y="4456163"/>
            <a:ext cx="678712" cy="2837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1110" t="-8331" r="-9258" b="-24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3382770" y="4850923"/>
            <a:ext cx="1487136" cy="37427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6665" r="-2539" b="-2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9" name="Google Shape;399;p21"/>
          <p:cNvSpPr txBox="1"/>
          <p:nvPr/>
        </p:nvSpPr>
        <p:spPr>
          <a:xfrm>
            <a:off x="7714967" y="4459561"/>
            <a:ext cx="1337096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886" t="-22723" r="-941" b="-454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0" name="Google Shape;400;p21"/>
          <p:cNvSpPr txBox="1"/>
          <p:nvPr/>
        </p:nvSpPr>
        <p:spPr>
          <a:xfrm>
            <a:off x="7631706" y="4899670"/>
            <a:ext cx="1503617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498" r="-2498" b="-8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1" name="Google Shape;401;p21"/>
          <p:cNvSpPr txBox="1"/>
          <p:nvPr/>
        </p:nvSpPr>
        <p:spPr>
          <a:xfrm>
            <a:off x="7531469" y="5325192"/>
            <a:ext cx="1704089" cy="39126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1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2" descr="Immagine che contiene schermata, linea&#10;&#10;Descrizione generat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4647" y="993021"/>
            <a:ext cx="10342705" cy="487195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2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3127461" y="300966"/>
            <a:ext cx="59370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MPC and LQ with Kalman Filter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415" name="Google Shape;415;p23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  <p:pic>
        <p:nvPicPr>
          <p:cNvPr id="416" name="Google Shape;416;p23" descr="Immagine che contiene schermata, line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241" y="792162"/>
            <a:ext cx="11195513" cy="52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3"/>
          <p:cNvSpPr txBox="1"/>
          <p:nvPr/>
        </p:nvSpPr>
        <p:spPr>
          <a:xfrm>
            <a:off x="885820" y="300966"/>
            <a:ext cx="104203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First Two States (first mass position and velocity): Real vs Predicted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  <p:sp>
        <p:nvSpPr>
          <p:cNvPr id="424" name="Google Shape;424;p24"/>
          <p:cNvSpPr txBox="1"/>
          <p:nvPr/>
        </p:nvSpPr>
        <p:spPr>
          <a:xfrm>
            <a:off x="4644224" y="300966"/>
            <a:ext cx="29035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VELOCITY FORM</a:t>
            </a: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1768405" y="1066800"/>
            <a:ext cx="86551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there is some uncertainty in the model used by the MPC, and that the real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the spring constant is k = 8.</a:t>
            </a:r>
            <a:endParaRPr/>
          </a:p>
        </p:txBody>
      </p:sp>
      <p:sp>
        <p:nvSpPr>
          <p:cNvPr id="426" name="Google Shape;426;p24"/>
          <p:cNvSpPr txBox="1"/>
          <p:nvPr/>
        </p:nvSpPr>
        <p:spPr>
          <a:xfrm>
            <a:off x="3550110" y="2938072"/>
            <a:ext cx="5091779" cy="535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975" r="-994" b="-186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2771620" y="2187102"/>
            <a:ext cx="2524281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97" t="-4543" r="-2499" b="-4090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8" name="Google Shape;428;p24"/>
          <p:cNvSpPr txBox="1"/>
          <p:nvPr/>
        </p:nvSpPr>
        <p:spPr>
          <a:xfrm>
            <a:off x="6896100" y="2187102"/>
            <a:ext cx="2835584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43" t="-4543" r="-2220" b="-4090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9" name="Google Shape;429;p24"/>
          <p:cNvSpPr txBox="1"/>
          <p:nvPr/>
        </p:nvSpPr>
        <p:spPr>
          <a:xfrm>
            <a:off x="4833858" y="3791174"/>
            <a:ext cx="2524281" cy="6109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0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0" name="Google Shape;430;p24"/>
          <p:cNvSpPr txBox="1"/>
          <p:nvPr/>
        </p:nvSpPr>
        <p:spPr>
          <a:xfrm>
            <a:off x="5064879" y="4492913"/>
            <a:ext cx="2062238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1" name="Google Shape;431;p24"/>
          <p:cNvSpPr txBox="1"/>
          <p:nvPr/>
        </p:nvSpPr>
        <p:spPr>
          <a:xfrm>
            <a:off x="4086223" y="4973079"/>
            <a:ext cx="401955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2" name="Google Shape;432;p24"/>
          <p:cNvSpPr txBox="1"/>
          <p:nvPr/>
        </p:nvSpPr>
        <p:spPr>
          <a:xfrm>
            <a:off x="3642594" y="5520216"/>
            <a:ext cx="4906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quadprog(H, f, [ ], [ ], [ ], [ ], [ ], [ ], [ ], options);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438" name="Google Shape;438;p25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25</a:t>
            </a:fld>
            <a:endParaRPr/>
          </a:p>
        </p:txBody>
      </p:sp>
      <p:pic>
        <p:nvPicPr>
          <p:cNvPr id="439" name="Google Shape;439;p25" descr="Immagine che contiene diagramma, linea, Piano, Disegno tecnic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88" y="809625"/>
            <a:ext cx="10863212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5"/>
          <p:cNvSpPr txBox="1"/>
          <p:nvPr/>
        </p:nvSpPr>
        <p:spPr>
          <a:xfrm>
            <a:off x="4690006" y="300966"/>
            <a:ext cx="29035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VELOCITY FORM</a:t>
            </a:r>
            <a:endParaRPr/>
          </a:p>
        </p:txBody>
      </p:sp>
      <p:sp>
        <p:nvSpPr>
          <p:cNvPr id="441" name="Google Shape;441;p25"/>
          <p:cNvSpPr txBox="1"/>
          <p:nvPr/>
        </p:nvSpPr>
        <p:spPr>
          <a:xfrm>
            <a:off x="710176" y="4218299"/>
            <a:ext cx="108632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We've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quasi infinite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MPC,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anticipate and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gradually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system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variations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maintaining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442" name="Google Shape;442;p25"/>
          <p:cNvSpPr txBox="1"/>
          <p:nvPr/>
        </p:nvSpPr>
        <p:spPr>
          <a:xfrm>
            <a:off x="2046768" y="5285066"/>
            <a:ext cx="1689116" cy="299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984" t="-4165" r="-745" b="-24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3" name="Google Shape;443;p25"/>
          <p:cNvSpPr txBox="1"/>
          <p:nvPr/>
        </p:nvSpPr>
        <p:spPr>
          <a:xfrm>
            <a:off x="4163786" y="5253722"/>
            <a:ext cx="6373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Sufficient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asymptotically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stable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equilibrium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26</a:t>
            </a:fld>
            <a:endParaRPr/>
          </a:p>
        </p:txBody>
      </p:sp>
      <p:pic>
        <p:nvPicPr>
          <p:cNvPr id="450" name="Google Shape;450;p26" descr="Immagine che contiene linea, scherma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156" y="1117270"/>
            <a:ext cx="10051687" cy="462345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451" name="Google Shape;451;p26"/>
          <p:cNvSpPr txBox="1"/>
          <p:nvPr/>
        </p:nvSpPr>
        <p:spPr>
          <a:xfrm>
            <a:off x="3837988" y="300966"/>
            <a:ext cx="46678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Output in </a:t>
            </a:r>
            <a:r>
              <a:rPr lang="it-IT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Velocity</a:t>
            </a:r>
            <a:r>
              <a:rPr lang="it-I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2F52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>
            <a:spLocks noGrp="1"/>
          </p:cNvSpPr>
          <p:nvPr>
            <p:ph type="title"/>
          </p:nvPr>
        </p:nvSpPr>
        <p:spPr>
          <a:xfrm>
            <a:off x="1751714" y="864414"/>
            <a:ext cx="868857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it-IT" sz="4800" b="1" dirty="0">
                <a:solidFill>
                  <a:schemeClr val="lt1"/>
                </a:solidFill>
              </a:rPr>
              <a:t>THANKS FOR THE ATTENTION</a:t>
            </a:r>
            <a:endParaRPr dirty="0"/>
          </a:p>
        </p:txBody>
      </p:sp>
      <p:pic>
        <p:nvPicPr>
          <p:cNvPr id="458" name="Google Shape;458;p27"/>
          <p:cNvPicPr preferRelativeResize="0"/>
          <p:nvPr/>
        </p:nvPicPr>
        <p:blipFill rotWithShape="1">
          <a:blip r:embed="rId3">
            <a:alphaModFix/>
          </a:blip>
          <a:srcRect r="4740" b="33333"/>
          <a:stretch/>
        </p:blipFill>
        <p:spPr>
          <a:xfrm>
            <a:off x="5226873" y="464362"/>
            <a:ext cx="1738254" cy="156483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7"/>
          <p:cNvSpPr txBox="1"/>
          <p:nvPr/>
        </p:nvSpPr>
        <p:spPr>
          <a:xfrm>
            <a:off x="3383909" y="2029192"/>
            <a:ext cx="542418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UNIVERSITA’ DEGLI STUDI DI PAVIA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1486961" y="388729"/>
            <a:ext cx="921807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it-IT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</a:t>
            </a:r>
            <a:r>
              <a:rPr lang="it-IT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it-IT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velocities</a:t>
            </a:r>
            <a:r>
              <a:rPr lang="it-IT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</a:t>
            </a:r>
            <a:r>
              <a:rPr lang="it-IT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positions i = 2j, with j = 2, ..., 5) are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1567243" y="2365620"/>
            <a:ext cx="6927997" cy="29087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1828999" y="908111"/>
            <a:ext cx="8530156" cy="5241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7" t="-2378" r="-743" b="-142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9269992" y="2383989"/>
            <a:ext cx="1354765" cy="28720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8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2489174" y="5514264"/>
            <a:ext cx="4526811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57" t="-7405" b="-222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9343010" y="5503512"/>
            <a:ext cx="1018068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3"/>
          <p:cNvSpPr txBox="1"/>
          <p:nvPr/>
        </p:nvSpPr>
        <p:spPr>
          <a:xfrm>
            <a:off x="2224459" y="1706342"/>
            <a:ext cx="7743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these equations, we have derived the system matrices.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193" name="Google Shape;193;p4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731874" y="300966"/>
            <a:ext cx="10728251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5968" b="-134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2304629" y="4478129"/>
            <a:ext cx="167077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272" r="-1514" b="-43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2242659" y="5088062"/>
            <a:ext cx="16646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514" t="-4346" r="-1513" b="-434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3300264" y="1915850"/>
            <a:ext cx="5591467" cy="51161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51" r="-225" b="-95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9388197" y="1730892"/>
            <a:ext cx="2319546" cy="312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73" r="-1628" b="-27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4"/>
          <p:cNvSpPr txBox="1"/>
          <p:nvPr/>
        </p:nvSpPr>
        <p:spPr>
          <a:xfrm>
            <a:off x="5511254" y="2737185"/>
            <a:ext cx="1169486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127" t="-4347" r="-3190" b="-260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>
            <a:off x="4734887" y="1339240"/>
            <a:ext cx="27222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final value theorem: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2400297" y="3192090"/>
            <a:ext cx="1479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8312261" y="3192090"/>
            <a:ext cx="1075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1869863" y="3792560"/>
            <a:ext cx="2540311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994" r="-2486" b="-347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7627490" y="3788235"/>
            <a:ext cx="2445478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516" r="-516" b="-13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7900770" y="4478128"/>
            <a:ext cx="1898918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1332" r="-1331" b="-13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7748982" y="5088062"/>
            <a:ext cx="2285497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103" t="-8695" r="-550" b="-391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9575165" y="3223859"/>
            <a:ext cx="107593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-IT" sz="1400" baseline="-25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-IT" sz="1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= 0,1 s</a:t>
            </a:r>
            <a:endParaRPr sz="14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214" name="Google Shape;214;p5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  <p:sp>
        <p:nvSpPr>
          <p:cNvPr id="215" name="Google Shape;215;p5"/>
          <p:cNvSpPr txBox="1"/>
          <p:nvPr/>
        </p:nvSpPr>
        <p:spPr>
          <a:xfrm>
            <a:off x="4630214" y="258528"/>
            <a:ext cx="29315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LQ CONTROLLER</a:t>
            </a:r>
            <a:endParaRPr dirty="0"/>
          </a:p>
        </p:txBody>
      </p:sp>
      <p:pic>
        <p:nvPicPr>
          <p:cNvPr id="216" name="Google Shape;216;p5" descr="Immagine che contiene diagramma, linea, Piano, Disegno tecnic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189" y="1118289"/>
            <a:ext cx="7524211" cy="234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/>
          <p:nvPr/>
        </p:nvSpPr>
        <p:spPr>
          <a:xfrm>
            <a:off x="8354524" y="1869947"/>
            <a:ext cx="3665487" cy="22879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5"/>
          <p:cNvSpPr txBox="1"/>
          <p:nvPr/>
        </p:nvSpPr>
        <p:spPr>
          <a:xfrm>
            <a:off x="9786118" y="4288005"/>
            <a:ext cx="80229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248" t="-6666" b="-26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5"/>
          <p:cNvSpPr txBox="1"/>
          <p:nvPr/>
        </p:nvSpPr>
        <p:spPr>
          <a:xfrm>
            <a:off x="8860448" y="4866008"/>
            <a:ext cx="1197952" cy="3724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2103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5"/>
          <p:cNvSpPr txBox="1"/>
          <p:nvPr/>
        </p:nvSpPr>
        <p:spPr>
          <a:xfrm>
            <a:off x="10382444" y="4866008"/>
            <a:ext cx="118036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r="-2127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1" name="Google Shape;221;p5" descr="Immagine che contiene diagramma, linea, Piano, Carattere&#10;&#10;Descrizione generata automaticament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7116" y="3303404"/>
            <a:ext cx="7448356" cy="233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227" name="Google Shape;227;p6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  <p:pic>
        <p:nvPicPr>
          <p:cNvPr id="228" name="Google Shape;228;p6" descr="Immagine che contiene schermata, line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r="37592"/>
          <a:stretch/>
        </p:blipFill>
        <p:spPr>
          <a:xfrm>
            <a:off x="6761286" y="1139599"/>
            <a:ext cx="5066732" cy="367310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29" name="Google Shape;229;p6" descr="Immagine che contiene schermata, linea, Policromi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 r="39380"/>
          <a:stretch/>
        </p:blipFill>
        <p:spPr>
          <a:xfrm>
            <a:off x="232998" y="1028612"/>
            <a:ext cx="6221434" cy="389507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30" name="Google Shape;230;p6"/>
          <p:cNvSpPr txBox="1"/>
          <p:nvPr/>
        </p:nvSpPr>
        <p:spPr>
          <a:xfrm>
            <a:off x="4734890" y="300966"/>
            <a:ext cx="27222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it-I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-Time LQ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F64C4A-7B48-6DB4-6DD0-143F4DE11A17}"/>
              </a:ext>
            </a:extLst>
          </p:cNvPr>
          <p:cNvSpPr txBox="1"/>
          <p:nvPr/>
        </p:nvSpPr>
        <p:spPr>
          <a:xfrm>
            <a:off x="2247900" y="5035783"/>
            <a:ext cx="1790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States </a:t>
            </a:r>
            <a:r>
              <a:rPr lang="it-IT" dirty="0" err="1"/>
              <a:t>evolution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628A9E-1913-E61D-660C-850BA623BB2C}"/>
              </a:ext>
            </a:extLst>
          </p:cNvPr>
          <p:cNvSpPr txBox="1"/>
          <p:nvPr/>
        </p:nvSpPr>
        <p:spPr>
          <a:xfrm>
            <a:off x="8943975" y="5035783"/>
            <a:ext cx="1790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236" name="Google Shape;236;p7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  <p:pic>
        <p:nvPicPr>
          <p:cNvPr id="237" name="Google Shape;237;p7" descr="Immagine che contiene schermata, line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r="38385"/>
          <a:stretch/>
        </p:blipFill>
        <p:spPr>
          <a:xfrm>
            <a:off x="263236" y="1064868"/>
            <a:ext cx="6193187" cy="38148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38" name="Google Shape;238;p7" descr="Immagine che contiene schermata, linea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 r="37978"/>
          <a:stretch/>
        </p:blipFill>
        <p:spPr>
          <a:xfrm>
            <a:off x="6783047" y="1064868"/>
            <a:ext cx="4989477" cy="368297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39" name="Google Shape;239;p7"/>
          <p:cNvSpPr txBox="1"/>
          <p:nvPr/>
        </p:nvSpPr>
        <p:spPr>
          <a:xfrm>
            <a:off x="4937542" y="300966"/>
            <a:ext cx="23169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Discrete-Time LQ</a:t>
            </a: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4146B2-2F64-34A8-067D-890DFD23BF01}"/>
              </a:ext>
            </a:extLst>
          </p:cNvPr>
          <p:cNvSpPr txBox="1"/>
          <p:nvPr/>
        </p:nvSpPr>
        <p:spPr>
          <a:xfrm>
            <a:off x="2247900" y="5035783"/>
            <a:ext cx="1790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States </a:t>
            </a:r>
            <a:r>
              <a:rPr lang="it-IT" dirty="0" err="1"/>
              <a:t>evolution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7B0817-E295-BC24-AC67-9A7EBE17F53B}"/>
              </a:ext>
            </a:extLst>
          </p:cNvPr>
          <p:cNvSpPr txBox="1"/>
          <p:nvPr/>
        </p:nvSpPr>
        <p:spPr>
          <a:xfrm>
            <a:off x="9086850" y="5040594"/>
            <a:ext cx="857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245" name="Google Shape;245;p8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  <p:pic>
        <p:nvPicPr>
          <p:cNvPr id="246" name="Google Shape;246;p8" descr="Immagine che contiene schermata, line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r="23361"/>
          <a:stretch/>
        </p:blipFill>
        <p:spPr>
          <a:xfrm>
            <a:off x="1946830" y="979609"/>
            <a:ext cx="8298339" cy="489878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8"/>
          <p:cNvSpPr txBox="1"/>
          <p:nvPr/>
        </p:nvSpPr>
        <p:spPr>
          <a:xfrm>
            <a:off x="1820662" y="300966"/>
            <a:ext cx="85506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y in Discrete-Time and Continuous-Time LQ Systems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>
            <a:spLocks noGrp="1"/>
          </p:cNvSpPr>
          <p:nvPr>
            <p:ph type="ftr" idx="11"/>
          </p:nvPr>
        </p:nvSpPr>
        <p:spPr>
          <a:xfrm>
            <a:off x="4038600" y="619190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Industrial Control Project</a:t>
            </a:r>
            <a:endParaRPr/>
          </a:p>
        </p:txBody>
      </p:sp>
      <p:sp>
        <p:nvSpPr>
          <p:cNvPr id="254" name="Google Shape;254;p9"/>
          <p:cNvSpPr txBox="1">
            <a:spLocks noGrp="1"/>
          </p:cNvSpPr>
          <p:nvPr>
            <p:ph type="sldNum" idx="12"/>
          </p:nvPr>
        </p:nvSpPr>
        <p:spPr>
          <a:xfrm>
            <a:off x="8610600" y="61919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  <p:sp>
        <p:nvSpPr>
          <p:cNvPr id="255" name="Google Shape;255;p9"/>
          <p:cNvSpPr txBox="1"/>
          <p:nvPr/>
        </p:nvSpPr>
        <p:spPr>
          <a:xfrm>
            <a:off x="5612534" y="300966"/>
            <a:ext cx="9669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C50206"/>
                </a:solidFill>
                <a:latin typeface="Calibri"/>
                <a:ea typeface="Calibri"/>
                <a:cs typeface="Calibri"/>
                <a:sym typeface="Calibri"/>
              </a:rPr>
              <a:t>MPC</a:t>
            </a:r>
            <a:endParaRPr sz="3200" baseline="-25000">
              <a:solidFill>
                <a:srgbClr val="C502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4512231" y="1152525"/>
            <a:ext cx="3167534" cy="6178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5599" t="-223977" r="-2399" b="-3219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7" name="Google Shape;257;p9"/>
          <p:cNvSpPr txBox="1"/>
          <p:nvPr/>
        </p:nvSpPr>
        <p:spPr>
          <a:xfrm>
            <a:off x="3626946" y="3200001"/>
            <a:ext cx="6614503" cy="7791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81" t="-112897" b="-1741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58" name="Google Shape;258;p9"/>
          <p:cNvSpPr txBox="1"/>
          <p:nvPr/>
        </p:nvSpPr>
        <p:spPr>
          <a:xfrm>
            <a:off x="5612534" y="2555711"/>
            <a:ext cx="3174074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799" t="-4346" r="-2398" b="-304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9" name="Google Shape;259;p9"/>
          <p:cNvSpPr txBox="1"/>
          <p:nvPr/>
        </p:nvSpPr>
        <p:spPr>
          <a:xfrm>
            <a:off x="3720093" y="2509544"/>
            <a:ext cx="1892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sequence:</a:t>
            </a:r>
            <a:endParaRPr/>
          </a:p>
        </p:txBody>
      </p:sp>
      <p:sp>
        <p:nvSpPr>
          <p:cNvPr id="260" name="Google Shape;260;p9"/>
          <p:cNvSpPr txBox="1"/>
          <p:nvPr/>
        </p:nvSpPr>
        <p:spPr>
          <a:xfrm>
            <a:off x="2131985" y="3426978"/>
            <a:ext cx="1494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function:</a:t>
            </a:r>
            <a:endParaRPr/>
          </a:p>
        </p:txBody>
      </p:sp>
      <p:sp>
        <p:nvSpPr>
          <p:cNvPr id="261" name="Google Shape;261;p9"/>
          <p:cNvSpPr txBox="1"/>
          <p:nvPr/>
        </p:nvSpPr>
        <p:spPr>
          <a:xfrm>
            <a:off x="2877705" y="4416197"/>
            <a:ext cx="116089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375" t="-4346" r="-3225" b="-304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9"/>
          <p:cNvSpPr txBox="1"/>
          <p:nvPr/>
        </p:nvSpPr>
        <p:spPr>
          <a:xfrm>
            <a:off x="5504329" y="4370030"/>
            <a:ext cx="118333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4253" t="-10344" b="-310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p9"/>
          <p:cNvSpPr txBox="1"/>
          <p:nvPr/>
        </p:nvSpPr>
        <p:spPr>
          <a:xfrm>
            <a:off x="8217381" y="4416197"/>
            <a:ext cx="113845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4443" t="-6666" b="-26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4" name="Google Shape;264;p9"/>
          <p:cNvSpPr txBox="1"/>
          <p:nvPr/>
        </p:nvSpPr>
        <p:spPr>
          <a:xfrm>
            <a:off x="5011437" y="5062340"/>
            <a:ext cx="2169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prediction horizon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764</Words>
  <Application>Microsoft Office PowerPoint</Application>
  <PresentationFormat>Widescreen</PresentationFormat>
  <Paragraphs>202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Old Standard TT</vt:lpstr>
      <vt:lpstr>Cambria Math</vt:lpstr>
      <vt:lpstr>Calibri</vt:lpstr>
      <vt:lpstr>Arial</vt:lpstr>
      <vt:lpstr>Tema di Office</vt:lpstr>
      <vt:lpstr>1_Personalizza struttura</vt:lpstr>
      <vt:lpstr>Control of a chain of mass-spring-dumper systems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ROMEO DANIELE</cp:lastModifiedBy>
  <cp:revision>20</cp:revision>
  <dcterms:created xsi:type="dcterms:W3CDTF">2022-05-30T12:28:04Z</dcterms:created>
  <dcterms:modified xsi:type="dcterms:W3CDTF">2024-06-30T15:51:27Z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0x010100D79C0EE13716D54EADEF32B14FE2994C</vt:lpwstr>
  </property>
</Properties>
</file>