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B47B4A-C540-49C1-9DFB-2D367B41FB46}">
  <a:tblStyle styleId="{D1B47B4A-C540-49C1-9DFB-2D367B41FB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1df0df1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1df0df1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1f6040c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1f6040c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1df0df1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1df0df1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1f6040c1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1f6040c1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1f6040c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1f6040c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1df0df1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1df0df1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1df0df1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1df0df1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7675" y="57675"/>
            <a:ext cx="90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Организация хроматина</a:t>
            </a:r>
            <a:endParaRPr sz="1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00" y="737375"/>
            <a:ext cx="2806775" cy="27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26175" y="1006500"/>
            <a:ext cx="41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515325" y="705725"/>
            <a:ext cx="531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ДНК в хроматине организована в виде комплекса с нуклеосомами, каждая из которых состоит из парных гистонов H2A, H2B H3, H4.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Нуклеосомы собираются в структуры более высокого порядка, которые стабилизируются гистоном Н1</a:t>
            </a:r>
            <a:endParaRPr sz="120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18725"/>
          <a:stretch/>
        </p:blipFill>
        <p:spPr>
          <a:xfrm>
            <a:off x="3751025" y="2220225"/>
            <a:ext cx="3998650" cy="24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1525" y="461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Организация нуклеосомы</a:t>
            </a:r>
            <a:endParaRPr sz="1600"/>
          </a:p>
        </p:txBody>
      </p:sp>
      <p:sp>
        <p:nvSpPr>
          <p:cNvPr id="64" name="Google Shape;64;p14"/>
          <p:cNvSpPr txBox="1"/>
          <p:nvPr/>
        </p:nvSpPr>
        <p:spPr>
          <a:xfrm>
            <a:off x="3867425" y="851050"/>
            <a:ext cx="527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ДНК длиной 146 пн. совершает вокруг нуклеосомы 1.65 оборота.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Два димера H3–H4 взаимодействуют через пучок из 4 спиралей, образованный только образованный только гистонами H3 и H3’.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Каждая пара гистонов H2A-H2B взаимодействует с тетрамером H3-H4 через второй гомологичный пучок из 4 спиралей между гистонами H2B и H4.</a:t>
            </a:r>
            <a:endParaRPr sz="12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" y="658675"/>
            <a:ext cx="3855801" cy="37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1525" y="4365675"/>
            <a:ext cx="385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/>
              <a:t>только половина спирали ДНК и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/>
              <a:t>гистоновых белков показаны для ясности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1525" y="461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Центральный гистоновый домен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1374875"/>
            <a:ext cx="5261924" cy="312599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1525" y="762275"/>
            <a:ext cx="913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Центральные гистоновые домены всех четырех коровых гистоновых белков имеют очень похожий структурный мотив, построенный из трех спиралей, соединенных двумя петлями, L1 и L2, обозначенными как a1-L1-a2-L2-a3</a:t>
            </a:r>
            <a:endParaRPr sz="1200"/>
          </a:p>
        </p:txBody>
      </p:sp>
      <p:sp>
        <p:nvSpPr>
          <p:cNvPr id="74" name="Google Shape;74;p15"/>
          <p:cNvSpPr txBox="1"/>
          <p:nvPr/>
        </p:nvSpPr>
        <p:spPr>
          <a:xfrm>
            <a:off x="88700" y="4618050"/>
            <a:ext cx="526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Структурное выравнивание сиквенсов коровых гистонов</a:t>
            </a:r>
            <a:endParaRPr sz="1000"/>
          </a:p>
        </p:txBody>
      </p:sp>
      <p:sp>
        <p:nvSpPr>
          <p:cNvPr id="75" name="Google Shape;75;p15"/>
          <p:cNvSpPr txBox="1"/>
          <p:nvPr/>
        </p:nvSpPr>
        <p:spPr>
          <a:xfrm>
            <a:off x="0" y="3536113"/>
            <a:ext cx="232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Частичный</a:t>
            </a:r>
            <a:r>
              <a:rPr lang="ru" sz="1000"/>
              <a:t> контакт H4 с димером H2A-H2B</a:t>
            </a:r>
            <a:endParaRPr sz="1000"/>
          </a:p>
        </p:txBody>
      </p:sp>
      <p:cxnSp>
        <p:nvCxnSpPr>
          <p:cNvPr id="76" name="Google Shape;76;p15"/>
          <p:cNvCxnSpPr/>
          <p:nvPr/>
        </p:nvCxnSpPr>
        <p:spPr>
          <a:xfrm>
            <a:off x="2679050" y="1798375"/>
            <a:ext cx="0" cy="214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2883250" y="1798375"/>
            <a:ext cx="0" cy="214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3131875" y="1798375"/>
            <a:ext cx="0" cy="214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3424875" y="1798375"/>
            <a:ext cx="0" cy="214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424875" y="2495125"/>
            <a:ext cx="0" cy="214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3131875" y="2540700"/>
            <a:ext cx="0" cy="214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2883250" y="2495125"/>
            <a:ext cx="0" cy="214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2679050" y="2495125"/>
            <a:ext cx="0" cy="214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4869700" y="1480150"/>
            <a:ext cx="142830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6298000" y="1316375"/>
            <a:ext cx="212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Контакты между H3 и Н3’ с образованием тетрамера</a:t>
            </a:r>
            <a:endParaRPr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475" y="2267425"/>
            <a:ext cx="2991525" cy="28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2212825" y="3692950"/>
            <a:ext cx="1568950" cy="149575"/>
          </a:xfrm>
          <a:custGeom>
            <a:rect b="b" l="l" r="r" t="t"/>
            <a:pathLst>
              <a:path extrusionOk="0" h="5983" w="62758">
                <a:moveTo>
                  <a:pt x="0" y="1481"/>
                </a:moveTo>
                <a:cubicBezTo>
                  <a:pt x="9226" y="2221"/>
                  <a:pt x="44897" y="6168"/>
                  <a:pt x="55357" y="5921"/>
                </a:cubicBezTo>
                <a:cubicBezTo>
                  <a:pt x="65817" y="5674"/>
                  <a:pt x="61525" y="987"/>
                  <a:pt x="6275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5"/>
          <p:cNvSpPr txBox="1"/>
          <p:nvPr/>
        </p:nvSpPr>
        <p:spPr>
          <a:xfrm>
            <a:off x="5506000" y="1798375"/>
            <a:ext cx="291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взаимодействие димера H2A-H2B c тетрамером H3-H4</a:t>
            </a:r>
            <a:endParaRPr sz="1000"/>
          </a:p>
        </p:txBody>
      </p:sp>
      <p:sp>
        <p:nvSpPr>
          <p:cNvPr id="89" name="Google Shape;89;p15"/>
          <p:cNvSpPr/>
          <p:nvPr/>
        </p:nvSpPr>
        <p:spPr>
          <a:xfrm>
            <a:off x="7681950" y="1494950"/>
            <a:ext cx="805900" cy="1568950"/>
          </a:xfrm>
          <a:custGeom>
            <a:rect b="b" l="l" r="r" t="t"/>
            <a:pathLst>
              <a:path extrusionOk="0" h="62758" w="32236">
                <a:moveTo>
                  <a:pt x="12729" y="0"/>
                </a:moveTo>
                <a:cubicBezTo>
                  <a:pt x="15936" y="5131"/>
                  <a:pt x="34093" y="20327"/>
                  <a:pt x="31971" y="30787"/>
                </a:cubicBezTo>
                <a:cubicBezTo>
                  <a:pt x="29850" y="41247"/>
                  <a:pt x="5329" y="57430"/>
                  <a:pt x="0" y="6275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5"/>
          <p:cNvSpPr/>
          <p:nvPr/>
        </p:nvSpPr>
        <p:spPr>
          <a:xfrm>
            <a:off x="5232300" y="2079600"/>
            <a:ext cx="164375" cy="695675"/>
          </a:xfrm>
          <a:custGeom>
            <a:rect b="b" l="l" r="r" t="t"/>
            <a:pathLst>
              <a:path extrusionOk="0" h="27827" w="6575">
                <a:moveTo>
                  <a:pt x="1480" y="0"/>
                </a:moveTo>
                <a:cubicBezTo>
                  <a:pt x="2319" y="2072"/>
                  <a:pt x="6760" y="7795"/>
                  <a:pt x="6513" y="12433"/>
                </a:cubicBezTo>
                <a:cubicBezTo>
                  <a:pt x="6266" y="17071"/>
                  <a:pt x="1086" y="25261"/>
                  <a:pt x="0" y="278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1" name="Google Shape;91;p15"/>
          <p:cNvCxnSpPr/>
          <p:nvPr/>
        </p:nvCxnSpPr>
        <p:spPr>
          <a:xfrm flipH="1">
            <a:off x="5432250" y="2175800"/>
            <a:ext cx="1923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5737971" y="2220225"/>
            <a:ext cx="2149350" cy="1731750"/>
          </a:xfrm>
          <a:custGeom>
            <a:rect b="b" l="l" r="r" t="t"/>
            <a:pathLst>
              <a:path extrusionOk="0" h="69270" w="85974">
                <a:moveTo>
                  <a:pt x="7008" y="0"/>
                </a:moveTo>
                <a:cubicBezTo>
                  <a:pt x="6663" y="7450"/>
                  <a:pt x="-6954" y="35523"/>
                  <a:pt x="4936" y="44700"/>
                </a:cubicBezTo>
                <a:cubicBezTo>
                  <a:pt x="16827" y="53877"/>
                  <a:pt x="65128" y="50966"/>
                  <a:pt x="78351" y="55061"/>
                </a:cubicBezTo>
                <a:cubicBezTo>
                  <a:pt x="91574" y="59156"/>
                  <a:pt x="83285" y="66902"/>
                  <a:pt x="84272" y="692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1525" y="346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Гистоновые димеры</a:t>
            </a:r>
            <a:endParaRPr sz="1600"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49959" l="0" r="0" t="0"/>
          <a:stretch/>
        </p:blipFill>
        <p:spPr>
          <a:xfrm>
            <a:off x="11525" y="434800"/>
            <a:ext cx="5549550" cy="31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49959"/>
          <a:stretch/>
        </p:blipFill>
        <p:spPr>
          <a:xfrm>
            <a:off x="5232225" y="2939825"/>
            <a:ext cx="3911775" cy="2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5561075" y="473650"/>
            <a:ext cx="359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Гистоны образуют гетеродимеры в форме полумесяца, связывая 2.5 витка ДНК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Cпираль a1 и a3 загибаются назад на одной и той же стороне спирали a2.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Поверхности спиралей a1 образуют ДНК-связывающий сайт, в то время как спирали a3 не взаимодействуют.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ДНК-связывающий сайт оразуется между петлями L1 L2.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11525" y="346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N - концевы хвосты</a:t>
            </a:r>
            <a:endParaRPr sz="16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" y="383050"/>
            <a:ext cx="5042350" cy="40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5053875" y="828875"/>
            <a:ext cx="403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N-концевые хвосты</a:t>
            </a:r>
            <a:r>
              <a:rPr lang="ru"/>
              <a:t> </a:t>
            </a:r>
            <a:r>
              <a:rPr lang="ru"/>
              <a:t>берут свое начало от N-концов a1 спиралей димеров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Хвосты гистонов</a:t>
            </a:r>
            <a:r>
              <a:rPr lang="ru">
                <a:solidFill>
                  <a:schemeClr val="dk1"/>
                </a:solidFill>
              </a:rPr>
              <a:t> отвечают за взаимодействие с ДНК, располагаясь в малой бороздке ДНК.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55452"/>
          <a:stretch/>
        </p:blipFill>
        <p:spPr>
          <a:xfrm>
            <a:off x="3858775" y="3744775"/>
            <a:ext cx="5285226" cy="139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1525" y="346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Гистоновые варианты</a:t>
            </a:r>
            <a:endParaRPr sz="1600"/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5106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Гистоны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29425" y="925100"/>
            <a:ext cx="2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канонические гистоны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583625" y="955800"/>
            <a:ext cx="2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Гистоновые варианты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flipH="1">
            <a:off x="2338525" y="858475"/>
            <a:ext cx="206490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4847475" y="865875"/>
            <a:ext cx="16134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11525" y="1509750"/>
            <a:ext cx="2852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Canonical H2A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Canonical H2B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Canonical H3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Canonical H4 (вариантов нет)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 H1 (из-за большой вариабельности канонический H1 не получилось выявить)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Экспрессируются в S-фазе</a:t>
            </a:r>
            <a:r>
              <a:rPr lang="ru"/>
              <a:t>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875" y="1400950"/>
            <a:ext cx="2669183" cy="36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2649450" y="15985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Все гистоны, кроме гистона H4, имеют соответствующие ему различные варианты.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396925" y="3233850"/>
            <a:ext cx="32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Экспрессируются в процессе жизнедеятельности клетки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69200" y="0"/>
            <a:ext cx="90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Некоторые в</a:t>
            </a:r>
            <a:r>
              <a:rPr b="1" lang="ru" sz="1600"/>
              <a:t>арианты гистона H2A</a:t>
            </a:r>
            <a:endParaRPr b="1" sz="1600"/>
          </a:p>
        </p:txBody>
      </p:sp>
      <p:sp>
        <p:nvSpPr>
          <p:cNvPr id="128" name="Google Shape;128;p19"/>
          <p:cNvSpPr txBox="1"/>
          <p:nvPr/>
        </p:nvSpPr>
        <p:spPr>
          <a:xfrm>
            <a:off x="118425" y="355225"/>
            <a:ext cx="6505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Имеет самое большое количество известных вариантов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H2A.X является наиболее распространенным вариантом H2A с определяющим мотивом последовательности ‘SQ(E/D)Φ’ (где Φ- представляет собой гидрофобный остаток, обычно Tyr у млекопитающих). Он фосфорилируется во время реакции на повреждение ДНК, ремоделирования хроматина и инактивации Х-хромосомы в соматических клетках.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H2A.Z регулирует транскрипцию, репарацию ДНК, подавление антисмысловой РНК и рекрутирование РНК-полимеразы II. Примечательные особенности H2A.Z включают мотив последовательности «DEELD», вставку одной аминокислоты в петле L1 и делецию одной аминокислоты в стыковочном домене по сравнению с каноническим H2A. Было высказано предположение, что вариант H2A.Z.2 является движущей силой прогрессирования злокачественной меланомы.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macroH2A содержит гистоновый складчатый домен и дополнительный длинный С-концевой макродомен, который может связывать поли-АДФ-рибозу. Этот вариант гистона используется в X-инактивации и регуляции транскрипции.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22200" y="222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Моя задача</a:t>
            </a:r>
            <a:endParaRPr b="1" sz="1600"/>
          </a:p>
        </p:txBody>
      </p:sp>
      <p:sp>
        <p:nvSpPr>
          <p:cNvPr id="134" name="Google Shape;134;p20"/>
          <p:cNvSpPr txBox="1"/>
          <p:nvPr/>
        </p:nvSpPr>
        <p:spPr>
          <a:xfrm>
            <a:off x="3666450" y="416300"/>
            <a:ext cx="18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1KX5 нуклеосома xenopus levis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21766" r="19037" t="31252"/>
          <a:stretch/>
        </p:blipFill>
        <p:spPr>
          <a:xfrm>
            <a:off x="6446025" y="51825"/>
            <a:ext cx="1739175" cy="163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>
            <a:stCxn id="134" idx="2"/>
          </p:cNvCxnSpPr>
          <p:nvPr/>
        </p:nvCxnSpPr>
        <p:spPr>
          <a:xfrm>
            <a:off x="4572000" y="1031900"/>
            <a:ext cx="0" cy="11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 txBox="1"/>
          <p:nvPr/>
        </p:nvSpPr>
        <p:spPr>
          <a:xfrm>
            <a:off x="3487800" y="2065575"/>
            <a:ext cx="22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контактов ам-т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603250" y="1133238"/>
            <a:ext cx="1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MDanalysis</a:t>
            </a:r>
            <a:endParaRPr/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5757750" y="22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{D1B47B4A-C540-49C1-9DFB-2D367B41FB46}</a:tableStyleId>
              </a:tblPr>
              <a:tblGrid>
                <a:gridCol w="957525"/>
                <a:gridCol w="957525"/>
                <a:gridCol w="957525"/>
              </a:tblGrid>
              <a:tr h="2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вариант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ам-та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позиция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0"/>
          <p:cNvSpPr txBox="1"/>
          <p:nvPr/>
        </p:nvSpPr>
        <p:spPr>
          <a:xfrm>
            <a:off x="444050" y="1361950"/>
            <a:ext cx="20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xenopus levis</a:t>
            </a:r>
            <a:endParaRPr/>
          </a:p>
        </p:txBody>
      </p:sp>
      <p:cxnSp>
        <p:nvCxnSpPr>
          <p:cNvPr id="141" name="Google Shape;141;p20"/>
          <p:cNvCxnSpPr/>
          <p:nvPr/>
        </p:nvCxnSpPr>
        <p:spPr>
          <a:xfrm flipH="1">
            <a:off x="333000" y="1761375"/>
            <a:ext cx="584700" cy="14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206325" y="1746575"/>
            <a:ext cx="532800" cy="14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 txBox="1"/>
          <p:nvPr/>
        </p:nvSpPr>
        <p:spPr>
          <a:xfrm>
            <a:off x="170225" y="3160100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 А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1472725" y="3174975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 В</a:t>
            </a:r>
            <a:endParaRPr/>
          </a:p>
        </p:txBody>
      </p:sp>
      <p:cxnSp>
        <p:nvCxnSpPr>
          <p:cNvPr id="145" name="Google Shape;145;p20"/>
          <p:cNvCxnSpPr/>
          <p:nvPr/>
        </p:nvCxnSpPr>
        <p:spPr>
          <a:xfrm>
            <a:off x="1332125" y="3552350"/>
            <a:ext cx="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1472725" y="3627125"/>
            <a:ext cx="239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построить множественные выравнивания</a:t>
            </a:r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>
            <a:off x="177625" y="4477425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170225" y="4607625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188700" y="4760025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/>
          <p:nvPr/>
        </p:nvCxnSpPr>
        <p:spPr>
          <a:xfrm>
            <a:off x="170225" y="4934625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1739125" y="4477425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1739125" y="4652025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739125" y="4760025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1787225" y="4934625"/>
            <a:ext cx="8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 txBox="1"/>
          <p:nvPr/>
        </p:nvSpPr>
        <p:spPr>
          <a:xfrm>
            <a:off x="3078700" y="4418225"/>
            <a:ext cx="4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Выбрать случаи, когда xi -&gt; ki &amp;&amp; yj -&gt; fj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 rot="10800000">
            <a:off x="1872300" y="1576275"/>
            <a:ext cx="1615500" cy="6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