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8" r:id="rId4"/>
    <p:sldId id="259" r:id="rId5"/>
    <p:sldId id="261" r:id="rId6"/>
    <p:sldId id="265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7D"/>
    <a:srgbClr val="F5F8FF"/>
    <a:srgbClr val="EEF78A"/>
    <a:srgbClr val="F6F6FE"/>
    <a:srgbClr val="F5F3F7"/>
    <a:srgbClr val="FC5C48"/>
    <a:srgbClr val="F2F9A7"/>
    <a:srgbClr val="D1E851"/>
    <a:srgbClr val="84A30D"/>
    <a:srgbClr val="4E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 showGuides="1">
      <p:cViewPr varScale="1">
        <p:scale>
          <a:sx n="116" d="100"/>
          <a:sy n="116" d="100"/>
        </p:scale>
        <p:origin x="35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B044-3DC1-254D-83D5-2F1B98FC1E4A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B7432-14B7-BA41-A223-92A005376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0B1E03-C64D-9D99-BFB4-82CA2311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38C9A00-B57A-915F-4275-2AD60ADC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8CD5174-ED65-F205-B126-855C17C8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84CFB53-F3CB-994C-741E-B362EA42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4FC0DF-6D5C-248D-3E0E-42393846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4F8EB4-EDCB-662C-1A9D-7CF354D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9742749-F2AC-0F30-31BB-10168F74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9CA8BB-4832-6595-E01C-416F2139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F079EB-A159-9456-20D1-891BCE5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A3BE8B-9640-E51E-6664-5A35DE8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D01AA9D-213C-F9B0-96DA-0A9D1212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04B1249-079B-AB55-21CB-5EADC2C0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457B1C0-6EEA-1889-5A56-2ED8742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707C2A-64E3-FDE3-B712-8512DC4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71DA01-E605-C373-4ADC-4B6C7DB6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6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xmlns="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0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79803F-39E3-1BB1-D2B3-39DBC689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DE77E8-B596-050E-628D-AC8D96C1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B95335-DCE5-3230-C0AF-21124E12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08FAB6-66AC-D2AE-6306-93E47A81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38167C1-5188-DF43-5296-24B0DA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B7697B-6E95-59A1-EF06-0A77BCF0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BD0ECA8-541B-3A2E-B546-C10E7E14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47485C-3501-0BA9-3891-5B86B79F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6A3DC3F-7CB4-5B37-D68C-54E25839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B9661B2-57E4-2ECF-0DA9-6D5BCBEC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3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580933-5065-FC8C-F726-1016B385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B6FE2A-3EE7-FC71-1B45-999BFE466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879BC9-3B13-7602-188E-5FB9EC6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A829F8A-8E4D-DEC3-037D-9F2B4F5C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742AAAC-4276-FA6A-D15F-6D58BAD4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D0F5F9-4D5A-087C-EBC2-F8C390C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A6BC6A-3A0D-1538-ED7C-63BACDA5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C19643-8F1C-A05A-FD97-73A87897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9545FC-84A1-416B-069E-57C02FDE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5CD1CE5-E308-041C-A2E8-7B2CF5CA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DFBAD1D-D14D-309F-92FF-FB3E0E32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4A6071E-F7E8-E429-E658-395AA72C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B3C53F8-3370-D0B9-08B0-C59F960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31AEA8-3623-CC00-114B-14EC929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0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827BFF-9FD7-22A7-B577-504143DC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4034B10-FECD-0EED-A9CA-8C74C76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46E7B33-57E2-D368-C9F2-862B0E89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FF2FB55-2D76-C85B-7C7A-F90DF2F9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4A8F5CA-AC9C-7EDA-E641-04E11A40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53D4B42-C227-5AE2-49E8-7DB7910A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F3003DE-498B-B822-8BFB-5A6E4BEC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7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3FD6EE-C9C9-54DB-6BEE-88E93FA3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AA7DE6-63AC-E5BD-F509-A10C68D9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F0A0729-1E90-FCFD-041D-D77E0E5E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878CEA8-2C70-D095-D561-B4840D07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3692912-FDDF-2213-BAFA-73CAC6A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64FE31E-8635-77A2-2B73-674E0734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36A843-E21A-BF63-6CF0-D85FB06D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D34482B-B3C8-8D4F-2C82-9E50F12D8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BA78ED5-F305-AAD0-D181-BD768A06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D386DF-6B97-6008-13C0-13F83B27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548879A-81F4-3282-5EE8-36D445F4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8CA507-3F9A-E6BA-BB39-55C7B03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4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D9593F-D9BC-9CD6-B7FF-C136344A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DD86341-D2FC-E4BB-C98F-542DBFB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7EECAD8-184B-0D7B-64AF-A4DC90350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795A65-061B-1F5B-0574-C64F117C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48218E-4A3A-A2F7-E7C5-FF5D5052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814528" y="-258161"/>
            <a:ext cx="10574215" cy="711616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787" y="502330"/>
            <a:ext cx="5120640" cy="2054388"/>
          </a:xfrm>
        </p:spPr>
        <p:txBody>
          <a:bodyPr rtlCol="0"/>
          <a:lstStyle/>
          <a:p>
            <a:pPr algn="ctr"/>
            <a:r>
              <a:rPr lang="ru-RU" b="1" dirty="0">
                <a:solidFill>
                  <a:srgbClr val="270600"/>
                </a:solidFill>
              </a:rPr>
              <a:t>Задача 3 (Арбузы)</a:t>
            </a:r>
            <a:endParaRPr lang="ru-RU" dirty="0">
              <a:solidFill>
                <a:srgbClr val="27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6708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Формулировка задачи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98DD7BE-BBED-06C4-DE76-9D0C008389E7}"/>
              </a:ext>
            </a:extLst>
          </p:cNvPr>
          <p:cNvSpPr/>
          <p:nvPr/>
        </p:nvSpPr>
        <p:spPr>
          <a:xfrm>
            <a:off x="0" y="1122219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F9F74B-BD77-5264-5281-6C1B98443527}"/>
              </a:ext>
            </a:extLst>
          </p:cNvPr>
          <p:cNvSpPr txBox="1"/>
          <p:nvPr/>
        </p:nvSpPr>
        <p:spPr>
          <a:xfrm>
            <a:off x="2109482" y="2890391"/>
            <a:ext cx="857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Найти способ отличить </a:t>
            </a:r>
            <a:r>
              <a:rPr lang="ru-RU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спелый</a:t>
            </a:r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арбуз от неспелого, не вскрывая его</a:t>
            </a:r>
          </a:p>
        </p:txBody>
      </p:sp>
    </p:spTree>
    <p:extLst>
      <p:ext uri="{BB962C8B-B14F-4D97-AF65-F5344CB8AC3E}">
        <p14:creationId xmlns:p14="http://schemas.microsoft.com/office/powerpoint/2010/main" val="18257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B192AF-348E-2663-47BC-0AABED9503C3}"/>
              </a:ext>
            </a:extLst>
          </p:cNvPr>
          <p:cNvSpPr/>
          <p:nvPr/>
        </p:nvSpPr>
        <p:spPr>
          <a:xfrm>
            <a:off x="0" y="1122218"/>
            <a:ext cx="3048000" cy="5735782"/>
          </a:xfrm>
          <a:prstGeom prst="rect">
            <a:avLst/>
          </a:prstGeom>
          <a:solidFill>
            <a:srgbClr val="83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E4C1C1F-FA7E-D53E-DDA1-701D9419227C}"/>
              </a:ext>
            </a:extLst>
          </p:cNvPr>
          <p:cNvSpPr/>
          <p:nvPr/>
        </p:nvSpPr>
        <p:spPr>
          <a:xfrm>
            <a:off x="3048000" y="1122218"/>
            <a:ext cx="3048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B0D692-2B7E-C577-3294-E010722123A8}"/>
              </a:ext>
            </a:extLst>
          </p:cNvPr>
          <p:cNvSpPr txBox="1"/>
          <p:nvPr/>
        </p:nvSpPr>
        <p:spPr>
          <a:xfrm>
            <a:off x="2533967" y="49340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Способы выбрать арбуз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8D6D1BC-6029-F011-050B-909B37ED0200}"/>
              </a:ext>
            </a:extLst>
          </p:cNvPr>
          <p:cNvSpPr/>
          <p:nvPr/>
        </p:nvSpPr>
        <p:spPr>
          <a:xfrm>
            <a:off x="9144000" y="1122218"/>
            <a:ext cx="3048000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D453C53-E4B0-B2C6-CAC8-2A8243A9C784}"/>
              </a:ext>
            </a:extLst>
          </p:cNvPr>
          <p:cNvSpPr/>
          <p:nvPr/>
        </p:nvSpPr>
        <p:spPr>
          <a:xfrm>
            <a:off x="6096000" y="1122218"/>
            <a:ext cx="3048000" cy="5735782"/>
          </a:xfrm>
          <a:prstGeom prst="rect">
            <a:avLst/>
          </a:prstGeom>
          <a:solidFill>
            <a:srgbClr val="EBF57D">
              <a:alpha val="8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0B400E-CD87-FE42-A812-08B815CD7E7C}"/>
              </a:ext>
            </a:extLst>
          </p:cNvPr>
          <p:cNvSpPr txBox="1"/>
          <p:nvPr/>
        </p:nvSpPr>
        <p:spPr>
          <a:xfrm>
            <a:off x="66162" y="1866771"/>
            <a:ext cx="2686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Звук при постукивании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840B43-9A15-0322-9258-EA075E1C2EF1}"/>
              </a:ext>
            </a:extLst>
          </p:cNvPr>
          <p:cNvSpPr txBox="1"/>
          <p:nvPr/>
        </p:nvSpPr>
        <p:spPr>
          <a:xfrm>
            <a:off x="3190596" y="1866770"/>
            <a:ext cx="2686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Состояние плодоножки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79D54B-6F38-F46E-B3D7-613103EFE8AE}"/>
              </a:ext>
            </a:extLst>
          </p:cNvPr>
          <p:cNvSpPr txBox="1"/>
          <p:nvPr/>
        </p:nvSpPr>
        <p:spPr>
          <a:xfrm>
            <a:off x="6238597" y="2046880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Цвет пятна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B6B1F8-AED1-D134-769E-8B5B86F17317}"/>
              </a:ext>
            </a:extLst>
          </p:cNvPr>
          <p:cNvSpPr txBox="1"/>
          <p:nvPr/>
        </p:nvSpPr>
        <p:spPr>
          <a:xfrm>
            <a:off x="9286597" y="2046880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Размер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вес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4DB735-EC40-4F0A-9119-238AC2ED5F7E}"/>
              </a:ext>
            </a:extLst>
          </p:cNvPr>
          <p:cNvSpPr txBox="1"/>
          <p:nvPr/>
        </p:nvSpPr>
        <p:spPr>
          <a:xfrm>
            <a:off x="0" y="3926006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Глухой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86938E-2006-5224-B5E1-D53C87F58026}"/>
              </a:ext>
            </a:extLst>
          </p:cNvPr>
          <p:cNvSpPr txBox="1"/>
          <p:nvPr/>
        </p:nvSpPr>
        <p:spPr>
          <a:xfrm>
            <a:off x="66162" y="4947553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Звонкий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14FFCF-C74A-C904-8586-F0085486D65B}"/>
              </a:ext>
            </a:extLst>
          </p:cNvPr>
          <p:cNvSpPr txBox="1"/>
          <p:nvPr/>
        </p:nvSpPr>
        <p:spPr>
          <a:xfrm>
            <a:off x="852289" y="4414795"/>
            <a:ext cx="201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Приглушённый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CA5449-8C50-3BAC-6767-A5F711449899}"/>
              </a:ext>
            </a:extLst>
          </p:cNvPr>
          <p:cNvSpPr txBox="1"/>
          <p:nvPr/>
        </p:nvSpPr>
        <p:spPr>
          <a:xfrm>
            <a:off x="942108" y="5480311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Хрустящий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39DDD98-C97F-8067-5278-504BADB9F8F8}"/>
              </a:ext>
            </a:extLst>
          </p:cNvPr>
          <p:cNvSpPr txBox="1"/>
          <p:nvPr/>
        </p:nvSpPr>
        <p:spPr>
          <a:xfrm>
            <a:off x="3396509" y="4014685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Коричневая (сухая)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1ED402D-FB45-66A7-09E8-E67D699671D2}"/>
              </a:ext>
            </a:extLst>
          </p:cNvPr>
          <p:cNvSpPr txBox="1"/>
          <p:nvPr/>
        </p:nvSpPr>
        <p:spPr>
          <a:xfrm>
            <a:off x="3396508" y="4978220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Зелёная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FF1431A-074D-FF4D-251D-686920377FA1}"/>
              </a:ext>
            </a:extLst>
          </p:cNvPr>
          <p:cNvSpPr txBox="1"/>
          <p:nvPr/>
        </p:nvSpPr>
        <p:spPr>
          <a:xfrm>
            <a:off x="6444507" y="4144662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Жёлтый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48B4F46-2128-22D9-3F3F-29E6A329BD84}"/>
              </a:ext>
            </a:extLst>
          </p:cNvPr>
          <p:cNvSpPr txBox="1"/>
          <p:nvPr/>
        </p:nvSpPr>
        <p:spPr>
          <a:xfrm>
            <a:off x="6444506" y="4951991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Белый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ED27049-07AE-DCD3-7854-0408C9FCB010}"/>
              </a:ext>
            </a:extLst>
          </p:cNvPr>
          <p:cNvSpPr txBox="1"/>
          <p:nvPr/>
        </p:nvSpPr>
        <p:spPr>
          <a:xfrm>
            <a:off x="9234291" y="3926006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Большой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42C747-02DD-A189-63B1-B647646082B0}"/>
              </a:ext>
            </a:extLst>
          </p:cNvPr>
          <p:cNvSpPr txBox="1"/>
          <p:nvPr/>
        </p:nvSpPr>
        <p:spPr>
          <a:xfrm>
            <a:off x="9300453" y="4947553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Средний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6D53B5A-211D-D608-9AA4-CA5978B4B406}"/>
              </a:ext>
            </a:extLst>
          </p:cNvPr>
          <p:cNvSpPr txBox="1"/>
          <p:nvPr/>
        </p:nvSpPr>
        <p:spPr>
          <a:xfrm>
            <a:off x="10086580" y="4414795"/>
            <a:ext cx="201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Тяжёлый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B553FA-9A8E-ACAE-0EB2-7EF241F2738F}"/>
              </a:ext>
            </a:extLst>
          </p:cNvPr>
          <p:cNvSpPr txBox="1"/>
          <p:nvPr/>
        </p:nvSpPr>
        <p:spPr>
          <a:xfrm>
            <a:off x="10359279" y="5480311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Лёгкий</a:t>
            </a:r>
          </a:p>
        </p:txBody>
      </p:sp>
    </p:spTree>
    <p:extLst>
      <p:ext uri="{BB962C8B-B14F-4D97-AF65-F5344CB8AC3E}">
        <p14:creationId xmlns:p14="http://schemas.microsoft.com/office/powerpoint/2010/main" val="484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2D1624-AE22-2E3B-AD80-9E06EDC71A6C}"/>
              </a:ext>
            </a:extLst>
          </p:cNvPr>
          <p:cNvSpPr txBox="1"/>
          <p:nvPr/>
        </p:nvSpPr>
        <p:spPr>
          <a:xfrm>
            <a:off x="2416947" y="0"/>
            <a:ext cx="7358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Существующие решения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CCE3B78-513E-DC15-9CC5-F3FCAFC3F00E}"/>
              </a:ext>
            </a:extLst>
          </p:cNvPr>
          <p:cNvSpPr/>
          <p:nvPr/>
        </p:nvSpPr>
        <p:spPr>
          <a:xfrm>
            <a:off x="0" y="1122218"/>
            <a:ext cx="6095999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D8E4982-D824-642D-FB40-2199FBFDE36C}"/>
              </a:ext>
            </a:extLst>
          </p:cNvPr>
          <p:cNvSpPr/>
          <p:nvPr/>
        </p:nvSpPr>
        <p:spPr>
          <a:xfrm>
            <a:off x="6096000" y="1122218"/>
            <a:ext cx="6096000" cy="5735782"/>
          </a:xfrm>
          <a:prstGeom prst="rect">
            <a:avLst/>
          </a:prstGeom>
          <a:solidFill>
            <a:srgbClr val="EEF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943A1F-367C-AA3A-F7D9-1D498D44FD30}"/>
              </a:ext>
            </a:extLst>
          </p:cNvPr>
          <p:cNvSpPr txBox="1"/>
          <p:nvPr/>
        </p:nvSpPr>
        <p:spPr>
          <a:xfrm>
            <a:off x="0" y="5989000"/>
            <a:ext cx="555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pulse.mail.ru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/article/kak-vybrat-spelyj-arbuz-s-pomoschyu-matematiki-1603153878938682896-697653232859431624/?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ysclid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=l79d5baagw509773074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1B53EF-F66E-ECA2-66F3-B714E2AC33D4}"/>
              </a:ext>
            </a:extLst>
          </p:cNvPr>
          <p:cNvSpPr txBox="1"/>
          <p:nvPr/>
        </p:nvSpPr>
        <p:spPr>
          <a:xfrm>
            <a:off x="-1" y="2020943"/>
            <a:ext cx="609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«Спелый арбуз всплывает, а недозрелый – тонет»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311B7E-DE00-E4BF-E09B-302999722875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2" y="2557028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F31C1F0-1F72-0D86-3A60-95AD550A2E7B}"/>
                  </a:ext>
                </a:extLst>
              </p:cNvPr>
              <p:cNvSpPr txBox="1"/>
              <p:nvPr/>
            </p:nvSpPr>
            <p:spPr>
              <a:xfrm>
                <a:off x="2" y="3277778"/>
                <a:ext cx="6095998" cy="2459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Измерить охват арбуза в трёх взаимно перпендикулярных направлениях.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Взвесить арбуз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Подставить получившиеся значения (в килограммах и метрах) в неравенство: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  <m:sub>
                          <m:r>
                            <a:rPr lang="ru-RU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арбуза</m:t>
                          </m:r>
                        </m:sub>
                      </m:sSub>
                      <m:r>
                        <a:rPr lang="ru-RU" sz="2000" i="1" smtClean="0">
                          <a:solidFill>
                            <a:srgbClr val="270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≤</m:t>
                      </m:r>
                      <m:d>
                        <m:dPr>
                          <m:ctrlPr>
                            <a:rPr lang="ru-RU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>
                  <a:solidFill>
                    <a:srgbClr val="2706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ru-RU" sz="1050" dirty="0">
                  <a:solidFill>
                    <a:srgbClr val="270600"/>
                  </a:solidFill>
                  <a:latin typeface="+mj-lt"/>
                  <a:ea typeface="+mj-ea"/>
                  <a:cs typeface="+mj-cs"/>
                </a:endParaRPr>
              </a:p>
              <a:p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Если неравенство верно – арбуз спелый.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31C1F0-1F72-0D86-3A60-95AD550A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3277778"/>
                <a:ext cx="6095998" cy="2459712"/>
              </a:xfrm>
              <a:prstGeom prst="rect">
                <a:avLst/>
              </a:prstGeom>
              <a:blipFill>
                <a:blip r:embed="rId2"/>
                <a:stretch>
                  <a:fillRect l="-1040" t="-1546" b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DF7CF4D-8A01-7747-BDFC-8A71766ACCA7}"/>
              </a:ext>
            </a:extLst>
          </p:cNvPr>
          <p:cNvSpPr txBox="1"/>
          <p:nvPr/>
        </p:nvSpPr>
        <p:spPr>
          <a:xfrm>
            <a:off x="6096000" y="6358332"/>
            <a:ext cx="555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habr.com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/post/424099/?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ysclid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=l79d6kxxmn639509045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455478-430A-EB34-28C0-7E01CA4BAD6A}"/>
              </a:ext>
            </a:extLst>
          </p:cNvPr>
          <p:cNvSpPr txBox="1"/>
          <p:nvPr/>
        </p:nvSpPr>
        <p:spPr>
          <a:xfrm>
            <a:off x="6229645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DB80B8-7C60-9665-9158-E0B5ECB924C4}"/>
              </a:ext>
            </a:extLst>
          </p:cNvPr>
          <p:cNvSpPr txBox="1"/>
          <p:nvPr/>
        </p:nvSpPr>
        <p:spPr>
          <a:xfrm>
            <a:off x="6229645" y="2557028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B6AE460-B477-E548-2AA9-D7D5C17F244D}"/>
              </a:ext>
            </a:extLst>
          </p:cNvPr>
          <p:cNvSpPr txBox="1"/>
          <p:nvPr/>
        </p:nvSpPr>
        <p:spPr>
          <a:xfrm>
            <a:off x="5962357" y="2020943"/>
            <a:ext cx="609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«Всё определяет звук»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404605-6746-40F1-03DB-77369A6C9E71}"/>
              </a:ext>
            </a:extLst>
          </p:cNvPr>
          <p:cNvSpPr txBox="1"/>
          <p:nvPr/>
        </p:nvSpPr>
        <p:spPr>
          <a:xfrm>
            <a:off x="6229645" y="3264378"/>
            <a:ext cx="609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Загрузить приложение на смартфон под управлением  </a:t>
            </a:r>
            <a:r>
              <a:rPr lang="en-US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Запустить приложение и нажать на кнопку прослушивания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Постучать по арбузу (желательно держать телефон как можно ближе)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Получить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9983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A6CB89B-1ACA-04FD-1EE2-084CFADCD65F}"/>
              </a:ext>
            </a:extLst>
          </p:cNvPr>
          <p:cNvSpPr/>
          <p:nvPr/>
        </p:nvSpPr>
        <p:spPr>
          <a:xfrm>
            <a:off x="0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FDE46C-C18F-2E6C-084F-310AE135589C}"/>
              </a:ext>
            </a:extLst>
          </p:cNvPr>
          <p:cNvSpPr txBox="1"/>
          <p:nvPr/>
        </p:nvSpPr>
        <p:spPr>
          <a:xfrm>
            <a:off x="3155131" y="0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предлагаем 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43D33-303F-3B89-F2D3-D4F7BDF39C3B}"/>
              </a:ext>
            </a:extLst>
          </p:cNvPr>
          <p:cNvSpPr txBox="1"/>
          <p:nvPr/>
        </p:nvSpPr>
        <p:spPr>
          <a:xfrm>
            <a:off x="-1" y="2020943"/>
            <a:ext cx="609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«Составим описание характеристик арбуза и применим задачу классификации»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8132-A3E4-CEAE-D9C5-45C3CAAFE46A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893735-16AD-AE9F-B6A7-FE0CFDEFBFD6}"/>
              </a:ext>
            </a:extLst>
          </p:cNvPr>
          <p:cNvSpPr txBox="1"/>
          <p:nvPr/>
        </p:nvSpPr>
        <p:spPr>
          <a:xfrm>
            <a:off x="2" y="2728829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29B79-61FB-A52E-6D70-2904501F072A}"/>
              </a:ext>
            </a:extLst>
          </p:cNvPr>
          <p:cNvSpPr txBox="1"/>
          <p:nvPr/>
        </p:nvSpPr>
        <p:spPr>
          <a:xfrm>
            <a:off x="2" y="3419784"/>
            <a:ext cx="609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Измерить охват арбуза в трёх взаимно перпендикулярных направлениях.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Взвесить арбуз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Постучать по 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арбузу</a:t>
            </a:r>
            <a:endParaRPr lang="en-US" sz="2000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Определить морфологические признаки</a:t>
            </a: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Внести данные в таблицу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Получить вердикт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4A990A-AC1F-5514-CA79-F94D677488E0}"/>
              </a:ext>
            </a:extLst>
          </p:cNvPr>
          <p:cNvSpPr txBox="1"/>
          <p:nvPr/>
        </p:nvSpPr>
        <p:spPr>
          <a:xfrm>
            <a:off x="9505165" y="1253287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Сложности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014091-3891-39E2-37D1-B306E51744C1}"/>
              </a:ext>
            </a:extLst>
          </p:cNvPr>
          <p:cNvSpPr txBox="1"/>
          <p:nvPr/>
        </p:nvSpPr>
        <p:spPr>
          <a:xfrm>
            <a:off x="6299983" y="3312998"/>
            <a:ext cx="5587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Нашёлся только один размеченный </a:t>
            </a:r>
            <a:r>
              <a:rPr lang="ru-RU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датасет</a:t>
            </a:r>
            <a:endParaRPr lang="ru-RU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 нём только  17 строк, что мало для решения задачи регрессии.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Большая часть параметров опирается на субъективное восприятие человека (звук звонкий или хрустящий?)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CCEDC0-C4B2-FB9B-407D-50BBD3BA0B8C}"/>
              </a:ext>
            </a:extLst>
          </p:cNvPr>
          <p:cNvSpPr txBox="1"/>
          <p:nvPr/>
        </p:nvSpPr>
        <p:spPr>
          <a:xfrm>
            <a:off x="6299983" y="6419149"/>
            <a:ext cx="390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www.kaggle.com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/datasets/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benjaminwang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/xigua30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9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461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Обзор </a:t>
            </a:r>
            <a:r>
              <a:rPr lang="ru-RU" sz="5400" b="1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датасета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98DD7BE-BBED-06C4-DE76-9D0C008389E7}"/>
              </a:ext>
            </a:extLst>
          </p:cNvPr>
          <p:cNvSpPr/>
          <p:nvPr/>
        </p:nvSpPr>
        <p:spPr>
          <a:xfrm>
            <a:off x="0" y="1122218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4503"/>
              </p:ext>
            </p:extLst>
          </p:nvPr>
        </p:nvGraphicFramePr>
        <p:xfrm>
          <a:off x="1226382" y="1340297"/>
          <a:ext cx="8503560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Knock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Texture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melon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Curl 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Turbid sound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slide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white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curl 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 mushy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slide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6382" y="3690551"/>
            <a:ext cx="10965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Анализируемый </a:t>
            </a:r>
            <a:r>
              <a:rPr lang="ru-RU" sz="2000" dirty="0" err="1" smtClean="0">
                <a:latin typeface="+mj-lt"/>
              </a:rPr>
              <a:t>датасет</a:t>
            </a:r>
            <a:r>
              <a:rPr lang="ru-RU" sz="2000" dirty="0" smtClean="0">
                <a:latin typeface="+mj-lt"/>
              </a:rPr>
              <a:t> включал в себя следующие </a:t>
            </a:r>
            <a:r>
              <a:rPr lang="ru-RU" sz="2000" dirty="0" err="1" smtClean="0">
                <a:latin typeface="+mj-lt"/>
              </a:rPr>
              <a:t>презнаки</a:t>
            </a:r>
            <a:r>
              <a:rPr lang="ru-RU" sz="2000" dirty="0" smtClean="0">
                <a:latin typeface="+mj-lt"/>
              </a:rPr>
              <a:t>:</a:t>
            </a:r>
          </a:p>
          <a:p>
            <a:r>
              <a:rPr lang="ru-RU" sz="2000" dirty="0" smtClean="0">
                <a:latin typeface="+mj-lt"/>
              </a:rPr>
              <a:t>Цвет, форма плодоножки, звук, текстура, пупок, звук, плотность, содержание сахара и класс арбуза</a:t>
            </a:r>
          </a:p>
          <a:p>
            <a:endParaRPr lang="ru-RU" sz="2000" dirty="0" smtClean="0"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ru-RU" sz="2000" dirty="0" smtClean="0">
                <a:latin typeface="+mj-lt"/>
              </a:rPr>
              <a:t>Так как содержание сахара в арбузе без разрушения плода померить нельзя, то это признак в построении модели не учитывался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6382" y="3265614"/>
            <a:ext cx="850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Пример строк анализируемого </a:t>
            </a:r>
            <a:r>
              <a:rPr lang="ru-RU" sz="1400" dirty="0" err="1" smtClean="0">
                <a:latin typeface="+mj-lt"/>
              </a:rPr>
              <a:t>датасета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A6CB89B-1ACA-04FD-1EE2-084CFADCD65F}"/>
              </a:ext>
            </a:extLst>
          </p:cNvPr>
          <p:cNvSpPr/>
          <p:nvPr/>
        </p:nvSpPr>
        <p:spPr>
          <a:xfrm>
            <a:off x="0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09" y="1223073"/>
            <a:ext cx="5446402" cy="5111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Выбор признаков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FD08132-A3E4-CEAE-D9C5-45C3CAAFE46A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443D33-303F-3B89-F2D3-D4F7BDF39C3B}"/>
              </a:ext>
            </a:extLst>
          </p:cNvPr>
          <p:cNvSpPr txBox="1"/>
          <p:nvPr/>
        </p:nvSpPr>
        <p:spPr>
          <a:xfrm>
            <a:off x="-7" y="1927443"/>
            <a:ext cx="609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</a:t>
            </a:r>
            <a:r>
              <a:rPr lang="ru-RU" sz="2000" b="1" i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Для классификации выбрать </a:t>
            </a:r>
          </a:p>
          <a:p>
            <a:pPr algn="ctr"/>
            <a:r>
              <a:rPr lang="ru-RU" sz="2000" b="1" i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Наиболее различающиеся признаки»</a:t>
            </a:r>
            <a:endParaRPr lang="ru-RU" sz="2000" b="1" i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16484" y="3385588"/>
            <a:ext cx="609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Дискретные признаки кодировались таким образом, что разным признаком соответствовали разные целые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Для анализируемых признаков строился </a:t>
            </a:r>
            <a:r>
              <a:rPr lang="en-US" sz="2000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pairplot</a:t>
            </a:r>
            <a:endParaRPr lang="ru-RU" sz="2000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Так как признаки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knock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</a:t>
            </a: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texture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имеют наиболее различающиеся функции распределения, то лучшим образом подходят для классификации, поэтому эти признаки были выбраны для построения модели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9609" y="6334780"/>
            <a:ext cx="558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Зависимость признаков </a:t>
            </a:r>
            <a:r>
              <a:rPr lang="ru-RU" sz="1200" dirty="0" err="1" smtClean="0"/>
              <a:t>датасета</a:t>
            </a:r>
            <a:r>
              <a:rPr lang="ru-RU" sz="1200" dirty="0" smtClean="0"/>
              <a:t> друг от друга. На диагонали построены функции распределения признаков классов в колонке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4893735-16AD-AE9F-B6A7-FE0CFDEFBFD6}"/>
              </a:ext>
            </a:extLst>
          </p:cNvPr>
          <p:cNvSpPr txBox="1"/>
          <p:nvPr/>
        </p:nvSpPr>
        <p:spPr>
          <a:xfrm>
            <a:off x="2" y="2635329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</a:t>
            </a:r>
            <a:r>
              <a:rPr lang="ru-RU" sz="32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сделано</a:t>
            </a:r>
            <a:r>
              <a:rPr lang="ru-RU" sz="32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:</a:t>
            </a:r>
            <a:endParaRPr lang="ru-RU" sz="32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0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596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Построение модели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98DD7BE-BBED-06C4-DE76-9D0C008389E7}"/>
              </a:ext>
            </a:extLst>
          </p:cNvPr>
          <p:cNvSpPr/>
          <p:nvPr/>
        </p:nvSpPr>
        <p:spPr>
          <a:xfrm>
            <a:off x="0" y="1122218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28700"/>
              </p:ext>
            </p:extLst>
          </p:nvPr>
        </p:nvGraphicFramePr>
        <p:xfrm>
          <a:off x="1226382" y="1336437"/>
          <a:ext cx="1002651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067"/>
                <a:gridCol w="1334530"/>
                <a:gridCol w="2248930"/>
                <a:gridCol w="1748813"/>
                <a:gridCol w="1562798"/>
                <a:gridCol w="1779372"/>
              </a:tblGrid>
              <a:tr h="668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Knock_crisp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Knock_dull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Knock_turbid_sound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texture_Vague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texture_clear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texture_slightly</a:t>
                      </a:r>
                      <a:r>
                        <a:rPr lang="en-US" sz="1800" dirty="0" smtClean="0">
                          <a:effectLst/>
                        </a:rPr>
                        <a:t> mushy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2712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12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1226382" y="3389945"/>
            <a:ext cx="50178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Выбранные признаки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knock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texture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кодировались с помощью 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one-hot 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кодирования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Обучающаяся выборка была разделена на две части: обучающую и тестовую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Для классификации объектов была обучена модель дерева принятия решений 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8808" y="6550223"/>
            <a:ext cx="38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Обученная модель дерева принятия решений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3" y="3196576"/>
            <a:ext cx="4536547" cy="33536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6382" y="2982357"/>
            <a:ext cx="584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Пример закодированных строк </a:t>
            </a:r>
            <a:r>
              <a:rPr lang="ru-RU" sz="1400" dirty="0" err="1" smtClean="0">
                <a:latin typeface="+mj-lt"/>
              </a:rPr>
              <a:t>датасета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A6CB89B-1ACA-04FD-1EE2-084CFADCD65F}"/>
              </a:ext>
            </a:extLst>
          </p:cNvPr>
          <p:cNvSpPr/>
          <p:nvPr/>
        </p:nvSpPr>
        <p:spPr>
          <a:xfrm>
            <a:off x="16483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FDE46C-C18F-2E6C-084F-310AE135589C}"/>
              </a:ext>
            </a:extLst>
          </p:cNvPr>
          <p:cNvSpPr txBox="1"/>
          <p:nvPr/>
        </p:nvSpPr>
        <p:spPr>
          <a:xfrm>
            <a:off x="3212796" y="32951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Результаты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4A990A-AC1F-5514-CA79-F94D677488E0}"/>
              </a:ext>
            </a:extLst>
          </p:cNvPr>
          <p:cNvSpPr txBox="1"/>
          <p:nvPr/>
        </p:nvSpPr>
        <p:spPr>
          <a:xfrm>
            <a:off x="9505165" y="1253287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Недостатки</a:t>
            </a:r>
            <a:endParaRPr lang="ru-RU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16484" y="3385588"/>
            <a:ext cx="609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2022394" y="2525595"/>
            <a:ext cx="4090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Построена модель, обладающая предсказательной силой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 данным </a:t>
            </a:r>
            <a:r>
              <a:rPr lang="ru-RU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датасета</a:t>
            </a: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спелость</a:t>
            </a:r>
            <a:r>
              <a:rPr lang="en-US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арбуза можно предсказать по текстуре и звуку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Модель легка к применению на практике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Модель легко переобучить на других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14A990A-AC1F-5514-CA79-F94D677488E0}"/>
              </a:ext>
            </a:extLst>
          </p:cNvPr>
          <p:cNvSpPr txBox="1"/>
          <p:nvPr/>
        </p:nvSpPr>
        <p:spPr>
          <a:xfrm>
            <a:off x="-16482" y="1253287"/>
            <a:ext cx="286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Успехи</a:t>
            </a:r>
            <a:endParaRPr lang="ru-RU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3267"/>
              </p:ext>
            </p:extLst>
          </p:nvPr>
        </p:nvGraphicFramePr>
        <p:xfrm>
          <a:off x="181236" y="2003999"/>
          <a:ext cx="1762894" cy="394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1447"/>
                <a:gridCol w="881447"/>
              </a:tblGrid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Predictions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 values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0618" y="5945991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Предсказания модели</a:t>
            </a:r>
            <a:endParaRPr lang="ru-RU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36620E6-1FD8-52EC-1962-5402F9EE0C31}"/>
              </a:ext>
            </a:extLst>
          </p:cNvPr>
          <p:cNvSpPr txBox="1"/>
          <p:nvPr/>
        </p:nvSpPr>
        <p:spPr>
          <a:xfrm>
            <a:off x="6387436" y="2525595"/>
            <a:ext cx="568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Модель не проверялась на реальных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 практике часто недостаточно двух признаков для определения спелости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 </a:t>
            </a:r>
            <a:r>
              <a:rPr lang="ru-RU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датасете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используются субъективно определяемые  признаки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 построении модели использовался маленький набор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19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541</Words>
  <Application>Microsoft Office PowerPoint</Application>
  <PresentationFormat>Широкоэкранный</PresentationFormat>
  <Paragraphs>181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Задача 3 (Арбузы)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3 (Арбузы)</dc:title>
  <dc:creator>Капелюшников Андрей</dc:creator>
  <cp:lastModifiedBy>Учетная запись Майкрософт</cp:lastModifiedBy>
  <cp:revision>24</cp:revision>
  <dcterms:created xsi:type="dcterms:W3CDTF">2022-08-26T17:56:09Z</dcterms:created>
  <dcterms:modified xsi:type="dcterms:W3CDTF">2022-09-04T13:39:02Z</dcterms:modified>
</cp:coreProperties>
</file>