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60" r:id="rId3"/>
    <p:sldId id="258" r:id="rId4"/>
    <p:sldId id="259" r:id="rId5"/>
    <p:sldId id="261" r:id="rId6"/>
    <p:sldId id="265" r:id="rId7"/>
    <p:sldId id="267" r:id="rId8"/>
    <p:sldId id="268" r:id="rId9"/>
    <p:sldId id="262" r:id="rId10"/>
    <p:sldId id="269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57D"/>
    <a:srgbClr val="F5F8FF"/>
    <a:srgbClr val="EEF78A"/>
    <a:srgbClr val="F6F6FE"/>
    <a:srgbClr val="F5F3F7"/>
    <a:srgbClr val="FC5C48"/>
    <a:srgbClr val="F2F9A7"/>
    <a:srgbClr val="D1E851"/>
    <a:srgbClr val="84A30D"/>
    <a:srgbClr val="4E7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09"/>
  </p:normalViewPr>
  <p:slideViewPr>
    <p:cSldViewPr snapToGrid="0" showGuides="1">
      <p:cViewPr varScale="1">
        <p:scale>
          <a:sx n="116" d="100"/>
          <a:sy n="116" d="100"/>
        </p:scale>
        <p:origin x="354" y="1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AB044-3DC1-254D-83D5-2F1B98FC1E4A}" type="datetimeFigureOut">
              <a:rPr lang="ru-RU" smtClean="0"/>
              <a:t>04.09.2022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2B7432-14B7-BA41-A223-92A005376C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447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682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30B1E03-C64D-9D99-BFB4-82CA23116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538C9A00-B57A-915F-4275-2AD60ADC8D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58CD5174-ED65-F205-B126-855C17C8B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A532-B646-1B46-992F-275C8AB08CAD}" type="datetimeFigureOut">
              <a:rPr lang="ru-RU" smtClean="0"/>
              <a:t>04.09.2022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B84CFB53-F3CB-994C-741E-B362EA420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D94FC0DF-6D5C-248D-3E0E-42393846F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0DE6-C38D-D54F-B36E-1CA39A6858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5780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F4F8EB4-EDCB-662C-1A9D-7CF354D4F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C9742749-F2AC-0F30-31BB-10168F74D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859CA8BB-4832-6595-E01C-416F2139A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A532-B646-1B46-992F-275C8AB08CAD}" type="datetimeFigureOut">
              <a:rPr lang="ru-RU" smtClean="0"/>
              <a:t>04.09.2022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E5F079EB-A159-9456-20D1-891BCE5B8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73A3BE8B-9640-E51E-6664-5A35DE808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0DE6-C38D-D54F-B36E-1CA39A6858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53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ED01AA9D-213C-F9B0-96DA-0A9D121222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E04B1249-079B-AB55-21CB-5EADC2C0E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A457B1C0-6EEA-1889-5A56-2ED874266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A532-B646-1B46-992F-275C8AB08CAD}" type="datetimeFigureOut">
              <a:rPr lang="ru-RU" smtClean="0"/>
              <a:t>04.09.2022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2D707C2A-64E3-FDE3-B712-8512DC4BE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3671DA01-E605-C373-4ADC-4B6C7DB60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0DE6-C38D-D54F-B36E-1CA39A6858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061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>
            <a:extLst>
              <a:ext uri="{FF2B5EF4-FFF2-40B4-BE49-F238E27FC236}">
                <a16:creationId xmlns="" xmlns:a16="http://schemas.microsoft.com/office/drawing/2014/main" id="{AD3492AC-2023-4442-AF40-53B11C2EF8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5966" y="1008063"/>
            <a:ext cx="5120640" cy="2054388"/>
          </a:xfrm>
        </p:spPr>
        <p:txBody>
          <a:bodyPr rtlCol="0" anchor="b">
            <a:normAutofit/>
          </a:bodyPr>
          <a:lstStyle>
            <a:lvl1pPr algn="r">
              <a:defRPr sz="5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8970" y="3105163"/>
            <a:ext cx="3167636" cy="647673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50667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479803F-39E3-1BB1-D2B3-39DBC689F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00DE77E8-B596-050E-628D-AC8D96C1E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DDB95335-DCE5-3230-C0AF-21124E121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A532-B646-1B46-992F-275C8AB08CAD}" type="datetimeFigureOut">
              <a:rPr lang="ru-RU" smtClean="0"/>
              <a:t>04.09.2022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6408FAB6-66AC-D2AE-6306-93E47A81B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038167C1-5188-DF43-5296-24B0DA97E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0DE6-C38D-D54F-B36E-1CA39A6858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75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9B7697B-6E95-59A1-EF06-0A77BCF0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0BD0ECA8-541B-3A2E-B546-C10E7E144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DC47485C-3501-0BA9-3891-5B86B79F0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A532-B646-1B46-992F-275C8AB08CAD}" type="datetimeFigureOut">
              <a:rPr lang="ru-RU" smtClean="0"/>
              <a:t>04.09.2022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16A3DC3F-7CB4-5B37-D68C-54E25839F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FB9661B2-57E4-2ECF-0DA9-6D5BCBECA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0DE6-C38D-D54F-B36E-1CA39A6858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939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9580933-5065-FC8C-F726-1016B3857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08B6FE2A-3EE7-FC71-1B45-999BFE4662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8A879BC9-3B13-7602-188E-5FB9EC6C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3A829F8A-8E4D-DEC3-037D-9F2B4F5C1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A532-B646-1B46-992F-275C8AB08CAD}" type="datetimeFigureOut">
              <a:rPr lang="ru-RU" smtClean="0"/>
              <a:t>04.09.2022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8742AAAC-4276-FA6A-D15F-6D58BAD48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D7D0F5F9-4D5A-087C-EBC2-F8C390CD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0DE6-C38D-D54F-B36E-1CA39A6858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155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BA6BC6A-3A0D-1538-ED7C-63BACDA5F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91C19643-8F1C-A05A-FD97-73A878975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669545FC-84A1-416B-069E-57C02FDE7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B5CD1CE5-E308-041C-A2E8-7B2CF5CA6A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2DFBAD1D-D14D-309F-92FF-FB3E0E32C1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14A6071E-F7E8-E429-E658-395AA72C9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A532-B646-1B46-992F-275C8AB08CAD}" type="datetimeFigureOut">
              <a:rPr lang="ru-RU" smtClean="0"/>
              <a:t>04.09.2022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EB3C53F8-3370-D0B9-08B0-C59F960E6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8631AEA8-3623-CC00-114B-14EC9293A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0DE6-C38D-D54F-B36E-1CA39A6858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5070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B827BFF-9FD7-22A7-B577-504143DC6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94034B10-FECD-0EED-A9CA-8C74C768F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A532-B646-1B46-992F-275C8AB08CAD}" type="datetimeFigureOut">
              <a:rPr lang="ru-RU" smtClean="0"/>
              <a:t>04.09.2022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846E7B33-57E2-D368-C9F2-862B0E89D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BFF2FB55-2D76-C85B-7C7A-F90DF2F9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0DE6-C38D-D54F-B36E-1CA39A6858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8028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04A8F5CA-AC9C-7EDA-E641-04E11A40A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A532-B646-1B46-992F-275C8AB08CAD}" type="datetimeFigureOut">
              <a:rPr lang="ru-RU" smtClean="0"/>
              <a:t>04.09.2022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853D4B42-C227-5AE2-49E8-7DB7910AC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1F3003DE-498B-B822-8BFB-5A6E4BECD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0DE6-C38D-D54F-B36E-1CA39A6858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97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A3FD6EE-C9C9-54DB-6BEE-88E93FA35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F1AA7DE6-63AC-E5BD-F509-A10C68D93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FF0A0729-1E90-FCFD-041D-D77E0E5E5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8878CEA8-2C70-D095-D561-B4840D078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A532-B646-1B46-992F-275C8AB08CAD}" type="datetimeFigureOut">
              <a:rPr lang="ru-RU" smtClean="0"/>
              <a:t>04.09.2022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B3692912-FDDF-2213-BAFA-73CAC6A27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964FE31E-8635-77A2-2B73-674E07349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0DE6-C38D-D54F-B36E-1CA39A6858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15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936A843-E21A-BF63-6CF0-D85FB06D2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ED34482B-B3C8-8D4F-2C82-9E50F12D87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0BA78ED5-F305-AAD0-D181-BD768A06D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56D386DF-6B97-6008-13C0-13F83B27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A532-B646-1B46-992F-275C8AB08CAD}" type="datetimeFigureOut">
              <a:rPr lang="ru-RU" smtClean="0"/>
              <a:t>04.09.2022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6548879A-81F4-3282-5EE8-36D445F4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238CA507-3F9A-E6BA-BB39-55C7B03CD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0DE6-C38D-D54F-B36E-1CA39A6858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348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0D9593F-D9BC-9CD6-B7FF-C136344AB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EDD86341-D2FC-E4BB-C98F-542DBFB94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37EECAD8-184B-0D7B-64AF-A4DC903505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AA532-B646-1B46-992F-275C8AB08CAD}" type="datetimeFigureOut">
              <a:rPr lang="ru-RU" smtClean="0"/>
              <a:t>04.09.2022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09795A65-061B-1F5B-0574-C64F117CF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F548218E-4A3A-A2F7-E7C5-FF5D50522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30DE6-C38D-D54F-B36E-1CA39A6858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3570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BF9CB5A5-086A-4BC4-A3F9-0BFA2C0AEED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-1512524" y="-258161"/>
            <a:ext cx="10574215" cy="7116161"/>
          </a:xfrm>
        </p:spPr>
      </p:pic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3787" y="502330"/>
            <a:ext cx="5120640" cy="2054388"/>
          </a:xfrm>
        </p:spPr>
        <p:txBody>
          <a:bodyPr rtlCol="0"/>
          <a:lstStyle/>
          <a:p>
            <a:pPr algn="ctr"/>
            <a:r>
              <a:rPr lang="ru-RU" b="1" dirty="0">
                <a:solidFill>
                  <a:srgbClr val="270600"/>
                </a:solidFill>
              </a:rPr>
              <a:t>Задача 3 (Арбузы)</a:t>
            </a:r>
            <a:endParaRPr lang="ru-RU" dirty="0">
              <a:solidFill>
                <a:srgbClr val="270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9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836620E6-1FD8-52EC-1962-5402F9EE0C31}"/>
              </a:ext>
            </a:extLst>
          </p:cNvPr>
          <p:cNvSpPr txBox="1"/>
          <p:nvPr/>
        </p:nvSpPr>
        <p:spPr>
          <a:xfrm>
            <a:off x="16484" y="3385588"/>
            <a:ext cx="6095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endParaRPr lang="ru-RU" dirty="0" smtClean="0">
              <a:solidFill>
                <a:srgbClr val="270600"/>
              </a:solidFill>
              <a:latin typeface="+mj-lt"/>
              <a:ea typeface="+mj-ea"/>
              <a:cs typeface="+mj-cs"/>
            </a:endParaRPr>
          </a:p>
          <a:p>
            <a:pPr marL="514350" indent="-514350">
              <a:buFont typeface="+mj-lt"/>
              <a:buAutoNum type="arabicPeriod"/>
            </a:pPr>
            <a:endParaRPr lang="ru-RU" dirty="0" smtClean="0">
              <a:solidFill>
                <a:srgbClr val="270600"/>
              </a:solidFill>
              <a:latin typeface="+mj-lt"/>
              <a:ea typeface="+mj-ea"/>
              <a:cs typeface="+mj-cs"/>
            </a:endParaRPr>
          </a:p>
          <a:p>
            <a:pPr marL="514350" indent="-514350">
              <a:buFont typeface="+mj-lt"/>
              <a:buAutoNum type="arabicPeriod"/>
            </a:pPr>
            <a:endParaRPr lang="ru-RU" dirty="0">
              <a:solidFill>
                <a:srgbClr val="2706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328286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dirty="0" smtClean="0"/>
              <a:t>Спасибо за внимание</a:t>
            </a:r>
            <a:endParaRPr lang="ru-RU" sz="8000" dirty="0"/>
          </a:p>
        </p:txBody>
      </p:sp>
      <p:sp>
        <p:nvSpPr>
          <p:cNvPr id="4" name="TextBox 3"/>
          <p:cNvSpPr txBox="1"/>
          <p:nvPr/>
        </p:nvSpPr>
        <p:spPr>
          <a:xfrm>
            <a:off x="-86630" y="2833990"/>
            <a:ext cx="12278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GitHub</a:t>
            </a:r>
            <a:r>
              <a:rPr lang="en-US" sz="3200" dirty="0"/>
              <a:t>: https://</a:t>
            </a:r>
            <a:r>
              <a:rPr lang="en-US" sz="3200" dirty="0" smtClean="0"/>
              <a:t>github.com/d-ryabov-biomsu/watermelons_classifier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77454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72D1624-AE22-2E3B-AD80-9E06EDC71A6C}"/>
              </a:ext>
            </a:extLst>
          </p:cNvPr>
          <p:cNvSpPr txBox="1"/>
          <p:nvPr/>
        </p:nvSpPr>
        <p:spPr>
          <a:xfrm>
            <a:off x="2741556" y="0"/>
            <a:ext cx="67088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Формулировка задачи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="" xmlns:a16="http://schemas.microsoft.com/office/drawing/2014/main" id="{A98DD7BE-BBED-06C4-DE76-9D0C008389E7}"/>
              </a:ext>
            </a:extLst>
          </p:cNvPr>
          <p:cNvSpPr/>
          <p:nvPr/>
        </p:nvSpPr>
        <p:spPr>
          <a:xfrm>
            <a:off x="0" y="1122219"/>
            <a:ext cx="12192000" cy="5735782"/>
          </a:xfrm>
          <a:prstGeom prst="rect">
            <a:avLst/>
          </a:prstGeom>
          <a:gradFill>
            <a:gsLst>
              <a:gs pos="0">
                <a:srgbClr val="84A30D"/>
              </a:gs>
              <a:gs pos="15000">
                <a:srgbClr val="FA7859"/>
              </a:gs>
              <a:gs pos="5000">
                <a:srgbClr val="D1E851"/>
              </a:gs>
              <a:gs pos="9000">
                <a:srgbClr val="F2F9A7"/>
              </a:gs>
              <a:gs pos="100000">
                <a:srgbClr val="FC5C4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1F9F74B-BD77-5264-5281-6C1B98443527}"/>
              </a:ext>
            </a:extLst>
          </p:cNvPr>
          <p:cNvSpPr txBox="1"/>
          <p:nvPr/>
        </p:nvSpPr>
        <p:spPr>
          <a:xfrm>
            <a:off x="2109482" y="2890391"/>
            <a:ext cx="85704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Найти способ отличить </a:t>
            </a:r>
            <a:r>
              <a:rPr lang="ru-RU" sz="3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спелый</a:t>
            </a:r>
            <a:r>
              <a:rPr lang="ru-RU" sz="3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арбуз от неспелого, не вскрывая его</a:t>
            </a:r>
          </a:p>
        </p:txBody>
      </p:sp>
    </p:spTree>
    <p:extLst>
      <p:ext uri="{BB962C8B-B14F-4D97-AF65-F5344CB8AC3E}">
        <p14:creationId xmlns:p14="http://schemas.microsoft.com/office/powerpoint/2010/main" val="182571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="" xmlns:a16="http://schemas.microsoft.com/office/drawing/2014/main" id="{73B192AF-348E-2663-47BC-0AABED9503C3}"/>
              </a:ext>
            </a:extLst>
          </p:cNvPr>
          <p:cNvSpPr/>
          <p:nvPr/>
        </p:nvSpPr>
        <p:spPr>
          <a:xfrm>
            <a:off x="0" y="1122218"/>
            <a:ext cx="3048000" cy="5735782"/>
          </a:xfrm>
          <a:prstGeom prst="rect">
            <a:avLst/>
          </a:prstGeom>
          <a:solidFill>
            <a:srgbClr val="83A3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EE4C1C1F-FA7E-D53E-DDA1-701D9419227C}"/>
              </a:ext>
            </a:extLst>
          </p:cNvPr>
          <p:cNvSpPr/>
          <p:nvPr/>
        </p:nvSpPr>
        <p:spPr>
          <a:xfrm>
            <a:off x="3048000" y="1122218"/>
            <a:ext cx="3048000" cy="5735782"/>
          </a:xfrm>
          <a:prstGeom prst="rect">
            <a:avLst/>
          </a:prstGeom>
          <a:solidFill>
            <a:srgbClr val="C4E122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2B0D692-2B7E-C577-3294-E010722123A8}"/>
              </a:ext>
            </a:extLst>
          </p:cNvPr>
          <p:cNvSpPr txBox="1"/>
          <p:nvPr/>
        </p:nvSpPr>
        <p:spPr>
          <a:xfrm>
            <a:off x="2533967" y="49340"/>
            <a:ext cx="71240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Способы выбрать арбуз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="" xmlns:a16="http://schemas.microsoft.com/office/drawing/2014/main" id="{E8D6D1BC-6029-F011-050B-909B37ED0200}"/>
              </a:ext>
            </a:extLst>
          </p:cNvPr>
          <p:cNvSpPr/>
          <p:nvPr/>
        </p:nvSpPr>
        <p:spPr>
          <a:xfrm>
            <a:off x="9144000" y="1122218"/>
            <a:ext cx="3048000" cy="5735782"/>
          </a:xfrm>
          <a:prstGeom prst="rect">
            <a:avLst/>
          </a:prstGeom>
          <a:solidFill>
            <a:srgbClr val="F9240A">
              <a:alpha val="7451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="" xmlns:a16="http://schemas.microsoft.com/office/drawing/2014/main" id="{BD453C53-E4B0-B2C6-CAC8-2A8243A9C784}"/>
              </a:ext>
            </a:extLst>
          </p:cNvPr>
          <p:cNvSpPr/>
          <p:nvPr/>
        </p:nvSpPr>
        <p:spPr>
          <a:xfrm>
            <a:off x="6096000" y="1122218"/>
            <a:ext cx="3048000" cy="5735782"/>
          </a:xfrm>
          <a:prstGeom prst="rect">
            <a:avLst/>
          </a:prstGeom>
          <a:solidFill>
            <a:srgbClr val="EBF57D">
              <a:alpha val="8941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40B400E-CD87-FE42-A812-08B815CD7E7C}"/>
              </a:ext>
            </a:extLst>
          </p:cNvPr>
          <p:cNvSpPr txBox="1"/>
          <p:nvPr/>
        </p:nvSpPr>
        <p:spPr>
          <a:xfrm>
            <a:off x="66162" y="1866771"/>
            <a:ext cx="26868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Звук при постукивании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0840B43-9A15-0322-9258-EA075E1C2EF1}"/>
              </a:ext>
            </a:extLst>
          </p:cNvPr>
          <p:cNvSpPr txBox="1"/>
          <p:nvPr/>
        </p:nvSpPr>
        <p:spPr>
          <a:xfrm>
            <a:off x="3190596" y="1866770"/>
            <a:ext cx="26868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Состояние плодоножки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E79D54B-6F38-F46E-B3D7-613103EFE8AE}"/>
              </a:ext>
            </a:extLst>
          </p:cNvPr>
          <p:cNvSpPr txBox="1"/>
          <p:nvPr/>
        </p:nvSpPr>
        <p:spPr>
          <a:xfrm>
            <a:off x="6238597" y="2046880"/>
            <a:ext cx="2686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Цвет пятна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7B6B1F8-AED1-D134-769E-8B5B86F17317}"/>
              </a:ext>
            </a:extLst>
          </p:cNvPr>
          <p:cNvSpPr txBox="1"/>
          <p:nvPr/>
        </p:nvSpPr>
        <p:spPr>
          <a:xfrm>
            <a:off x="9286597" y="2046880"/>
            <a:ext cx="2686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Размер</a:t>
            </a:r>
            <a:r>
              <a:rPr lang="en-US" sz="32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/</a:t>
            </a:r>
            <a:r>
              <a:rPr lang="ru-RU" sz="32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вес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A4DB735-EC40-4F0A-9119-238AC2ED5F7E}"/>
              </a:ext>
            </a:extLst>
          </p:cNvPr>
          <p:cNvSpPr txBox="1"/>
          <p:nvPr/>
        </p:nvSpPr>
        <p:spPr>
          <a:xfrm>
            <a:off x="0" y="3926006"/>
            <a:ext cx="1572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Глухой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1C86938E-2006-5224-B5E1-D53C87F58026}"/>
              </a:ext>
            </a:extLst>
          </p:cNvPr>
          <p:cNvSpPr txBox="1"/>
          <p:nvPr/>
        </p:nvSpPr>
        <p:spPr>
          <a:xfrm>
            <a:off x="66162" y="4947553"/>
            <a:ext cx="1572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Звонкий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0814FFCF-C74A-C904-8586-F0085486D65B}"/>
              </a:ext>
            </a:extLst>
          </p:cNvPr>
          <p:cNvSpPr txBox="1"/>
          <p:nvPr/>
        </p:nvSpPr>
        <p:spPr>
          <a:xfrm>
            <a:off x="852289" y="4414795"/>
            <a:ext cx="2015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Приглушённый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D7CA5449-8C50-3BAC-6767-A5F711449899}"/>
              </a:ext>
            </a:extLst>
          </p:cNvPr>
          <p:cNvSpPr txBox="1"/>
          <p:nvPr/>
        </p:nvSpPr>
        <p:spPr>
          <a:xfrm>
            <a:off x="942108" y="5480311"/>
            <a:ext cx="1572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Хрустящий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39DDD98-C97F-8067-5278-504BADB9F8F8}"/>
              </a:ext>
            </a:extLst>
          </p:cNvPr>
          <p:cNvSpPr txBox="1"/>
          <p:nvPr/>
        </p:nvSpPr>
        <p:spPr>
          <a:xfrm>
            <a:off x="3396509" y="4014685"/>
            <a:ext cx="2350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i="1" dirty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Коричневая (сухая)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61ED402D-FB45-66A7-09E8-E67D699671D2}"/>
              </a:ext>
            </a:extLst>
          </p:cNvPr>
          <p:cNvSpPr txBox="1"/>
          <p:nvPr/>
        </p:nvSpPr>
        <p:spPr>
          <a:xfrm>
            <a:off x="3396508" y="4978220"/>
            <a:ext cx="2350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i="1" dirty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Зелёная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8FF1431A-074D-FF4D-251D-686920377FA1}"/>
              </a:ext>
            </a:extLst>
          </p:cNvPr>
          <p:cNvSpPr txBox="1"/>
          <p:nvPr/>
        </p:nvSpPr>
        <p:spPr>
          <a:xfrm>
            <a:off x="6444507" y="4144662"/>
            <a:ext cx="2350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i="1" dirty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Жёлтый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348B4F46-2128-22D9-3F3F-29E6A329BD84}"/>
              </a:ext>
            </a:extLst>
          </p:cNvPr>
          <p:cNvSpPr txBox="1"/>
          <p:nvPr/>
        </p:nvSpPr>
        <p:spPr>
          <a:xfrm>
            <a:off x="6444506" y="4951991"/>
            <a:ext cx="2350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i="1" dirty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Белый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1ED27049-07AE-DCD3-7854-0408C9FCB010}"/>
              </a:ext>
            </a:extLst>
          </p:cNvPr>
          <p:cNvSpPr txBox="1"/>
          <p:nvPr/>
        </p:nvSpPr>
        <p:spPr>
          <a:xfrm>
            <a:off x="9234291" y="3926006"/>
            <a:ext cx="1572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Большой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8842C747-02DD-A189-63B1-B647646082B0}"/>
              </a:ext>
            </a:extLst>
          </p:cNvPr>
          <p:cNvSpPr txBox="1"/>
          <p:nvPr/>
        </p:nvSpPr>
        <p:spPr>
          <a:xfrm>
            <a:off x="9300453" y="4947553"/>
            <a:ext cx="1572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Средний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56D53B5A-211D-D608-9AA4-CA5978B4B406}"/>
              </a:ext>
            </a:extLst>
          </p:cNvPr>
          <p:cNvSpPr txBox="1"/>
          <p:nvPr/>
        </p:nvSpPr>
        <p:spPr>
          <a:xfrm>
            <a:off x="10086580" y="4414795"/>
            <a:ext cx="2015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Тяжёлый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6FB553FA-9A8E-ACAE-0EB2-7EF241F2738F}"/>
              </a:ext>
            </a:extLst>
          </p:cNvPr>
          <p:cNvSpPr txBox="1"/>
          <p:nvPr/>
        </p:nvSpPr>
        <p:spPr>
          <a:xfrm>
            <a:off x="10359279" y="5480311"/>
            <a:ext cx="1572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Лёгкий</a:t>
            </a:r>
          </a:p>
        </p:txBody>
      </p:sp>
    </p:spTree>
    <p:extLst>
      <p:ext uri="{BB962C8B-B14F-4D97-AF65-F5344CB8AC3E}">
        <p14:creationId xmlns:p14="http://schemas.microsoft.com/office/powerpoint/2010/main" val="48441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72D1624-AE22-2E3B-AD80-9E06EDC71A6C}"/>
              </a:ext>
            </a:extLst>
          </p:cNvPr>
          <p:cNvSpPr txBox="1"/>
          <p:nvPr/>
        </p:nvSpPr>
        <p:spPr>
          <a:xfrm>
            <a:off x="2416947" y="0"/>
            <a:ext cx="73581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Существующие решения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5CCE3B78-513E-DC15-9CC5-F3FCAFC3F00E}"/>
              </a:ext>
            </a:extLst>
          </p:cNvPr>
          <p:cNvSpPr/>
          <p:nvPr/>
        </p:nvSpPr>
        <p:spPr>
          <a:xfrm>
            <a:off x="0" y="1122218"/>
            <a:ext cx="6095999" cy="5735782"/>
          </a:xfrm>
          <a:prstGeom prst="rect">
            <a:avLst/>
          </a:prstGeom>
          <a:solidFill>
            <a:srgbClr val="C4E122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="" xmlns:a16="http://schemas.microsoft.com/office/drawing/2014/main" id="{7D8E4982-D824-642D-FB40-2199FBFDE36C}"/>
              </a:ext>
            </a:extLst>
          </p:cNvPr>
          <p:cNvSpPr/>
          <p:nvPr/>
        </p:nvSpPr>
        <p:spPr>
          <a:xfrm>
            <a:off x="6096000" y="1122218"/>
            <a:ext cx="6096000" cy="5735782"/>
          </a:xfrm>
          <a:prstGeom prst="rect">
            <a:avLst/>
          </a:prstGeom>
          <a:solidFill>
            <a:srgbClr val="EEF7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5943A1F-367C-AA3A-F7D9-1D498D44FD30}"/>
              </a:ext>
            </a:extLst>
          </p:cNvPr>
          <p:cNvSpPr txBox="1"/>
          <p:nvPr/>
        </p:nvSpPr>
        <p:spPr>
          <a:xfrm>
            <a:off x="0" y="5989000"/>
            <a:ext cx="55567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pulse.mail.ru</a:t>
            </a:r>
            <a:r>
              <a:rPr lang="en" sz="1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/article/kak-vybrat-spelyj-arbuz-s-pomoschyu-matematiki-1603153878938682896-697653232859431624/?</a:t>
            </a:r>
            <a:r>
              <a:rPr lang="en" sz="1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ysclid</a:t>
            </a:r>
            <a:r>
              <a:rPr lang="en" sz="1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=l79d5baagw509773074</a:t>
            </a:r>
            <a:endParaRPr lang="ru-RU" sz="1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41B53EF-F66E-ECA2-66F3-B714E2AC33D4}"/>
              </a:ext>
            </a:extLst>
          </p:cNvPr>
          <p:cNvSpPr txBox="1"/>
          <p:nvPr/>
        </p:nvSpPr>
        <p:spPr>
          <a:xfrm>
            <a:off x="-1" y="2020943"/>
            <a:ext cx="6095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i="1" dirty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«Спелый арбуз всплывает, а недозрелый – тонет»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C311B7E-DE00-E4BF-E09B-302999722875}"/>
              </a:ext>
            </a:extLst>
          </p:cNvPr>
          <p:cNvSpPr txBox="1"/>
          <p:nvPr/>
        </p:nvSpPr>
        <p:spPr>
          <a:xfrm>
            <a:off x="2" y="1300295"/>
            <a:ext cx="6095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Идея: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36620E6-1FD8-52EC-1962-5402F9EE0C31}"/>
              </a:ext>
            </a:extLst>
          </p:cNvPr>
          <p:cNvSpPr txBox="1"/>
          <p:nvPr/>
        </p:nvSpPr>
        <p:spPr>
          <a:xfrm>
            <a:off x="2" y="2557028"/>
            <a:ext cx="6095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Что нужно сделать: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3F31C1F0-1F72-0D86-3A60-95AD550A2E7B}"/>
                  </a:ext>
                </a:extLst>
              </p:cNvPr>
              <p:cNvSpPr txBox="1"/>
              <p:nvPr/>
            </p:nvSpPr>
            <p:spPr>
              <a:xfrm>
                <a:off x="2" y="3277778"/>
                <a:ext cx="6095998" cy="24597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ru-RU" sz="2000" dirty="0">
                    <a:solidFill>
                      <a:srgbClr val="270600"/>
                    </a:solidFill>
                    <a:latin typeface="+mj-lt"/>
                    <a:ea typeface="+mj-ea"/>
                    <a:cs typeface="+mj-cs"/>
                  </a:rPr>
                  <a:t>Измерить охват арбуза в трёх взаимно перпендикулярных направлениях.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sz="2000" dirty="0">
                    <a:solidFill>
                      <a:srgbClr val="270600"/>
                    </a:solidFill>
                    <a:latin typeface="+mj-lt"/>
                    <a:ea typeface="+mj-ea"/>
                    <a:cs typeface="+mj-cs"/>
                  </a:rPr>
                  <a:t>Взвесить арбуз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sz="2000" dirty="0">
                    <a:solidFill>
                      <a:srgbClr val="270600"/>
                    </a:solidFill>
                    <a:latin typeface="+mj-lt"/>
                    <a:ea typeface="+mj-ea"/>
                    <a:cs typeface="+mj-cs"/>
                  </a:rPr>
                  <a:t>Подставить получившиеся значения (в килограммах и метрах) в неравенство: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solidFill>
                                <a:srgbClr val="270600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270600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𝑚</m:t>
                          </m:r>
                        </m:e>
                        <m:sub>
                          <m:r>
                            <a:rPr lang="ru-RU" sz="2000" b="0" i="1" smtClean="0">
                              <a:solidFill>
                                <a:srgbClr val="270600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арбуза</m:t>
                          </m:r>
                        </m:sub>
                      </m:sSub>
                      <m:r>
                        <a:rPr lang="ru-RU" sz="2000" i="1" smtClean="0">
                          <a:solidFill>
                            <a:srgbClr val="270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j-cs"/>
                        </a:rPr>
                        <m:t>≤</m:t>
                      </m:r>
                      <m:d>
                        <m:dPr>
                          <m:ctrlPr>
                            <a:rPr lang="ru-RU" sz="2000" b="0" i="1" smtClean="0">
                              <a:solidFill>
                                <a:srgbClr val="270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j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000" b="0" i="1" smtClean="0">
                                  <a:solidFill>
                                    <a:srgbClr val="270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j-cs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270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j-cs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270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j-cs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270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j-cs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270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j-cs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270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j-cs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270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j-cs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270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j-cs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270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j-cs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270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j-cs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270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j-cs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000" b="0" i="1" smtClean="0">
                              <a:solidFill>
                                <a:srgbClr val="270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j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270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270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270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270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270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270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270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270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270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270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270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000" b="0" i="1" smtClean="0">
                              <a:solidFill>
                                <a:srgbClr val="270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j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270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270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270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270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270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270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270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270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270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270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270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000" dirty="0">
                  <a:solidFill>
                    <a:srgbClr val="270600"/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endParaRPr lang="ru-RU" sz="1050" dirty="0">
                  <a:solidFill>
                    <a:srgbClr val="270600"/>
                  </a:solidFill>
                  <a:latin typeface="+mj-lt"/>
                  <a:ea typeface="+mj-ea"/>
                  <a:cs typeface="+mj-cs"/>
                </a:endParaRPr>
              </a:p>
              <a:p>
                <a:r>
                  <a:rPr lang="ru-RU" sz="2000" dirty="0">
                    <a:solidFill>
                      <a:srgbClr val="270600"/>
                    </a:solidFill>
                    <a:latin typeface="+mj-lt"/>
                    <a:ea typeface="+mj-ea"/>
                    <a:cs typeface="+mj-cs"/>
                  </a:rPr>
                  <a:t>Если неравенство верно – арбуз спелый.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F31C1F0-1F72-0D86-3A60-95AD550A2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" y="3277778"/>
                <a:ext cx="6095998" cy="2459712"/>
              </a:xfrm>
              <a:prstGeom prst="rect">
                <a:avLst/>
              </a:prstGeom>
              <a:blipFill>
                <a:blip r:embed="rId2"/>
                <a:stretch>
                  <a:fillRect l="-1040" t="-1546" b="-25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DF7CF4D-8A01-7747-BDFC-8A71766ACCA7}"/>
              </a:ext>
            </a:extLst>
          </p:cNvPr>
          <p:cNvSpPr txBox="1"/>
          <p:nvPr/>
        </p:nvSpPr>
        <p:spPr>
          <a:xfrm>
            <a:off x="6096000" y="6358332"/>
            <a:ext cx="5556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habr.com</a:t>
            </a:r>
            <a:r>
              <a:rPr lang="en" sz="1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/</a:t>
            </a:r>
            <a:r>
              <a:rPr lang="en" sz="1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ru</a:t>
            </a:r>
            <a:r>
              <a:rPr lang="en" sz="1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/post/424099/?</a:t>
            </a:r>
            <a:r>
              <a:rPr lang="en" sz="1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ysclid</a:t>
            </a:r>
            <a:r>
              <a:rPr lang="en" sz="1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=l79d6kxxmn639509045</a:t>
            </a:r>
            <a:endParaRPr lang="ru-RU" sz="1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A455478-430A-EB34-28C0-7E01CA4BAD6A}"/>
              </a:ext>
            </a:extLst>
          </p:cNvPr>
          <p:cNvSpPr txBox="1"/>
          <p:nvPr/>
        </p:nvSpPr>
        <p:spPr>
          <a:xfrm>
            <a:off x="6229645" y="1300295"/>
            <a:ext cx="6095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Идея: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9DB80B8-7C60-9665-9158-E0B5ECB924C4}"/>
              </a:ext>
            </a:extLst>
          </p:cNvPr>
          <p:cNvSpPr txBox="1"/>
          <p:nvPr/>
        </p:nvSpPr>
        <p:spPr>
          <a:xfrm>
            <a:off x="6229645" y="2557028"/>
            <a:ext cx="6095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Что нужно сделать: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7B6AE460-B477-E548-2AA9-D7D5C17F244D}"/>
              </a:ext>
            </a:extLst>
          </p:cNvPr>
          <p:cNvSpPr txBox="1"/>
          <p:nvPr/>
        </p:nvSpPr>
        <p:spPr>
          <a:xfrm>
            <a:off x="5962357" y="2020943"/>
            <a:ext cx="6095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i="1" dirty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«Всё определяет звук»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2A404605-6746-40F1-03DB-77369A6C9E71}"/>
              </a:ext>
            </a:extLst>
          </p:cNvPr>
          <p:cNvSpPr txBox="1"/>
          <p:nvPr/>
        </p:nvSpPr>
        <p:spPr>
          <a:xfrm>
            <a:off x="6229645" y="3264378"/>
            <a:ext cx="60959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000" dirty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Загрузить приложение на смартфон под управлением  </a:t>
            </a:r>
            <a:r>
              <a:rPr lang="en-US" sz="2000" dirty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Android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Запустить приложение и нажать на кнопку прослушивания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Постучать по арбузу (желательно держать телефон как можно ближе)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Получить результат</a:t>
            </a:r>
          </a:p>
        </p:txBody>
      </p:sp>
    </p:spTree>
    <p:extLst>
      <p:ext uri="{BB962C8B-B14F-4D97-AF65-F5344CB8AC3E}">
        <p14:creationId xmlns:p14="http://schemas.microsoft.com/office/powerpoint/2010/main" val="299835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="" xmlns:a16="http://schemas.microsoft.com/office/drawing/2014/main" id="{6A6CB89B-1ACA-04FD-1EE2-084CFADCD65F}"/>
              </a:ext>
            </a:extLst>
          </p:cNvPr>
          <p:cNvSpPr/>
          <p:nvPr/>
        </p:nvSpPr>
        <p:spPr>
          <a:xfrm>
            <a:off x="0" y="1122218"/>
            <a:ext cx="6096000" cy="5735782"/>
          </a:xfrm>
          <a:prstGeom prst="rect">
            <a:avLst/>
          </a:prstGeom>
          <a:solidFill>
            <a:srgbClr val="C4E122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DFDE46C-C18F-2E6C-084F-310AE135589C}"/>
              </a:ext>
            </a:extLst>
          </p:cNvPr>
          <p:cNvSpPr txBox="1"/>
          <p:nvPr/>
        </p:nvSpPr>
        <p:spPr>
          <a:xfrm>
            <a:off x="3155131" y="0"/>
            <a:ext cx="58817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Что предлагаем мы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6443D33-303F-3B89-F2D3-D4F7BDF39C3B}"/>
              </a:ext>
            </a:extLst>
          </p:cNvPr>
          <p:cNvSpPr txBox="1"/>
          <p:nvPr/>
        </p:nvSpPr>
        <p:spPr>
          <a:xfrm>
            <a:off x="-1" y="2020943"/>
            <a:ext cx="6095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i="1" dirty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«Составим описание характеристик арбуза и применим задачу классификации»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FD08132-A3E4-CEAE-D9C5-45C3CAAFE46A}"/>
              </a:ext>
            </a:extLst>
          </p:cNvPr>
          <p:cNvSpPr txBox="1"/>
          <p:nvPr/>
        </p:nvSpPr>
        <p:spPr>
          <a:xfrm>
            <a:off x="2" y="1300295"/>
            <a:ext cx="6095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Идея: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4893735-16AD-AE9F-B6A7-FE0CFDEFBFD6}"/>
              </a:ext>
            </a:extLst>
          </p:cNvPr>
          <p:cNvSpPr txBox="1"/>
          <p:nvPr/>
        </p:nvSpPr>
        <p:spPr>
          <a:xfrm>
            <a:off x="2" y="2728829"/>
            <a:ext cx="6095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Что нужно сделать: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1A29B79-61FB-A52E-6D70-2904501F072A}"/>
              </a:ext>
            </a:extLst>
          </p:cNvPr>
          <p:cNvSpPr txBox="1"/>
          <p:nvPr/>
        </p:nvSpPr>
        <p:spPr>
          <a:xfrm>
            <a:off x="2" y="3419784"/>
            <a:ext cx="60959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000" dirty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Измерить охват арбуза в трёх взаимно перпендикулярных направлениях.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Взвесить арбуз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Постучать по </a:t>
            </a:r>
            <a:r>
              <a:rPr lang="ru-RU" sz="2000" dirty="0" smtClean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арбузу</a:t>
            </a:r>
            <a:endParaRPr lang="en-US" sz="2000" dirty="0" smtClean="0">
              <a:solidFill>
                <a:srgbClr val="270600"/>
              </a:solidFill>
              <a:latin typeface="+mj-lt"/>
              <a:ea typeface="+mj-ea"/>
              <a:cs typeface="+mj-cs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Определить морфологические признаки</a:t>
            </a:r>
            <a:endParaRPr lang="ru-RU" sz="2000" dirty="0">
              <a:solidFill>
                <a:srgbClr val="270600"/>
              </a:solidFill>
              <a:latin typeface="+mj-lt"/>
              <a:ea typeface="+mj-ea"/>
              <a:cs typeface="+mj-cs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Внести данные в таблицу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Получить вердикт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F83AC0A0-2D8E-8881-7B59-E78BB5FE64D5}"/>
              </a:ext>
            </a:extLst>
          </p:cNvPr>
          <p:cNvSpPr/>
          <p:nvPr/>
        </p:nvSpPr>
        <p:spPr>
          <a:xfrm>
            <a:off x="6095997" y="1122218"/>
            <a:ext cx="6096003" cy="5735782"/>
          </a:xfrm>
          <a:prstGeom prst="rect">
            <a:avLst/>
          </a:prstGeom>
          <a:solidFill>
            <a:srgbClr val="F9240A">
              <a:alpha val="7451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14A990A-AC1F-5514-CA79-F94D677488E0}"/>
              </a:ext>
            </a:extLst>
          </p:cNvPr>
          <p:cNvSpPr txBox="1"/>
          <p:nvPr/>
        </p:nvSpPr>
        <p:spPr>
          <a:xfrm>
            <a:off x="9505165" y="1253287"/>
            <a:ext cx="2686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Сложности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84014091-3891-39E2-37D1-B306E51744C1}"/>
              </a:ext>
            </a:extLst>
          </p:cNvPr>
          <p:cNvSpPr txBox="1"/>
          <p:nvPr/>
        </p:nvSpPr>
        <p:spPr>
          <a:xfrm>
            <a:off x="6299983" y="3312998"/>
            <a:ext cx="55872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Нашёлся только один размеченный </a:t>
            </a:r>
            <a:r>
              <a:rPr lang="ru-RU" sz="20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датасет</a:t>
            </a:r>
            <a:endParaRPr lang="ru-RU" sz="2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В нём только  17 строк, что мало для решения задачи регрессии.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Большая часть параметров опирается на субъективное восприятие человека (звук звонкий или хрустящий?)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2CCEDC0-C4B2-FB9B-407D-50BBD3BA0B8C}"/>
              </a:ext>
            </a:extLst>
          </p:cNvPr>
          <p:cNvSpPr txBox="1"/>
          <p:nvPr/>
        </p:nvSpPr>
        <p:spPr>
          <a:xfrm>
            <a:off x="6299983" y="6419149"/>
            <a:ext cx="39051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1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www.kaggle.com</a:t>
            </a:r>
            <a:r>
              <a:rPr lang="en" sz="1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/datasets/</a:t>
            </a:r>
            <a:r>
              <a:rPr lang="en" sz="1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benjaminwang</a:t>
            </a:r>
            <a:r>
              <a:rPr lang="en" sz="1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/xigua30</a:t>
            </a:r>
            <a:endParaRPr lang="ru-RU" sz="1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292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72D1624-AE22-2E3B-AD80-9E06EDC71A6C}"/>
              </a:ext>
            </a:extLst>
          </p:cNvPr>
          <p:cNvSpPr txBox="1"/>
          <p:nvPr/>
        </p:nvSpPr>
        <p:spPr>
          <a:xfrm>
            <a:off x="2741556" y="0"/>
            <a:ext cx="46185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 smtClean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Обзор </a:t>
            </a:r>
            <a:r>
              <a:rPr lang="ru-RU" sz="5400" b="1" dirty="0" err="1" smtClean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датасета</a:t>
            </a:r>
            <a:endParaRPr lang="ru-RU" sz="5400" b="1" dirty="0">
              <a:solidFill>
                <a:srgbClr val="2706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="" xmlns:a16="http://schemas.microsoft.com/office/drawing/2014/main" id="{A98DD7BE-BBED-06C4-DE76-9D0C008389E7}"/>
              </a:ext>
            </a:extLst>
          </p:cNvPr>
          <p:cNvSpPr/>
          <p:nvPr/>
        </p:nvSpPr>
        <p:spPr>
          <a:xfrm>
            <a:off x="0" y="1122218"/>
            <a:ext cx="12192000" cy="5735782"/>
          </a:xfrm>
          <a:prstGeom prst="rect">
            <a:avLst/>
          </a:prstGeom>
          <a:gradFill>
            <a:gsLst>
              <a:gs pos="0">
                <a:srgbClr val="84A30D"/>
              </a:gs>
              <a:gs pos="15000">
                <a:srgbClr val="FA7859"/>
              </a:gs>
              <a:gs pos="5000">
                <a:srgbClr val="D1E851"/>
              </a:gs>
              <a:gs pos="9000">
                <a:srgbClr val="F2F9A7"/>
              </a:gs>
              <a:gs pos="100000">
                <a:srgbClr val="FC5C4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204503"/>
              </p:ext>
            </p:extLst>
          </p:nvPr>
        </p:nvGraphicFramePr>
        <p:xfrm>
          <a:off x="1226382" y="1340297"/>
          <a:ext cx="8503560" cy="1920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44840"/>
                <a:gridCol w="944840"/>
                <a:gridCol w="944840"/>
                <a:gridCol w="944840"/>
                <a:gridCol w="944840"/>
                <a:gridCol w="944840"/>
                <a:gridCol w="944840"/>
                <a:gridCol w="944840"/>
                <a:gridCol w="9448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root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Knock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Texture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navel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touch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density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Sugar content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 melon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green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Curl up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Turbid sound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clear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Hard slide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0.697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0.460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Light white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curl up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dull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Slightly mushy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Hard slide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0.657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0.198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226382" y="3690551"/>
            <a:ext cx="1096561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000" dirty="0" smtClean="0">
                <a:latin typeface="+mj-lt"/>
              </a:rPr>
              <a:t>Анализируемый </a:t>
            </a:r>
            <a:r>
              <a:rPr lang="ru-RU" sz="2000" dirty="0" err="1" smtClean="0">
                <a:latin typeface="+mj-lt"/>
              </a:rPr>
              <a:t>датасет</a:t>
            </a:r>
            <a:r>
              <a:rPr lang="ru-RU" sz="2000" dirty="0" smtClean="0">
                <a:latin typeface="+mj-lt"/>
              </a:rPr>
              <a:t> включал в себя следующие </a:t>
            </a:r>
            <a:r>
              <a:rPr lang="ru-RU" sz="2000" dirty="0" err="1" smtClean="0">
                <a:latin typeface="+mj-lt"/>
              </a:rPr>
              <a:t>презнаки</a:t>
            </a:r>
            <a:r>
              <a:rPr lang="ru-RU" sz="2000" dirty="0" smtClean="0">
                <a:latin typeface="+mj-lt"/>
              </a:rPr>
              <a:t>:</a:t>
            </a:r>
          </a:p>
          <a:p>
            <a:r>
              <a:rPr lang="ru-RU" sz="2000" dirty="0" smtClean="0">
                <a:latin typeface="+mj-lt"/>
              </a:rPr>
              <a:t>Цвет, форма плодоножки, звук, текстура, пупок, звук, плотность, содержание сахара и класс арбуза</a:t>
            </a:r>
          </a:p>
          <a:p>
            <a:endParaRPr lang="ru-RU" sz="2000" dirty="0" smtClean="0">
              <a:latin typeface="+mj-lt"/>
            </a:endParaRPr>
          </a:p>
          <a:p>
            <a:pPr marL="342900" indent="-342900">
              <a:buAutoNum type="arabicPeriod" startAt="2"/>
            </a:pPr>
            <a:r>
              <a:rPr lang="ru-RU" sz="2000" dirty="0" smtClean="0">
                <a:latin typeface="+mj-lt"/>
              </a:rPr>
              <a:t>Так как содержание сахара в арбузе без разрушения плода померить нельзя, то это признак в построении модели не учитывался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26382" y="3265614"/>
            <a:ext cx="8503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+mj-lt"/>
              </a:rPr>
              <a:t>Пример строк анализируемого </a:t>
            </a:r>
            <a:r>
              <a:rPr lang="ru-RU" sz="1400" dirty="0" err="1" smtClean="0">
                <a:latin typeface="+mj-lt"/>
              </a:rPr>
              <a:t>датасета</a:t>
            </a:r>
            <a:endParaRPr lang="ru-RU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508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="" xmlns:a16="http://schemas.microsoft.com/office/drawing/2014/main" id="{6A6CB89B-1ACA-04FD-1EE2-084CFADCD65F}"/>
              </a:ext>
            </a:extLst>
          </p:cNvPr>
          <p:cNvSpPr/>
          <p:nvPr/>
        </p:nvSpPr>
        <p:spPr>
          <a:xfrm>
            <a:off x="0" y="1122218"/>
            <a:ext cx="6096000" cy="5735782"/>
          </a:xfrm>
          <a:prstGeom prst="rect">
            <a:avLst/>
          </a:prstGeom>
          <a:solidFill>
            <a:srgbClr val="C4E122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F83AC0A0-2D8E-8881-7B59-E78BB5FE64D5}"/>
              </a:ext>
            </a:extLst>
          </p:cNvPr>
          <p:cNvSpPr/>
          <p:nvPr/>
        </p:nvSpPr>
        <p:spPr>
          <a:xfrm>
            <a:off x="6095997" y="1122218"/>
            <a:ext cx="6096003" cy="5735782"/>
          </a:xfrm>
          <a:prstGeom prst="rect">
            <a:avLst/>
          </a:prstGeom>
          <a:solidFill>
            <a:srgbClr val="F9240A">
              <a:alpha val="7451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609" y="1223073"/>
            <a:ext cx="5446402" cy="51117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72D1624-AE22-2E3B-AD80-9E06EDC71A6C}"/>
              </a:ext>
            </a:extLst>
          </p:cNvPr>
          <p:cNvSpPr txBox="1"/>
          <p:nvPr/>
        </p:nvSpPr>
        <p:spPr>
          <a:xfrm>
            <a:off x="2741556" y="0"/>
            <a:ext cx="52132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 smtClean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Выбор признаков</a:t>
            </a:r>
            <a:endParaRPr lang="ru-RU" sz="5400" b="1" dirty="0">
              <a:solidFill>
                <a:srgbClr val="2706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5FD08132-A3E4-CEAE-D9C5-45C3CAAFE46A}"/>
              </a:ext>
            </a:extLst>
          </p:cNvPr>
          <p:cNvSpPr txBox="1"/>
          <p:nvPr/>
        </p:nvSpPr>
        <p:spPr>
          <a:xfrm>
            <a:off x="2" y="1300295"/>
            <a:ext cx="6095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Идея: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46443D33-303F-3B89-F2D3-D4F7BDF39C3B}"/>
              </a:ext>
            </a:extLst>
          </p:cNvPr>
          <p:cNvSpPr txBox="1"/>
          <p:nvPr/>
        </p:nvSpPr>
        <p:spPr>
          <a:xfrm>
            <a:off x="-7" y="1927443"/>
            <a:ext cx="6095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i="1" dirty="0" smtClean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«Для классификации выбрать </a:t>
            </a:r>
          </a:p>
          <a:p>
            <a:pPr algn="ctr"/>
            <a:r>
              <a:rPr lang="ru-RU" sz="2000" b="1" i="1" dirty="0" smtClean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Наиболее различающиеся признаки»</a:t>
            </a:r>
            <a:endParaRPr lang="ru-RU" sz="2000" b="1" i="1" dirty="0">
              <a:solidFill>
                <a:srgbClr val="2706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836620E6-1FD8-52EC-1962-5402F9EE0C31}"/>
              </a:ext>
            </a:extLst>
          </p:cNvPr>
          <p:cNvSpPr txBox="1"/>
          <p:nvPr/>
        </p:nvSpPr>
        <p:spPr>
          <a:xfrm>
            <a:off x="16484" y="3385588"/>
            <a:ext cx="609599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000" dirty="0" smtClean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Дискретные признаки кодировались таким образом, что разным признаком соответствовали разные целые числа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 smtClean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Для анализируемых признаков строился </a:t>
            </a:r>
            <a:r>
              <a:rPr lang="en-US" sz="2000" dirty="0" err="1" smtClean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pairplot</a:t>
            </a:r>
            <a:endParaRPr lang="ru-RU" sz="2000" dirty="0" smtClean="0">
              <a:solidFill>
                <a:srgbClr val="270600"/>
              </a:solidFill>
              <a:latin typeface="+mj-lt"/>
              <a:ea typeface="+mj-ea"/>
              <a:cs typeface="+mj-cs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000" dirty="0" smtClean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Так как признаки «</a:t>
            </a:r>
            <a:r>
              <a:rPr lang="en-US" sz="2000" dirty="0" smtClean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knock</a:t>
            </a:r>
            <a:r>
              <a:rPr lang="ru-RU" sz="2000" dirty="0" smtClean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» </a:t>
            </a:r>
            <a:r>
              <a:rPr lang="ru-RU" sz="2000" dirty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и</a:t>
            </a:r>
            <a:r>
              <a:rPr lang="ru-RU" sz="2000" dirty="0" smtClean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 «</a:t>
            </a:r>
            <a:r>
              <a:rPr lang="en-US" sz="2000" dirty="0" smtClean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texture</a:t>
            </a:r>
            <a:r>
              <a:rPr lang="ru-RU" sz="2000" dirty="0" smtClean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» имеют наиболее различающиеся функции распределения, то лучшим образом подходят для классификации, поэтому эти признаки были выбраны для построения модели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>
              <a:solidFill>
                <a:srgbClr val="270600"/>
              </a:solidFill>
              <a:latin typeface="+mj-lt"/>
              <a:ea typeface="+mj-ea"/>
              <a:cs typeface="+mj-cs"/>
            </a:endParaRPr>
          </a:p>
          <a:p>
            <a:pPr marL="514350" indent="-514350">
              <a:buFont typeface="+mj-lt"/>
              <a:buAutoNum type="arabicPeriod"/>
            </a:pPr>
            <a:endParaRPr lang="ru-RU" dirty="0" smtClean="0">
              <a:solidFill>
                <a:srgbClr val="270600"/>
              </a:solidFill>
              <a:latin typeface="+mj-lt"/>
              <a:ea typeface="+mj-ea"/>
              <a:cs typeface="+mj-cs"/>
            </a:endParaRPr>
          </a:p>
          <a:p>
            <a:pPr marL="514350" indent="-514350">
              <a:buFont typeface="+mj-lt"/>
              <a:buAutoNum type="arabicPeriod"/>
            </a:pPr>
            <a:endParaRPr lang="ru-RU" dirty="0">
              <a:solidFill>
                <a:srgbClr val="2706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59609" y="6334780"/>
            <a:ext cx="5585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Зависимость признаков </a:t>
            </a:r>
            <a:r>
              <a:rPr lang="ru-RU" sz="1200" dirty="0" err="1" smtClean="0"/>
              <a:t>датасета</a:t>
            </a:r>
            <a:r>
              <a:rPr lang="ru-RU" sz="1200" dirty="0" smtClean="0"/>
              <a:t> друг от друга. На диагонали построены функции распределения признаков классов в колонке</a:t>
            </a:r>
            <a:endParaRPr lang="ru-RU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74893735-16AD-AE9F-B6A7-FE0CFDEFBFD6}"/>
              </a:ext>
            </a:extLst>
          </p:cNvPr>
          <p:cNvSpPr txBox="1"/>
          <p:nvPr/>
        </p:nvSpPr>
        <p:spPr>
          <a:xfrm>
            <a:off x="2" y="2635329"/>
            <a:ext cx="6095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Что </a:t>
            </a:r>
            <a:r>
              <a:rPr lang="ru-RU" sz="3200" dirty="0" smtClean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сделано:</a:t>
            </a:r>
            <a:endParaRPr lang="ru-RU" sz="3200" dirty="0">
              <a:solidFill>
                <a:srgbClr val="27060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2701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72D1624-AE22-2E3B-AD80-9E06EDC71A6C}"/>
              </a:ext>
            </a:extLst>
          </p:cNvPr>
          <p:cNvSpPr txBox="1"/>
          <p:nvPr/>
        </p:nvSpPr>
        <p:spPr>
          <a:xfrm>
            <a:off x="2741556" y="0"/>
            <a:ext cx="59683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 smtClean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Построение модели</a:t>
            </a:r>
            <a:endParaRPr lang="ru-RU" sz="5400" b="1" dirty="0">
              <a:solidFill>
                <a:srgbClr val="2706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="" xmlns:a16="http://schemas.microsoft.com/office/drawing/2014/main" id="{A98DD7BE-BBED-06C4-DE76-9D0C008389E7}"/>
              </a:ext>
            </a:extLst>
          </p:cNvPr>
          <p:cNvSpPr/>
          <p:nvPr/>
        </p:nvSpPr>
        <p:spPr>
          <a:xfrm>
            <a:off x="0" y="1122218"/>
            <a:ext cx="12192000" cy="5735782"/>
          </a:xfrm>
          <a:prstGeom prst="rect">
            <a:avLst/>
          </a:prstGeom>
          <a:gradFill>
            <a:gsLst>
              <a:gs pos="0">
                <a:srgbClr val="84A30D"/>
              </a:gs>
              <a:gs pos="15000">
                <a:srgbClr val="FA7859"/>
              </a:gs>
              <a:gs pos="5000">
                <a:srgbClr val="D1E851"/>
              </a:gs>
              <a:gs pos="9000">
                <a:srgbClr val="F2F9A7"/>
              </a:gs>
              <a:gs pos="100000">
                <a:srgbClr val="FC5C4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028700"/>
              </p:ext>
            </p:extLst>
          </p:nvPr>
        </p:nvGraphicFramePr>
        <p:xfrm>
          <a:off x="1226382" y="1336437"/>
          <a:ext cx="10026510" cy="1645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52067"/>
                <a:gridCol w="1334530"/>
                <a:gridCol w="2248930"/>
                <a:gridCol w="1748813"/>
                <a:gridCol w="1562798"/>
                <a:gridCol w="1779372"/>
              </a:tblGrid>
              <a:tr h="66877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Knock_crisp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Knock_dull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Knock_turbid_sound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effectLst/>
                        </a:rPr>
                        <a:t>texture_Vague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effectLst/>
                        </a:rPr>
                        <a:t>texture_clear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effectLst/>
                        </a:rPr>
                        <a:t>texture_slightly</a:t>
                      </a:r>
                      <a:r>
                        <a:rPr lang="en-US" sz="1800" dirty="0" smtClean="0">
                          <a:effectLst/>
                        </a:rPr>
                        <a:t> mushy</a:t>
                      </a:r>
                    </a:p>
                    <a:p>
                      <a:endParaRPr lang="ru-RU" dirty="0"/>
                    </a:p>
                  </a:txBody>
                  <a:tcPr/>
                </a:tc>
              </a:tr>
              <a:tr h="271225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271225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36620E6-1FD8-52EC-1962-5402F9EE0C31}"/>
              </a:ext>
            </a:extLst>
          </p:cNvPr>
          <p:cNvSpPr txBox="1"/>
          <p:nvPr/>
        </p:nvSpPr>
        <p:spPr>
          <a:xfrm>
            <a:off x="1226382" y="3389945"/>
            <a:ext cx="5017899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000" dirty="0" smtClean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Выбранные признаки «</a:t>
            </a:r>
            <a:r>
              <a:rPr lang="en-US" sz="2000" dirty="0" smtClean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knock</a:t>
            </a:r>
            <a:r>
              <a:rPr lang="ru-RU" sz="2000" dirty="0" smtClean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» и «</a:t>
            </a:r>
            <a:r>
              <a:rPr lang="en-US" sz="2000" dirty="0" smtClean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texture</a:t>
            </a:r>
            <a:r>
              <a:rPr lang="ru-RU" sz="2000" dirty="0" smtClean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» кодировались с помощью </a:t>
            </a:r>
            <a:r>
              <a:rPr lang="en-US" sz="2000" dirty="0" smtClean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one-hot </a:t>
            </a:r>
            <a:r>
              <a:rPr lang="ru-RU" sz="2000" dirty="0" smtClean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кодирования</a:t>
            </a:r>
          </a:p>
          <a:p>
            <a:pPr marL="514350" indent="-514350">
              <a:buFont typeface="+mj-lt"/>
              <a:buAutoNum type="arabicPeriod"/>
            </a:pPr>
            <a:endParaRPr lang="ru-RU" sz="2000" dirty="0">
              <a:solidFill>
                <a:srgbClr val="270600"/>
              </a:solidFill>
              <a:latin typeface="+mj-lt"/>
              <a:ea typeface="+mj-ea"/>
              <a:cs typeface="+mj-cs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000" dirty="0" smtClean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Обучающаяся выборка была разделена на две части: обучающую и тестовую</a:t>
            </a:r>
          </a:p>
          <a:p>
            <a:pPr marL="514350" indent="-514350">
              <a:buFont typeface="+mj-lt"/>
              <a:buAutoNum type="arabicPeriod"/>
            </a:pPr>
            <a:endParaRPr lang="ru-RU" sz="2000" dirty="0">
              <a:solidFill>
                <a:srgbClr val="270600"/>
              </a:solidFill>
              <a:latin typeface="+mj-lt"/>
              <a:ea typeface="+mj-ea"/>
              <a:cs typeface="+mj-cs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000" dirty="0" smtClean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Для классификации объектов была обучена модель дерева принятия решений 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>
              <a:solidFill>
                <a:srgbClr val="270600"/>
              </a:solidFill>
              <a:latin typeface="+mj-lt"/>
              <a:ea typeface="+mj-ea"/>
              <a:cs typeface="+mj-cs"/>
            </a:endParaRPr>
          </a:p>
          <a:p>
            <a:pPr marL="514350" indent="-514350">
              <a:buFont typeface="+mj-lt"/>
              <a:buAutoNum type="arabicPeriod"/>
            </a:pPr>
            <a:endParaRPr lang="ru-RU" dirty="0">
              <a:solidFill>
                <a:srgbClr val="2706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8808" y="6550223"/>
            <a:ext cx="3833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Обученная модель дерева принятия решений</a:t>
            </a:r>
            <a:endParaRPr lang="ru-RU" sz="1400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663" y="3196576"/>
            <a:ext cx="4536547" cy="335364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26382" y="2982357"/>
            <a:ext cx="5840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+mj-lt"/>
              </a:rPr>
              <a:t>Пример закодированных строк </a:t>
            </a:r>
            <a:r>
              <a:rPr lang="ru-RU" sz="1400" dirty="0" err="1" smtClean="0">
                <a:latin typeface="+mj-lt"/>
              </a:rPr>
              <a:t>датасета</a:t>
            </a:r>
            <a:endParaRPr lang="ru-RU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686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="" xmlns:a16="http://schemas.microsoft.com/office/drawing/2014/main" id="{6A6CB89B-1ACA-04FD-1EE2-084CFADCD65F}"/>
              </a:ext>
            </a:extLst>
          </p:cNvPr>
          <p:cNvSpPr/>
          <p:nvPr/>
        </p:nvSpPr>
        <p:spPr>
          <a:xfrm>
            <a:off x="16483" y="1122218"/>
            <a:ext cx="6096000" cy="5735782"/>
          </a:xfrm>
          <a:prstGeom prst="rect">
            <a:avLst/>
          </a:prstGeom>
          <a:solidFill>
            <a:srgbClr val="C4E122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DFDE46C-C18F-2E6C-084F-310AE135589C}"/>
              </a:ext>
            </a:extLst>
          </p:cNvPr>
          <p:cNvSpPr txBox="1"/>
          <p:nvPr/>
        </p:nvSpPr>
        <p:spPr>
          <a:xfrm>
            <a:off x="3212796" y="32951"/>
            <a:ext cx="33826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 smtClean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Результаты</a:t>
            </a:r>
            <a:endParaRPr lang="ru-RU" sz="5400" b="1" dirty="0">
              <a:solidFill>
                <a:srgbClr val="2706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F83AC0A0-2D8E-8881-7B59-E78BB5FE64D5}"/>
              </a:ext>
            </a:extLst>
          </p:cNvPr>
          <p:cNvSpPr/>
          <p:nvPr/>
        </p:nvSpPr>
        <p:spPr>
          <a:xfrm>
            <a:off x="6095997" y="1122218"/>
            <a:ext cx="6096003" cy="5735782"/>
          </a:xfrm>
          <a:prstGeom prst="rect">
            <a:avLst/>
          </a:prstGeom>
          <a:solidFill>
            <a:srgbClr val="F9240A">
              <a:alpha val="7451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14A990A-AC1F-5514-CA79-F94D677488E0}"/>
              </a:ext>
            </a:extLst>
          </p:cNvPr>
          <p:cNvSpPr txBox="1"/>
          <p:nvPr/>
        </p:nvSpPr>
        <p:spPr>
          <a:xfrm>
            <a:off x="9505165" y="1253287"/>
            <a:ext cx="2686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Недостатки</a:t>
            </a:r>
            <a:endParaRPr lang="ru-RU" sz="32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836620E6-1FD8-52EC-1962-5402F9EE0C31}"/>
              </a:ext>
            </a:extLst>
          </p:cNvPr>
          <p:cNvSpPr txBox="1"/>
          <p:nvPr/>
        </p:nvSpPr>
        <p:spPr>
          <a:xfrm>
            <a:off x="16484" y="3385588"/>
            <a:ext cx="6095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endParaRPr lang="ru-RU" dirty="0" smtClean="0">
              <a:solidFill>
                <a:srgbClr val="270600"/>
              </a:solidFill>
              <a:latin typeface="+mj-lt"/>
              <a:ea typeface="+mj-ea"/>
              <a:cs typeface="+mj-cs"/>
            </a:endParaRPr>
          </a:p>
          <a:p>
            <a:pPr marL="514350" indent="-514350">
              <a:buFont typeface="+mj-lt"/>
              <a:buAutoNum type="arabicPeriod"/>
            </a:pPr>
            <a:endParaRPr lang="ru-RU" dirty="0" smtClean="0">
              <a:solidFill>
                <a:srgbClr val="270600"/>
              </a:solidFill>
              <a:latin typeface="+mj-lt"/>
              <a:ea typeface="+mj-ea"/>
              <a:cs typeface="+mj-cs"/>
            </a:endParaRPr>
          </a:p>
          <a:p>
            <a:pPr marL="514350" indent="-514350">
              <a:buFont typeface="+mj-lt"/>
              <a:buAutoNum type="arabicPeriod"/>
            </a:pPr>
            <a:endParaRPr lang="ru-RU" dirty="0">
              <a:solidFill>
                <a:srgbClr val="2706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836620E6-1FD8-52EC-1962-5402F9EE0C31}"/>
              </a:ext>
            </a:extLst>
          </p:cNvPr>
          <p:cNvSpPr txBox="1"/>
          <p:nvPr/>
        </p:nvSpPr>
        <p:spPr>
          <a:xfrm>
            <a:off x="2022394" y="2525595"/>
            <a:ext cx="40900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Построена модель, обладающая предсказательной силой</a:t>
            </a:r>
          </a:p>
          <a:p>
            <a:pPr marL="514350" indent="-514350">
              <a:buFont typeface="+mj-lt"/>
              <a:buAutoNum type="arabicPeriod"/>
            </a:pPr>
            <a:endParaRPr lang="ru-RU" dirty="0">
              <a:solidFill>
                <a:srgbClr val="270600"/>
              </a:solidFill>
              <a:latin typeface="+mj-lt"/>
              <a:ea typeface="+mj-ea"/>
              <a:cs typeface="+mj-cs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По данным </a:t>
            </a:r>
            <a:r>
              <a:rPr lang="ru-RU" dirty="0" err="1" smtClean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датасета</a:t>
            </a:r>
            <a:r>
              <a:rPr lang="ru-RU" dirty="0" smtClean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 спелость</a:t>
            </a:r>
            <a:r>
              <a:rPr lang="en-US" dirty="0" smtClean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ru-RU" dirty="0" smtClean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арбуза можно предсказать по текстуре и звуку</a:t>
            </a:r>
          </a:p>
          <a:p>
            <a:pPr marL="514350" indent="-514350">
              <a:buFont typeface="+mj-lt"/>
              <a:buAutoNum type="arabicPeriod"/>
            </a:pPr>
            <a:endParaRPr lang="ru-RU" dirty="0">
              <a:solidFill>
                <a:srgbClr val="270600"/>
              </a:solidFill>
              <a:latin typeface="+mj-lt"/>
              <a:ea typeface="+mj-ea"/>
              <a:cs typeface="+mj-cs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Модель легка к применению на практике</a:t>
            </a:r>
          </a:p>
          <a:p>
            <a:pPr marL="514350" indent="-514350">
              <a:buFont typeface="+mj-lt"/>
              <a:buAutoNum type="arabicPeriod"/>
            </a:pPr>
            <a:endParaRPr lang="ru-RU" dirty="0">
              <a:solidFill>
                <a:srgbClr val="270600"/>
              </a:solidFill>
              <a:latin typeface="+mj-lt"/>
              <a:ea typeface="+mj-ea"/>
              <a:cs typeface="+mj-cs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270600"/>
                </a:solidFill>
                <a:latin typeface="+mj-lt"/>
                <a:ea typeface="+mj-ea"/>
                <a:cs typeface="+mj-cs"/>
              </a:rPr>
              <a:t>Модель легко переобучить на других данных</a:t>
            </a:r>
          </a:p>
          <a:p>
            <a:pPr marL="514350" indent="-514350">
              <a:buFont typeface="+mj-lt"/>
              <a:buAutoNum type="arabicPeriod"/>
            </a:pPr>
            <a:endParaRPr lang="ru-RU" dirty="0">
              <a:solidFill>
                <a:srgbClr val="270600"/>
              </a:solidFill>
              <a:latin typeface="+mj-lt"/>
              <a:ea typeface="+mj-ea"/>
              <a:cs typeface="+mj-cs"/>
            </a:endParaRPr>
          </a:p>
          <a:p>
            <a:pPr marL="514350" indent="-514350">
              <a:buFont typeface="+mj-lt"/>
              <a:buAutoNum type="arabicPeriod"/>
            </a:pPr>
            <a:endParaRPr lang="ru-RU" dirty="0" smtClean="0">
              <a:solidFill>
                <a:srgbClr val="270600"/>
              </a:solidFill>
              <a:latin typeface="+mj-lt"/>
              <a:ea typeface="+mj-ea"/>
              <a:cs typeface="+mj-cs"/>
            </a:endParaRPr>
          </a:p>
          <a:p>
            <a:pPr marL="514350" indent="-514350">
              <a:buFont typeface="+mj-lt"/>
              <a:buAutoNum type="arabicPeriod"/>
            </a:pPr>
            <a:endParaRPr lang="ru-RU" dirty="0" smtClean="0">
              <a:solidFill>
                <a:srgbClr val="270600"/>
              </a:solidFill>
              <a:latin typeface="+mj-lt"/>
              <a:ea typeface="+mj-ea"/>
              <a:cs typeface="+mj-cs"/>
            </a:endParaRPr>
          </a:p>
          <a:p>
            <a:pPr marL="514350" indent="-514350">
              <a:buFont typeface="+mj-lt"/>
              <a:buAutoNum type="arabicPeriod"/>
            </a:pPr>
            <a:endParaRPr lang="ru-RU" dirty="0">
              <a:solidFill>
                <a:srgbClr val="2706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014A990A-AC1F-5514-CA79-F94D677488E0}"/>
              </a:ext>
            </a:extLst>
          </p:cNvPr>
          <p:cNvSpPr txBox="1"/>
          <p:nvPr/>
        </p:nvSpPr>
        <p:spPr>
          <a:xfrm>
            <a:off x="-16482" y="1253287"/>
            <a:ext cx="2865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Успехи</a:t>
            </a:r>
            <a:endParaRPr lang="ru-RU" sz="32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0" name="Таблица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663267"/>
              </p:ext>
            </p:extLst>
          </p:nvPr>
        </p:nvGraphicFramePr>
        <p:xfrm>
          <a:off x="181236" y="2003999"/>
          <a:ext cx="1762894" cy="39460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81447"/>
                <a:gridCol w="881447"/>
              </a:tblGrid>
              <a:tr h="21922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Predictions</a:t>
                      </a:r>
                      <a:endParaRPr lang="ru-RU" sz="1000" dirty="0"/>
                    </a:p>
                  </a:txBody>
                  <a:tcPr marL="53563" marR="53563" marT="26781" marB="2678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True values</a:t>
                      </a:r>
                      <a:endParaRPr lang="ru-RU" sz="1000" dirty="0"/>
                    </a:p>
                  </a:txBody>
                  <a:tcPr marL="53563" marR="53563" marT="26781" marB="26781"/>
                </a:tc>
              </a:tr>
              <a:tr h="21922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Yes</a:t>
                      </a:r>
                      <a:endParaRPr lang="ru-RU" sz="1000" dirty="0"/>
                    </a:p>
                  </a:txBody>
                  <a:tcPr marL="53563" marR="53563" marT="26781" marB="2678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Yes</a:t>
                      </a:r>
                      <a:endParaRPr lang="ru-RU" sz="1000" dirty="0" smtClean="0"/>
                    </a:p>
                  </a:txBody>
                  <a:tcPr marL="53563" marR="53563" marT="26781" marB="26781"/>
                </a:tc>
              </a:tr>
              <a:tr h="219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Yes</a:t>
                      </a:r>
                      <a:endParaRPr lang="ru-RU" sz="1000" dirty="0" smtClean="0"/>
                    </a:p>
                  </a:txBody>
                  <a:tcPr marL="53563" marR="53563" marT="26781" marB="2678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Yes</a:t>
                      </a:r>
                      <a:endParaRPr lang="ru-RU" sz="1000" dirty="0" smtClean="0"/>
                    </a:p>
                  </a:txBody>
                  <a:tcPr marL="53563" marR="53563" marT="26781" marB="26781"/>
                </a:tc>
              </a:tr>
              <a:tr h="219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Yes</a:t>
                      </a:r>
                      <a:endParaRPr lang="ru-RU" sz="1000" dirty="0" smtClean="0"/>
                    </a:p>
                  </a:txBody>
                  <a:tcPr marL="53563" marR="53563" marT="26781" marB="2678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Yes</a:t>
                      </a:r>
                      <a:endParaRPr lang="ru-RU" sz="1000" dirty="0" smtClean="0"/>
                    </a:p>
                  </a:txBody>
                  <a:tcPr marL="53563" marR="53563" marT="26781" marB="26781"/>
                </a:tc>
              </a:tr>
              <a:tr h="219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Yes</a:t>
                      </a:r>
                      <a:endParaRPr lang="ru-RU" sz="1000" dirty="0" smtClean="0"/>
                    </a:p>
                  </a:txBody>
                  <a:tcPr marL="53563" marR="53563" marT="26781" marB="2678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Yes</a:t>
                      </a:r>
                      <a:endParaRPr lang="ru-RU" sz="1000" dirty="0" smtClean="0"/>
                    </a:p>
                  </a:txBody>
                  <a:tcPr marL="53563" marR="53563" marT="26781" marB="26781"/>
                </a:tc>
              </a:tr>
              <a:tr h="219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Yes</a:t>
                      </a:r>
                      <a:endParaRPr lang="ru-RU" sz="1000" dirty="0" smtClean="0"/>
                    </a:p>
                  </a:txBody>
                  <a:tcPr marL="53563" marR="53563" marT="26781" marB="2678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Yes</a:t>
                      </a:r>
                      <a:endParaRPr lang="ru-RU" sz="1000" dirty="0" smtClean="0"/>
                    </a:p>
                  </a:txBody>
                  <a:tcPr marL="53563" marR="53563" marT="26781" marB="26781"/>
                </a:tc>
              </a:tr>
              <a:tr h="219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Yes</a:t>
                      </a:r>
                      <a:endParaRPr lang="ru-RU" sz="1000" dirty="0" smtClean="0"/>
                    </a:p>
                  </a:txBody>
                  <a:tcPr marL="53563" marR="53563" marT="26781" marB="2678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Yes</a:t>
                      </a:r>
                      <a:endParaRPr lang="ru-RU" sz="1000" dirty="0" smtClean="0"/>
                    </a:p>
                  </a:txBody>
                  <a:tcPr marL="53563" marR="53563" marT="26781" marB="26781"/>
                </a:tc>
              </a:tr>
              <a:tr h="219226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 marL="53563" marR="53563" marT="26781" marB="2678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Yes</a:t>
                      </a:r>
                      <a:endParaRPr lang="ru-RU" sz="1000" dirty="0" smtClean="0"/>
                    </a:p>
                  </a:txBody>
                  <a:tcPr marL="53563" marR="53563" marT="26781" marB="26781"/>
                </a:tc>
              </a:tr>
              <a:tr h="219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Yes</a:t>
                      </a:r>
                      <a:endParaRPr lang="ru-RU" sz="1000" dirty="0" smtClean="0"/>
                    </a:p>
                  </a:txBody>
                  <a:tcPr marL="53563" marR="53563" marT="26781" marB="2678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Yes</a:t>
                      </a:r>
                      <a:endParaRPr lang="ru-RU" sz="1000" dirty="0" smtClean="0"/>
                    </a:p>
                  </a:txBody>
                  <a:tcPr marL="53563" marR="53563" marT="26781" marB="26781"/>
                </a:tc>
              </a:tr>
              <a:tr h="21922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</a:t>
                      </a:r>
                      <a:endParaRPr lang="ru-RU" sz="1000" dirty="0"/>
                    </a:p>
                  </a:txBody>
                  <a:tcPr marL="53563" marR="53563" marT="26781" marB="2678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</a:t>
                      </a:r>
                      <a:endParaRPr lang="ru-RU" sz="1000" dirty="0"/>
                    </a:p>
                  </a:txBody>
                  <a:tcPr marL="53563" marR="53563" marT="26781" marB="26781"/>
                </a:tc>
              </a:tr>
              <a:tr h="21922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</a:t>
                      </a:r>
                      <a:endParaRPr lang="ru-RU" sz="1000" dirty="0"/>
                    </a:p>
                  </a:txBody>
                  <a:tcPr marL="53563" marR="53563" marT="26781" marB="2678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</a:t>
                      </a:r>
                      <a:endParaRPr lang="ru-RU" sz="1000" dirty="0"/>
                    </a:p>
                  </a:txBody>
                  <a:tcPr marL="53563" marR="53563" marT="26781" marB="26781"/>
                </a:tc>
              </a:tr>
              <a:tr h="21922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</a:t>
                      </a:r>
                      <a:endParaRPr lang="ru-RU" sz="1000" dirty="0"/>
                    </a:p>
                  </a:txBody>
                  <a:tcPr marL="53563" marR="53563" marT="26781" marB="2678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</a:t>
                      </a:r>
                      <a:endParaRPr lang="ru-RU" sz="1000" dirty="0"/>
                    </a:p>
                  </a:txBody>
                  <a:tcPr marL="53563" marR="53563" marT="26781" marB="26781"/>
                </a:tc>
              </a:tr>
              <a:tr h="21922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</a:t>
                      </a:r>
                      <a:endParaRPr lang="ru-RU" sz="1000" dirty="0"/>
                    </a:p>
                  </a:txBody>
                  <a:tcPr marL="53563" marR="53563" marT="26781" marB="2678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</a:t>
                      </a:r>
                      <a:endParaRPr lang="ru-RU" sz="1000" dirty="0"/>
                    </a:p>
                  </a:txBody>
                  <a:tcPr marL="53563" marR="53563" marT="26781" marB="26781"/>
                </a:tc>
              </a:tr>
              <a:tr h="21922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</a:t>
                      </a:r>
                      <a:endParaRPr lang="ru-RU" sz="1000" dirty="0"/>
                    </a:p>
                  </a:txBody>
                  <a:tcPr marL="53563" marR="53563" marT="26781" marB="2678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</a:t>
                      </a:r>
                      <a:endParaRPr lang="ru-RU" sz="1000" dirty="0"/>
                    </a:p>
                  </a:txBody>
                  <a:tcPr marL="53563" marR="53563" marT="26781" marB="26781"/>
                </a:tc>
              </a:tr>
              <a:tr h="21922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</a:t>
                      </a:r>
                      <a:endParaRPr lang="ru-RU" sz="1000" dirty="0"/>
                    </a:p>
                  </a:txBody>
                  <a:tcPr marL="53563" marR="53563" marT="26781" marB="2678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</a:t>
                      </a:r>
                      <a:endParaRPr lang="ru-RU" sz="1000" dirty="0"/>
                    </a:p>
                  </a:txBody>
                  <a:tcPr marL="53563" marR="53563" marT="26781" marB="26781"/>
                </a:tc>
              </a:tr>
              <a:tr h="219226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ru-RU" sz="1000" dirty="0">
                        <a:solidFill>
                          <a:srgbClr val="FF0000"/>
                        </a:solidFill>
                      </a:endParaRPr>
                    </a:p>
                  </a:txBody>
                  <a:tcPr marL="53563" marR="53563" marT="26781" marB="2678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</a:t>
                      </a:r>
                      <a:endParaRPr lang="ru-RU" sz="1000" dirty="0"/>
                    </a:p>
                  </a:txBody>
                  <a:tcPr marL="53563" marR="53563" marT="26781" marB="26781"/>
                </a:tc>
              </a:tr>
              <a:tr h="21922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</a:t>
                      </a:r>
                      <a:endParaRPr lang="ru-RU" sz="1000" dirty="0"/>
                    </a:p>
                  </a:txBody>
                  <a:tcPr marL="53563" marR="53563" marT="26781" marB="2678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</a:t>
                      </a:r>
                      <a:endParaRPr lang="ru-RU" sz="1000" dirty="0"/>
                    </a:p>
                  </a:txBody>
                  <a:tcPr marL="53563" marR="53563" marT="26781" marB="26781"/>
                </a:tc>
              </a:tr>
              <a:tr h="21922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</a:t>
                      </a:r>
                      <a:endParaRPr lang="ru-RU" sz="1000" dirty="0"/>
                    </a:p>
                  </a:txBody>
                  <a:tcPr marL="53563" marR="53563" marT="26781" marB="2678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</a:t>
                      </a:r>
                      <a:endParaRPr lang="ru-RU" sz="1000" dirty="0"/>
                    </a:p>
                  </a:txBody>
                  <a:tcPr marL="53563" marR="53563" marT="26781" marB="26781"/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90618" y="5945991"/>
            <a:ext cx="1779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Предсказания модели</a:t>
            </a:r>
            <a:endParaRPr lang="ru-RU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836620E6-1FD8-52EC-1962-5402F9EE0C31}"/>
              </a:ext>
            </a:extLst>
          </p:cNvPr>
          <p:cNvSpPr txBox="1"/>
          <p:nvPr/>
        </p:nvSpPr>
        <p:spPr>
          <a:xfrm>
            <a:off x="6387436" y="2525595"/>
            <a:ext cx="56809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Модель не проверялась на реальных данных</a:t>
            </a:r>
          </a:p>
          <a:p>
            <a:pPr marL="514350" indent="-514350">
              <a:buFont typeface="+mj-lt"/>
              <a:buAutoNum type="arabicPeriod"/>
            </a:pPr>
            <a:endParaRPr lang="ru-RU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На практике часто недостаточно двух признаков для определения спелости</a:t>
            </a:r>
          </a:p>
          <a:p>
            <a:pPr marL="514350" indent="-514350">
              <a:buFont typeface="+mj-lt"/>
              <a:buAutoNum type="arabicPeriod"/>
            </a:pPr>
            <a:endParaRPr lang="ru-RU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В </a:t>
            </a:r>
            <a:r>
              <a:rPr lang="ru-RU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датасете</a:t>
            </a:r>
            <a:r>
              <a:rPr lang="ru-RU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используются субъективно определяемые  признаки</a:t>
            </a:r>
          </a:p>
          <a:p>
            <a:pPr marL="514350" indent="-514350">
              <a:buFont typeface="+mj-lt"/>
              <a:buAutoNum type="arabicPeriod"/>
            </a:pPr>
            <a:endParaRPr lang="ru-RU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При построении модели использовался маленький набор данных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>
              <a:solidFill>
                <a:srgbClr val="270600"/>
              </a:solidFill>
              <a:latin typeface="+mj-lt"/>
              <a:ea typeface="+mj-ea"/>
              <a:cs typeface="+mj-cs"/>
            </a:endParaRPr>
          </a:p>
          <a:p>
            <a:pPr marL="514350" indent="-514350">
              <a:buFont typeface="+mj-lt"/>
              <a:buAutoNum type="arabicPeriod"/>
            </a:pPr>
            <a:endParaRPr lang="ru-RU" dirty="0">
              <a:solidFill>
                <a:srgbClr val="27060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0193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549</Words>
  <Application>Microsoft Office PowerPoint</Application>
  <PresentationFormat>Широкоэкранный</PresentationFormat>
  <Paragraphs>184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Тема Office</vt:lpstr>
      <vt:lpstr>Задача 3 (Арбузы)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Задача 3 (Арбузы)</dc:title>
  <dc:creator>Капелюшников Андрей</dc:creator>
  <cp:lastModifiedBy>Учетная запись Майкрософт</cp:lastModifiedBy>
  <cp:revision>25</cp:revision>
  <dcterms:created xsi:type="dcterms:W3CDTF">2022-08-26T17:56:09Z</dcterms:created>
  <dcterms:modified xsi:type="dcterms:W3CDTF">2022-09-04T15:15:06Z</dcterms:modified>
</cp:coreProperties>
</file>