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0723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0521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703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62170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56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3561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9885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670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49190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0462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11/16/2022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8110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11/16/2022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45348493"/>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6D7D-3324-1A00-2C72-013724AB855F}"/>
              </a:ext>
            </a:extLst>
          </p:cNvPr>
          <p:cNvSpPr>
            <a:spLocks noGrp="1"/>
          </p:cNvSpPr>
          <p:nvPr>
            <p:ph type="title"/>
          </p:nvPr>
        </p:nvSpPr>
        <p:spPr>
          <a:xfrm>
            <a:off x="1079500" y="1011238"/>
            <a:ext cx="10026650" cy="2417762"/>
          </a:xfrm>
        </p:spPr>
        <p:txBody>
          <a:bodyPr>
            <a:normAutofit/>
          </a:bodyPr>
          <a:lstStyle/>
          <a:p>
            <a:r>
              <a:rPr lang="en-AU" dirty="0"/>
              <a:t>a </a:t>
            </a:r>
            <a:r>
              <a:rPr lang="en-AU" dirty="0" err="1"/>
              <a:t>powerpoint</a:t>
            </a:r>
            <a:r>
              <a:rPr lang="en-AU" dirty="0"/>
              <a:t> for English class </a:t>
            </a:r>
            <a:r>
              <a:rPr lang="en-AU" sz="200" dirty="0"/>
              <a:t>idk funny how we make things like </a:t>
            </a:r>
            <a:r>
              <a:rPr lang="en-AU" sz="200" dirty="0" err="1"/>
              <a:t>powerpoints</a:t>
            </a:r>
            <a:r>
              <a:rPr lang="en-AU" sz="200" dirty="0"/>
              <a:t> that we COULD get money for doing but we don’t because it is for school and therefore free.</a:t>
            </a:r>
            <a:br>
              <a:rPr lang="en-AU" sz="200" dirty="0"/>
            </a:br>
            <a:r>
              <a:rPr lang="en-AU" sz="200" dirty="0"/>
              <a:t>Schools get everything free.</a:t>
            </a:r>
            <a:endParaRPr lang="en-AU" dirty="0"/>
          </a:p>
        </p:txBody>
      </p:sp>
    </p:spTree>
    <p:extLst>
      <p:ext uri="{BB962C8B-B14F-4D97-AF65-F5344CB8AC3E}">
        <p14:creationId xmlns:p14="http://schemas.microsoft.com/office/powerpoint/2010/main" val="87724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3E9CF-A11A-1D39-CEE9-8E2511058D73}"/>
              </a:ext>
            </a:extLst>
          </p:cNvPr>
          <p:cNvSpPr>
            <a:spLocks noGrp="1"/>
          </p:cNvSpPr>
          <p:nvPr>
            <p:ph type="ctrTitle"/>
          </p:nvPr>
        </p:nvSpPr>
        <p:spPr>
          <a:xfrm>
            <a:off x="1080000" y="540033"/>
            <a:ext cx="4426782" cy="1331604"/>
          </a:xfrm>
        </p:spPr>
        <p:txBody>
          <a:bodyPr vert="horz" lIns="0" tIns="0" rIns="0" bIns="0" rtlCol="0" anchor="b" anchorCtr="0">
            <a:normAutofit/>
          </a:bodyPr>
          <a:lstStyle/>
          <a:p>
            <a:r>
              <a:rPr lang="en-US"/>
              <a:t>Gary Staples</a:t>
            </a:r>
          </a:p>
        </p:txBody>
      </p:sp>
      <p:cxnSp>
        <p:nvCxnSpPr>
          <p:cNvPr id="13" name="Straight Connector 1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7184CF-BBC9-D495-1D2F-E13CD3ED3CB2}"/>
              </a:ext>
            </a:extLst>
          </p:cNvPr>
          <p:cNvSpPr txBox="1"/>
          <p:nvPr/>
        </p:nvSpPr>
        <p:spPr>
          <a:xfrm>
            <a:off x="1080000" y="2759076"/>
            <a:ext cx="4460874" cy="3009899"/>
          </a:xfrm>
          <a:prstGeom prst="rect">
            <a:avLst/>
          </a:prstGeom>
        </p:spPr>
        <p:txBody>
          <a:bodyPr vert="horz" lIns="0" tIns="0" rIns="0" bIns="0" rtlCol="0" anchor="t" anchorCtr="0">
            <a:normAutofit lnSpcReduction="10000"/>
          </a:bodyPr>
          <a:lstStyle/>
          <a:p>
            <a:pPr>
              <a:lnSpc>
                <a:spcPct val="115000"/>
              </a:lnSpc>
              <a:spcAft>
                <a:spcPts val="600"/>
              </a:spcAft>
              <a:buClr>
                <a:schemeClr val="accent1">
                  <a:lumMod val="60000"/>
                  <a:lumOff val="40000"/>
                </a:schemeClr>
              </a:buClr>
            </a:pPr>
            <a:r>
              <a:rPr lang="en-US" sz="500">
                <a:solidFill>
                  <a:schemeClr val="tx1">
                    <a:alpha val="70000"/>
                  </a:schemeClr>
                </a:solidFill>
              </a:rPr>
              <a:t>Charge: Murder</a:t>
            </a:r>
          </a:p>
          <a:p>
            <a:pPr>
              <a:lnSpc>
                <a:spcPct val="115000"/>
              </a:lnSpc>
              <a:spcAft>
                <a:spcPts val="600"/>
              </a:spcAft>
              <a:buClr>
                <a:schemeClr val="accent1">
                  <a:lumMod val="60000"/>
                  <a:lumOff val="40000"/>
                </a:schemeClr>
              </a:buClr>
            </a:pPr>
            <a:r>
              <a:rPr lang="en-US" sz="500">
                <a:solidFill>
                  <a:schemeClr val="tx1">
                    <a:alpha val="70000"/>
                  </a:schemeClr>
                </a:solidFill>
              </a:rPr>
              <a:t>Sentence:</a:t>
            </a:r>
          </a:p>
          <a:p>
            <a:pPr>
              <a:lnSpc>
                <a:spcPct val="115000"/>
              </a:lnSpc>
              <a:spcAft>
                <a:spcPts val="600"/>
              </a:spcAft>
              <a:buClr>
                <a:schemeClr val="accent1">
                  <a:lumMod val="60000"/>
                  <a:lumOff val="40000"/>
                </a:schemeClr>
              </a:buClr>
            </a:pPr>
            <a:r>
              <a:rPr lang="en-US" sz="500">
                <a:solidFill>
                  <a:schemeClr val="tx1">
                    <a:alpha val="70000"/>
                  </a:schemeClr>
                </a:solidFill>
              </a:rPr>
              <a:t>Years Imprisoned: 2</a:t>
            </a:r>
          </a:p>
          <a:p>
            <a:pPr>
              <a:lnSpc>
                <a:spcPct val="115000"/>
              </a:lnSpc>
              <a:spcAft>
                <a:spcPts val="600"/>
              </a:spcAft>
              <a:buClr>
                <a:schemeClr val="accent1">
                  <a:lumMod val="60000"/>
                  <a:lumOff val="40000"/>
                </a:schemeClr>
              </a:buClr>
            </a:pPr>
            <a:r>
              <a:rPr lang="en-US" sz="500">
                <a:solidFill>
                  <a:schemeClr val="tx1">
                    <a:alpha val="70000"/>
                  </a:schemeClr>
                </a:solidFill>
              </a:rPr>
              <a:t>Year Crime: 1969</a:t>
            </a:r>
          </a:p>
          <a:p>
            <a:pPr>
              <a:lnSpc>
                <a:spcPct val="115000"/>
              </a:lnSpc>
              <a:spcAft>
                <a:spcPts val="600"/>
              </a:spcAft>
              <a:buClr>
                <a:schemeClr val="accent1">
                  <a:lumMod val="60000"/>
                  <a:lumOff val="40000"/>
                </a:schemeClr>
              </a:buClr>
            </a:pPr>
            <a:r>
              <a:rPr lang="en-US" sz="500">
                <a:solidFill>
                  <a:schemeClr val="tx1">
                    <a:alpha val="70000"/>
                  </a:schemeClr>
                </a:solidFill>
              </a:rPr>
              <a:t>Year Convicted: 1970</a:t>
            </a:r>
          </a:p>
          <a:p>
            <a:pPr>
              <a:lnSpc>
                <a:spcPct val="115000"/>
              </a:lnSpc>
              <a:spcAft>
                <a:spcPts val="600"/>
              </a:spcAft>
              <a:buClr>
                <a:schemeClr val="accent1">
                  <a:lumMod val="60000"/>
                  <a:lumOff val="40000"/>
                </a:schemeClr>
              </a:buClr>
            </a:pPr>
            <a:r>
              <a:rPr lang="en-US" sz="500">
                <a:solidFill>
                  <a:schemeClr val="tx1">
                    <a:alpha val="70000"/>
                  </a:schemeClr>
                </a:solidFill>
              </a:rPr>
              <a:t>Year Cleared: 1972</a:t>
            </a:r>
          </a:p>
          <a:p>
            <a:pPr>
              <a:lnSpc>
                <a:spcPct val="115000"/>
              </a:lnSpc>
              <a:spcAft>
                <a:spcPts val="600"/>
              </a:spcAft>
              <a:buClr>
                <a:schemeClr val="accent1">
                  <a:lumMod val="60000"/>
                  <a:lumOff val="40000"/>
                </a:schemeClr>
              </a:buClr>
            </a:pPr>
            <a:r>
              <a:rPr lang="en-US" sz="500">
                <a:solidFill>
                  <a:schemeClr val="tx1">
                    <a:alpha val="70000"/>
                  </a:schemeClr>
                </a:solidFill>
              </a:rPr>
              <a:t>Crime Location: Canada, Ontario</a:t>
            </a:r>
          </a:p>
          <a:p>
            <a:pPr>
              <a:lnSpc>
                <a:spcPct val="115000"/>
              </a:lnSpc>
              <a:spcAft>
                <a:spcPts val="600"/>
              </a:spcAft>
              <a:buClr>
                <a:schemeClr val="accent1">
                  <a:lumMod val="60000"/>
                  <a:lumOff val="40000"/>
                </a:schemeClr>
              </a:buClr>
            </a:pPr>
            <a:r>
              <a:rPr lang="en-US" sz="500">
                <a:solidFill>
                  <a:schemeClr val="tx1">
                    <a:alpha val="70000"/>
                  </a:schemeClr>
                </a:solidFill>
              </a:rPr>
              <a:t>Result: Judicially Exonerated Released</a:t>
            </a:r>
          </a:p>
          <a:p>
            <a:pPr>
              <a:lnSpc>
                <a:spcPct val="115000"/>
              </a:lnSpc>
              <a:spcAft>
                <a:spcPts val="600"/>
              </a:spcAft>
              <a:buClr>
                <a:schemeClr val="accent1">
                  <a:lumMod val="60000"/>
                  <a:lumOff val="40000"/>
                </a:schemeClr>
              </a:buClr>
            </a:pPr>
            <a:r>
              <a:rPr lang="en-US" sz="500">
                <a:solidFill>
                  <a:schemeClr val="tx1">
                    <a:alpha val="70000"/>
                  </a:schemeClr>
                </a:solidFill>
              </a:rPr>
              <a:t>Summary Of Case: "Gary Staples was convicted in 1970 of murdering a taxi cab driver in Hamilton, Ontario in 1969. Staples' conviction was based on the testimony of his ex-girlfriend who testified in exchange for leniency on robbery charges. She testified that Staples confessed the shooting to her. Staples described her as a "jilted girlfriend," and "She wanted to get even." Staples alibi is he was 35 miles from Hamilton at the time of the murder. After his conviction Staples appealed. His conviction was overturned and a new trial ordered. He ws acquitted after his second trial in 1972. In 2001 two law students from Osgoode Hall were going through the Hamilton police's file on the Staples case when they found a memo written by a police officer that had not been turned over to Staples' lawyer. The memo described two witnesses whose testimony would have corroborated his alibi of being 35 miles from Hamilton at the time the crime occurred. Staples was acquitted even without the concealed evidence. Staples filed a $6 million lawsuit in In 2001 against the Hamilton Police Department based on the concealed exculpatory evidence. In 2002 he was officially cleared of the murder when the Hamilton police sent him a written apology. Staples was also paid an undisclosed amount of compensation to settle the lawsuit.“</a:t>
            </a:r>
          </a:p>
          <a:p>
            <a:pPr>
              <a:lnSpc>
                <a:spcPct val="115000"/>
              </a:lnSpc>
              <a:spcAft>
                <a:spcPts val="600"/>
              </a:spcAft>
              <a:buClr>
                <a:schemeClr val="accent1">
                  <a:lumMod val="60000"/>
                  <a:lumOff val="40000"/>
                </a:schemeClr>
              </a:buClr>
            </a:pPr>
            <a:r>
              <a:rPr lang="en-US" sz="500">
                <a:solidFill>
                  <a:schemeClr val="tx1">
                    <a:alpha val="70000"/>
                  </a:schemeClr>
                </a:solidFill>
              </a:rPr>
              <a:t>Conviction Caused By: "Perjurious testimony of an ex-girlfriend, and police misconduct of concealing exculpatory witness statements.“</a:t>
            </a:r>
          </a:p>
          <a:p>
            <a:pPr>
              <a:lnSpc>
                <a:spcPct val="115000"/>
              </a:lnSpc>
              <a:spcAft>
                <a:spcPts val="600"/>
              </a:spcAft>
              <a:buClr>
                <a:schemeClr val="accent1">
                  <a:lumMod val="60000"/>
                  <a:lumOff val="40000"/>
                </a:schemeClr>
              </a:buClr>
            </a:pPr>
            <a:r>
              <a:rPr lang="en-US" sz="500">
                <a:solidFill>
                  <a:schemeClr val="tx1">
                    <a:alpha val="70000"/>
                  </a:schemeClr>
                </a:solidFill>
              </a:rPr>
              <a:t>Innocence Proved By: Staples' conviction was overturned and he was acquitted on appeal in 1972.</a:t>
            </a:r>
          </a:p>
          <a:p>
            <a:pPr>
              <a:lnSpc>
                <a:spcPct val="115000"/>
              </a:lnSpc>
              <a:spcAft>
                <a:spcPts val="600"/>
              </a:spcAft>
              <a:buClr>
                <a:schemeClr val="accent1">
                  <a:lumMod val="60000"/>
                  <a:lumOff val="40000"/>
                </a:schemeClr>
              </a:buClr>
            </a:pPr>
            <a:r>
              <a:rPr lang="en-US" sz="500">
                <a:solidFill>
                  <a:schemeClr val="tx1">
                    <a:alpha val="70000"/>
                  </a:schemeClr>
                </a:solidFill>
              </a:rPr>
              <a:t>Compensation Awarded: Yes in 2002 for an undisclosed amount</a:t>
            </a:r>
          </a:p>
          <a:p>
            <a:pPr>
              <a:lnSpc>
                <a:spcPct val="115000"/>
              </a:lnSpc>
              <a:spcAft>
                <a:spcPts val="600"/>
              </a:spcAft>
              <a:buClr>
                <a:schemeClr val="accent1">
                  <a:lumMod val="60000"/>
                  <a:lumOff val="40000"/>
                </a:schemeClr>
              </a:buClr>
            </a:pPr>
            <a:r>
              <a:rPr lang="en-US" sz="500">
                <a:solidFill>
                  <a:schemeClr val="tx1">
                    <a:alpha val="70000"/>
                  </a:schemeClr>
                </a:solidFill>
              </a:rPr>
              <a:t>Age when Imprisoned: 25</a:t>
            </a:r>
          </a:p>
          <a:p>
            <a:pPr>
              <a:lnSpc>
                <a:spcPct val="115000"/>
              </a:lnSpc>
              <a:spcAft>
                <a:spcPts val="600"/>
              </a:spcAft>
              <a:buClr>
                <a:schemeClr val="accent1">
                  <a:lumMod val="60000"/>
                  <a:lumOff val="40000"/>
                </a:schemeClr>
              </a:buClr>
            </a:pPr>
            <a:r>
              <a:rPr lang="en-US" sz="500">
                <a:solidFill>
                  <a:schemeClr val="tx1">
                    <a:alpha val="70000"/>
                  </a:schemeClr>
                </a:solidFill>
              </a:rPr>
              <a:t>Age when released: 27</a:t>
            </a:r>
          </a:p>
          <a:p>
            <a:pPr>
              <a:lnSpc>
                <a:spcPct val="115000"/>
              </a:lnSpc>
              <a:spcAft>
                <a:spcPts val="600"/>
              </a:spcAft>
              <a:buClr>
                <a:schemeClr val="accent1">
                  <a:lumMod val="60000"/>
                  <a:lumOff val="40000"/>
                </a:schemeClr>
              </a:buClr>
            </a:pPr>
            <a:r>
              <a:rPr lang="en-US" sz="500">
                <a:solidFill>
                  <a:schemeClr val="tx1">
                    <a:alpha val="70000"/>
                  </a:schemeClr>
                </a:solidFill>
              </a:rPr>
              <a:t>Sex: Male</a:t>
            </a:r>
          </a:p>
        </p:txBody>
      </p:sp>
      <p:sp>
        <p:nvSpPr>
          <p:cNvPr id="15" name="Rectangle 5">
            <a:extLst>
              <a:ext uri="{FF2B5EF4-FFF2-40B4-BE49-F238E27FC236}">
                <a16:creationId xmlns:a16="http://schemas.microsoft.com/office/drawing/2014/main" id="{B3E4F30C-F711-4B5B-BF39-0F71A2E8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555282" y="443194"/>
            <a:ext cx="49896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ith a mustache&#10;&#10;Description automatically generated with medium confidence">
            <a:extLst>
              <a:ext uri="{FF2B5EF4-FFF2-40B4-BE49-F238E27FC236}">
                <a16:creationId xmlns:a16="http://schemas.microsoft.com/office/drawing/2014/main" id="{0B5D6D59-7AFC-2A7B-322F-8BA5C51C7C54}"/>
              </a:ext>
            </a:extLst>
          </p:cNvPr>
          <p:cNvPicPr>
            <a:picLocks noChangeAspect="1"/>
          </p:cNvPicPr>
          <p:nvPr/>
        </p:nvPicPr>
        <p:blipFill rotWithShape="1">
          <a:blip r:embed="rId2"/>
          <a:srcRect t="2056" r="-2" b="1510"/>
          <a:stretch/>
        </p:blipFill>
        <p:spPr>
          <a:xfrm>
            <a:off x="6654800" y="540033"/>
            <a:ext cx="4996212" cy="5775279"/>
          </a:xfrm>
          <a:prstGeom prst="rect">
            <a:avLst/>
          </a:prstGeom>
        </p:spPr>
      </p:pic>
      <p:sp>
        <p:nvSpPr>
          <p:cNvPr id="17" name="Rectangle 5">
            <a:extLst>
              <a:ext uri="{FF2B5EF4-FFF2-40B4-BE49-F238E27FC236}">
                <a16:creationId xmlns:a16="http://schemas.microsoft.com/office/drawing/2014/main" id="{2772F870-D2E8-4E62-8E21-7C7E9AB44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555282" y="6203194"/>
            <a:ext cx="49896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
            <a:extLst>
              <a:ext uri="{FF2B5EF4-FFF2-40B4-BE49-F238E27FC236}">
                <a16:creationId xmlns:a16="http://schemas.microsoft.com/office/drawing/2014/main" id="{A6E1E5C3-7E0A-4EFE-9FD9-A8CA2FDCC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2" y="44319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653151"/>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257</TotalTime>
  <Words>376</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Avenir Next LT Pro Light</vt:lpstr>
      <vt:lpstr>Rockwell Nova Light</vt:lpstr>
      <vt:lpstr>Wingdings</vt:lpstr>
      <vt:lpstr>LeafVTI</vt:lpstr>
      <vt:lpstr>a powerpoint for English class idk funny how we make things like powerpoints that we COULD get money for doing but we don’t because it is for school and therefore free. Schools get everything free.</vt:lpstr>
      <vt:lpstr>Gary Staples</vt:lpstr>
    </vt:vector>
  </TitlesOfParts>
  <Company>Dromana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for English class idk funny how we make things like powerpoints that we COULD get money for doing but we don’t because it is for school and therefore free. Schools get everything free.</dc:title>
  <dc:creator>Euan Morrison</dc:creator>
  <cp:lastModifiedBy>Euan Morrison</cp:lastModifiedBy>
  <cp:revision>1</cp:revision>
  <dcterms:created xsi:type="dcterms:W3CDTF">2022-11-15T23:01:47Z</dcterms:created>
  <dcterms:modified xsi:type="dcterms:W3CDTF">2022-11-16T03:18:53Z</dcterms:modified>
</cp:coreProperties>
</file>