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68" r:id="rId3"/>
    <p:sldId id="263" r:id="rId4"/>
    <p:sldId id="264" r:id="rId5"/>
    <p:sldId id="265" r:id="rId6"/>
    <p:sldId id="266" r:id="rId7"/>
    <p:sldId id="267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2F44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7DC97-74D0-487A-AD78-CA51E770EFB7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19F25-8F90-41CD-BA38-5A69C5C4CB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302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15</a:t>
            </a:r>
            <a:r>
              <a:rPr lang="en-IN" baseline="0" dirty="0" smtClean="0"/>
              <a:t> such sheets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7CBA9-DF00-4AAA-A454-C2B48ED3B58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609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15</a:t>
            </a:r>
            <a:r>
              <a:rPr lang="en-IN" baseline="0" dirty="0" smtClean="0"/>
              <a:t> such sheets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7CBA9-DF00-4AAA-A454-C2B48ED3B58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538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15</a:t>
            </a:r>
            <a:r>
              <a:rPr lang="en-IN" baseline="0" dirty="0" smtClean="0"/>
              <a:t> such sheets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7CBA9-DF00-4AAA-A454-C2B48ED3B58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702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15</a:t>
            </a:r>
            <a:r>
              <a:rPr lang="en-IN" baseline="0" dirty="0" smtClean="0"/>
              <a:t> such sheets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7CBA9-DF00-4AAA-A454-C2B48ED3B58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047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15</a:t>
            </a:r>
            <a:r>
              <a:rPr lang="en-IN" baseline="0" dirty="0" smtClean="0"/>
              <a:t> such sheets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7CBA9-DF00-4AAA-A454-C2B48ED3B58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963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15</a:t>
            </a:r>
            <a:r>
              <a:rPr lang="en-IN" baseline="0" dirty="0" smtClean="0"/>
              <a:t> such sheets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7CBA9-DF00-4AAA-A454-C2B48ED3B58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953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15</a:t>
            </a:r>
            <a:r>
              <a:rPr lang="en-IN" baseline="0" dirty="0" smtClean="0"/>
              <a:t> such sheets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7CBA9-DF00-4AAA-A454-C2B48ED3B58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157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15</a:t>
            </a:r>
            <a:r>
              <a:rPr lang="en-IN" baseline="0" dirty="0" smtClean="0"/>
              <a:t> such sheets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7CBA9-DF00-4AAA-A454-C2B48ED3B58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751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10DE-AC01-4DB4-9F7D-7B1776698F34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1535-14C7-42A2-A28D-9C4B5241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36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10DE-AC01-4DB4-9F7D-7B1776698F34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1535-14C7-42A2-A28D-9C4B5241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9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10DE-AC01-4DB4-9F7D-7B1776698F34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1535-14C7-42A2-A28D-9C4B5241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938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bg>
      <p:bgPr>
        <a:solidFill>
          <a:srgbClr val="F2F2F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14"/>
          <p:cNvGrpSpPr/>
          <p:nvPr/>
        </p:nvGrpSpPr>
        <p:grpSpPr>
          <a:xfrm>
            <a:off x="-972042" y="6384842"/>
            <a:ext cx="2309980" cy="652239"/>
            <a:chOff x="-433423" y="6372316"/>
            <a:chExt cx="2309980" cy="652239"/>
          </a:xfrm>
        </p:grpSpPr>
        <p:sp>
          <p:nvSpPr>
            <p:cNvPr id="17" name="Google Shape;17;p14"/>
            <p:cNvSpPr/>
            <p:nvPr/>
          </p:nvSpPr>
          <p:spPr>
            <a:xfrm rot="10800000">
              <a:off x="653593" y="6940888"/>
              <a:ext cx="83817" cy="83667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30" y="0"/>
                    <a:pt x="1" y="429"/>
                    <a:pt x="1" y="953"/>
                  </a:cubicBezTo>
                  <a:cubicBezTo>
                    <a:pt x="1" y="1465"/>
                    <a:pt x="430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164259">
                <a:alpha val="1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4"/>
            <p:cNvSpPr/>
            <p:nvPr/>
          </p:nvSpPr>
          <p:spPr>
            <a:xfrm rot="10800000">
              <a:off x="369038" y="6940888"/>
              <a:ext cx="83286" cy="83667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81" y="1465"/>
                    <a:pt x="1881" y="953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164259">
                <a:alpha val="1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4"/>
            <p:cNvSpPr/>
            <p:nvPr/>
          </p:nvSpPr>
          <p:spPr>
            <a:xfrm rot="10800000">
              <a:off x="83997" y="6940888"/>
              <a:ext cx="83286" cy="83667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164259">
                <a:alpha val="1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4"/>
            <p:cNvSpPr/>
            <p:nvPr/>
          </p:nvSpPr>
          <p:spPr>
            <a:xfrm rot="10800000">
              <a:off x="-200557" y="6940888"/>
              <a:ext cx="83331" cy="83667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164259">
                <a:alpha val="1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4"/>
            <p:cNvSpPr/>
            <p:nvPr/>
          </p:nvSpPr>
          <p:spPr>
            <a:xfrm rot="10800000">
              <a:off x="-433423" y="6940888"/>
              <a:ext cx="83817" cy="83667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164259">
                <a:alpha val="1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4"/>
            <p:cNvSpPr/>
            <p:nvPr/>
          </p:nvSpPr>
          <p:spPr>
            <a:xfrm rot="10800000">
              <a:off x="653593" y="6656889"/>
              <a:ext cx="83817" cy="83137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30" y="1"/>
                    <a:pt x="1" y="429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164259">
                <a:alpha val="1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4"/>
            <p:cNvSpPr/>
            <p:nvPr/>
          </p:nvSpPr>
          <p:spPr>
            <a:xfrm rot="10800000">
              <a:off x="369038" y="6656889"/>
              <a:ext cx="83286" cy="83137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164259">
                <a:alpha val="1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4"/>
            <p:cNvSpPr/>
            <p:nvPr/>
          </p:nvSpPr>
          <p:spPr>
            <a:xfrm rot="10800000">
              <a:off x="83997" y="6656889"/>
              <a:ext cx="83286" cy="83137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164259">
                <a:alpha val="1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4"/>
            <p:cNvSpPr/>
            <p:nvPr/>
          </p:nvSpPr>
          <p:spPr>
            <a:xfrm rot="10800000">
              <a:off x="-200557" y="6656889"/>
              <a:ext cx="83331" cy="83137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164259">
                <a:alpha val="1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4"/>
            <p:cNvSpPr/>
            <p:nvPr/>
          </p:nvSpPr>
          <p:spPr>
            <a:xfrm rot="10800000">
              <a:off x="-433423" y="6656889"/>
              <a:ext cx="83817" cy="83137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164259">
                <a:alpha val="1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4"/>
            <p:cNvSpPr/>
            <p:nvPr/>
          </p:nvSpPr>
          <p:spPr>
            <a:xfrm rot="10800000">
              <a:off x="653593" y="6372316"/>
              <a:ext cx="83817" cy="83181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30" y="1"/>
                    <a:pt x="1" y="418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164259">
                <a:alpha val="1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4"/>
            <p:cNvSpPr/>
            <p:nvPr/>
          </p:nvSpPr>
          <p:spPr>
            <a:xfrm rot="10800000">
              <a:off x="369038" y="6372316"/>
              <a:ext cx="83286" cy="83181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164259">
                <a:alpha val="1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4"/>
            <p:cNvSpPr/>
            <p:nvPr/>
          </p:nvSpPr>
          <p:spPr>
            <a:xfrm rot="10800000">
              <a:off x="83997" y="6372316"/>
              <a:ext cx="83286" cy="83181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164259">
                <a:alpha val="1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4"/>
            <p:cNvSpPr/>
            <p:nvPr/>
          </p:nvSpPr>
          <p:spPr>
            <a:xfrm rot="10800000">
              <a:off x="-200557" y="6372316"/>
              <a:ext cx="83331" cy="83181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164259">
                <a:alpha val="1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4"/>
            <p:cNvSpPr/>
            <p:nvPr/>
          </p:nvSpPr>
          <p:spPr>
            <a:xfrm rot="10800000">
              <a:off x="-433423" y="6372316"/>
              <a:ext cx="83817" cy="83181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164259">
                <a:alpha val="1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4"/>
            <p:cNvSpPr/>
            <p:nvPr/>
          </p:nvSpPr>
          <p:spPr>
            <a:xfrm rot="10800000">
              <a:off x="1793271" y="6940888"/>
              <a:ext cx="83286" cy="83667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164259">
                <a:alpha val="1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4"/>
            <p:cNvSpPr/>
            <p:nvPr/>
          </p:nvSpPr>
          <p:spPr>
            <a:xfrm rot="10800000">
              <a:off x="1508716" y="6940888"/>
              <a:ext cx="83331" cy="83667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2" y="0"/>
                  </a:moveTo>
                  <a:cubicBezTo>
                    <a:pt x="430" y="0"/>
                    <a:pt x="1" y="429"/>
                    <a:pt x="1" y="953"/>
                  </a:cubicBezTo>
                  <a:cubicBezTo>
                    <a:pt x="1" y="1465"/>
                    <a:pt x="430" y="1893"/>
                    <a:pt x="942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164259">
                <a:alpha val="1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4"/>
            <p:cNvSpPr/>
            <p:nvPr/>
          </p:nvSpPr>
          <p:spPr>
            <a:xfrm rot="10800000">
              <a:off x="1223675" y="6940888"/>
              <a:ext cx="83286" cy="83667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65" y="1893"/>
                    <a:pt x="1881" y="1465"/>
                    <a:pt x="1881" y="953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164259">
                <a:alpha val="1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4"/>
            <p:cNvSpPr/>
            <p:nvPr/>
          </p:nvSpPr>
          <p:spPr>
            <a:xfrm rot="10800000">
              <a:off x="938634" y="6940888"/>
              <a:ext cx="83817" cy="83667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164259">
                <a:alpha val="1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4"/>
            <p:cNvSpPr/>
            <p:nvPr/>
          </p:nvSpPr>
          <p:spPr>
            <a:xfrm rot="10800000">
              <a:off x="1793271" y="6656889"/>
              <a:ext cx="83286" cy="83137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164259">
                <a:alpha val="1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4"/>
            <p:cNvSpPr/>
            <p:nvPr/>
          </p:nvSpPr>
          <p:spPr>
            <a:xfrm rot="10800000">
              <a:off x="1508716" y="6656889"/>
              <a:ext cx="83331" cy="83137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1"/>
                  </a:moveTo>
                  <a:cubicBezTo>
                    <a:pt x="430" y="1"/>
                    <a:pt x="1" y="429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164259">
                <a:alpha val="1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4"/>
            <p:cNvSpPr/>
            <p:nvPr/>
          </p:nvSpPr>
          <p:spPr>
            <a:xfrm rot="10800000">
              <a:off x="1223675" y="6656889"/>
              <a:ext cx="83286" cy="83137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164259">
                <a:alpha val="1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4"/>
            <p:cNvSpPr/>
            <p:nvPr/>
          </p:nvSpPr>
          <p:spPr>
            <a:xfrm rot="10800000">
              <a:off x="938634" y="6656889"/>
              <a:ext cx="83817" cy="83137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164259">
                <a:alpha val="1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4"/>
            <p:cNvSpPr/>
            <p:nvPr/>
          </p:nvSpPr>
          <p:spPr>
            <a:xfrm rot="10800000">
              <a:off x="1793271" y="6372316"/>
              <a:ext cx="83286" cy="83181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164259">
                <a:alpha val="1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4"/>
            <p:cNvSpPr/>
            <p:nvPr/>
          </p:nvSpPr>
          <p:spPr>
            <a:xfrm rot="10800000">
              <a:off x="1508716" y="6372316"/>
              <a:ext cx="83331" cy="83181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2" y="1"/>
                  </a:moveTo>
                  <a:cubicBezTo>
                    <a:pt x="430" y="1"/>
                    <a:pt x="1" y="418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8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164259">
                <a:alpha val="1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4"/>
            <p:cNvSpPr/>
            <p:nvPr/>
          </p:nvSpPr>
          <p:spPr>
            <a:xfrm rot="10800000">
              <a:off x="1223675" y="6372316"/>
              <a:ext cx="83286" cy="83181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164259">
                <a:alpha val="1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4"/>
            <p:cNvSpPr/>
            <p:nvPr/>
          </p:nvSpPr>
          <p:spPr>
            <a:xfrm rot="10800000">
              <a:off x="938634" y="6372316"/>
              <a:ext cx="83817" cy="83181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164259">
                <a:alpha val="1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4" name="Google Shape;44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973" y="85714"/>
            <a:ext cx="1515763" cy="506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" name="Google Shape;45;p14"/>
          <p:cNvGrpSpPr/>
          <p:nvPr/>
        </p:nvGrpSpPr>
        <p:grpSpPr>
          <a:xfrm>
            <a:off x="10728612" y="-282000"/>
            <a:ext cx="2094472" cy="903216"/>
            <a:chOff x="10478295" y="-282000"/>
            <a:chExt cx="2094473" cy="903217"/>
          </a:xfrm>
        </p:grpSpPr>
        <p:sp>
          <p:nvSpPr>
            <p:cNvPr id="46" name="Google Shape;46;p14"/>
            <p:cNvSpPr/>
            <p:nvPr/>
          </p:nvSpPr>
          <p:spPr>
            <a:xfrm rot="10800000">
              <a:off x="11064710" y="183664"/>
              <a:ext cx="499019" cy="437553"/>
            </a:xfrm>
            <a:custGeom>
              <a:avLst/>
              <a:gdLst/>
              <a:ahLst/>
              <a:cxnLst/>
              <a:rect l="l" t="t" r="r" b="b"/>
              <a:pathLst>
                <a:path w="11276" h="9905" extrusionOk="0">
                  <a:moveTo>
                    <a:pt x="5640" y="1760"/>
                  </a:moveTo>
                  <a:cubicBezTo>
                    <a:pt x="6663" y="1760"/>
                    <a:pt x="7670" y="2252"/>
                    <a:pt x="8287" y="3167"/>
                  </a:cubicBezTo>
                  <a:cubicBezTo>
                    <a:pt x="9275" y="4631"/>
                    <a:pt x="8894" y="6620"/>
                    <a:pt x="7430" y="7608"/>
                  </a:cubicBezTo>
                  <a:cubicBezTo>
                    <a:pt x="6882" y="7973"/>
                    <a:pt x="6262" y="8148"/>
                    <a:pt x="5648" y="8148"/>
                  </a:cubicBezTo>
                  <a:cubicBezTo>
                    <a:pt x="4619" y="8148"/>
                    <a:pt x="3607" y="7656"/>
                    <a:pt x="2989" y="6739"/>
                  </a:cubicBezTo>
                  <a:cubicBezTo>
                    <a:pt x="2000" y="5274"/>
                    <a:pt x="2393" y="3298"/>
                    <a:pt x="3858" y="2310"/>
                  </a:cubicBezTo>
                  <a:cubicBezTo>
                    <a:pt x="4403" y="1938"/>
                    <a:pt x="5024" y="1760"/>
                    <a:pt x="5640" y="1760"/>
                  </a:cubicBezTo>
                  <a:close/>
                  <a:moveTo>
                    <a:pt x="5632" y="1"/>
                  </a:moveTo>
                  <a:cubicBezTo>
                    <a:pt x="4679" y="1"/>
                    <a:pt x="3717" y="274"/>
                    <a:pt x="2869" y="845"/>
                  </a:cubicBezTo>
                  <a:cubicBezTo>
                    <a:pt x="595" y="2381"/>
                    <a:pt x="0" y="5453"/>
                    <a:pt x="1536" y="7727"/>
                  </a:cubicBezTo>
                  <a:cubicBezTo>
                    <a:pt x="2489" y="9142"/>
                    <a:pt x="4053" y="9905"/>
                    <a:pt x="5644" y="9905"/>
                  </a:cubicBezTo>
                  <a:cubicBezTo>
                    <a:pt x="6596" y="9905"/>
                    <a:pt x="7559" y="9631"/>
                    <a:pt x="8406" y="9060"/>
                  </a:cubicBezTo>
                  <a:cubicBezTo>
                    <a:pt x="10680" y="7525"/>
                    <a:pt x="11275" y="4453"/>
                    <a:pt x="9751" y="2179"/>
                  </a:cubicBezTo>
                  <a:cubicBezTo>
                    <a:pt x="8791" y="764"/>
                    <a:pt x="7224" y="1"/>
                    <a:pt x="5632" y="1"/>
                  </a:cubicBezTo>
                  <a:close/>
                </a:path>
              </a:pathLst>
            </a:custGeom>
            <a:solidFill>
              <a:srgbClr val="164259">
                <a:alpha val="1647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4"/>
            <p:cNvSpPr/>
            <p:nvPr/>
          </p:nvSpPr>
          <p:spPr>
            <a:xfrm rot="10800000">
              <a:off x="11349758" y="2576"/>
              <a:ext cx="83332" cy="83137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164259">
                <a:alpha val="1647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4"/>
            <p:cNvSpPr/>
            <p:nvPr/>
          </p:nvSpPr>
          <p:spPr>
            <a:xfrm rot="10800000">
              <a:off x="11349758" y="-281998"/>
              <a:ext cx="83332" cy="83182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18" y="1"/>
                    <a:pt x="1" y="418"/>
                    <a:pt x="1" y="942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164259">
                <a:alpha val="1647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4"/>
            <p:cNvSpPr/>
            <p:nvPr/>
          </p:nvSpPr>
          <p:spPr>
            <a:xfrm rot="10800000">
              <a:off x="12489481" y="287105"/>
              <a:ext cx="83288" cy="83137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164259">
                <a:alpha val="1647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4"/>
            <p:cNvSpPr/>
            <p:nvPr/>
          </p:nvSpPr>
          <p:spPr>
            <a:xfrm rot="10800000">
              <a:off x="12204395" y="287105"/>
              <a:ext cx="83819" cy="83137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164259">
                <a:alpha val="1647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4"/>
            <p:cNvSpPr/>
            <p:nvPr/>
          </p:nvSpPr>
          <p:spPr>
            <a:xfrm rot="10800000">
              <a:off x="11919885" y="287105"/>
              <a:ext cx="83288" cy="83137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164259">
                <a:alpha val="1647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4"/>
            <p:cNvSpPr/>
            <p:nvPr/>
          </p:nvSpPr>
          <p:spPr>
            <a:xfrm rot="10800000">
              <a:off x="11634844" y="287105"/>
              <a:ext cx="83288" cy="83137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164259">
                <a:alpha val="1647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4"/>
            <p:cNvSpPr/>
            <p:nvPr/>
          </p:nvSpPr>
          <p:spPr>
            <a:xfrm rot="10800000">
              <a:off x="12489481" y="2576"/>
              <a:ext cx="83288" cy="83137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164259">
                <a:alpha val="1647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4"/>
            <p:cNvSpPr/>
            <p:nvPr/>
          </p:nvSpPr>
          <p:spPr>
            <a:xfrm rot="10800000">
              <a:off x="12204395" y="2576"/>
              <a:ext cx="83819" cy="83137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164259">
                <a:alpha val="1647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4"/>
            <p:cNvSpPr/>
            <p:nvPr/>
          </p:nvSpPr>
          <p:spPr>
            <a:xfrm rot="10800000">
              <a:off x="11919885" y="2576"/>
              <a:ext cx="83288" cy="83137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164259">
                <a:alpha val="1647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4"/>
            <p:cNvSpPr/>
            <p:nvPr/>
          </p:nvSpPr>
          <p:spPr>
            <a:xfrm rot="10800000">
              <a:off x="11634844" y="2576"/>
              <a:ext cx="83288" cy="83137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164259">
                <a:alpha val="1647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4"/>
            <p:cNvSpPr/>
            <p:nvPr/>
          </p:nvSpPr>
          <p:spPr>
            <a:xfrm rot="10800000">
              <a:off x="12489481" y="-281998"/>
              <a:ext cx="83288" cy="83182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164259">
                <a:alpha val="1647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 rot="10800000">
              <a:off x="12204395" y="-281998"/>
              <a:ext cx="83819" cy="83182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2"/>
                  </a:cubicBezTo>
                  <a:cubicBezTo>
                    <a:pt x="1893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164259">
                <a:alpha val="1647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 rot="10800000">
              <a:off x="11919885" y="-281998"/>
              <a:ext cx="83288" cy="83182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164259">
                <a:alpha val="1647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 rot="10800000">
              <a:off x="11634844" y="-282000"/>
              <a:ext cx="83288" cy="83182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164259">
                <a:alpha val="1647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 rot="10800000">
              <a:off x="10478295" y="-220314"/>
              <a:ext cx="656036" cy="526345"/>
            </a:xfrm>
            <a:custGeom>
              <a:avLst/>
              <a:gdLst/>
              <a:ahLst/>
              <a:cxnLst/>
              <a:rect l="l" t="t" r="r" b="b"/>
              <a:pathLst>
                <a:path w="14824" h="11915" extrusionOk="0">
                  <a:moveTo>
                    <a:pt x="7407" y="1"/>
                  </a:moveTo>
                  <a:cubicBezTo>
                    <a:pt x="6152" y="1"/>
                    <a:pt x="4883" y="362"/>
                    <a:pt x="3763" y="1116"/>
                  </a:cubicBezTo>
                  <a:cubicBezTo>
                    <a:pt x="775" y="3128"/>
                    <a:pt x="1" y="7176"/>
                    <a:pt x="2013" y="10165"/>
                  </a:cubicBezTo>
                  <a:cubicBezTo>
                    <a:pt x="2489" y="10867"/>
                    <a:pt x="3084" y="11462"/>
                    <a:pt x="3763" y="11915"/>
                  </a:cubicBezTo>
                  <a:lnTo>
                    <a:pt x="11050" y="11915"/>
                  </a:lnTo>
                  <a:cubicBezTo>
                    <a:pt x="14038" y="9903"/>
                    <a:pt x="14824" y="5855"/>
                    <a:pt x="12812" y="2866"/>
                  </a:cubicBezTo>
                  <a:cubicBezTo>
                    <a:pt x="11554" y="1005"/>
                    <a:pt x="9500" y="1"/>
                    <a:pt x="7407" y="1"/>
                  </a:cubicBezTo>
                  <a:close/>
                </a:path>
              </a:pathLst>
            </a:custGeom>
            <a:solidFill>
              <a:srgbClr val="164259">
                <a:alpha val="1647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2" name="Google Shape;62;p14"/>
          <p:cNvCxnSpPr/>
          <p:nvPr/>
        </p:nvCxnSpPr>
        <p:spPr>
          <a:xfrm>
            <a:off x="739563" y="921072"/>
            <a:ext cx="10884800" cy="0"/>
          </a:xfrm>
          <a:prstGeom prst="straightConnector1">
            <a:avLst/>
          </a:prstGeom>
          <a:noFill/>
          <a:ln w="9525" cap="flat" cmpd="sng">
            <a:solidFill>
              <a:srgbClr val="CB3600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3" name="Google Shape;63;p14"/>
          <p:cNvSpPr>
            <a:spLocks noGrp="1"/>
          </p:cNvSpPr>
          <p:nvPr>
            <p:ph type="body" idx="1"/>
          </p:nvPr>
        </p:nvSpPr>
        <p:spPr>
          <a:xfrm>
            <a:off x="2687509" y="85725"/>
            <a:ext cx="6816800" cy="391600"/>
          </a:xfrm>
          <a:prstGeom prst="round1Rect">
            <a:avLst>
              <a:gd name="adj" fmla="val 2950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8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2"/>
          </p:nvPr>
        </p:nvSpPr>
        <p:spPr>
          <a:xfrm>
            <a:off x="974661" y="530036"/>
            <a:ext cx="10414800" cy="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400" b="0" i="0" u="none" strike="noStrike" cap="none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282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10DE-AC01-4DB4-9F7D-7B1776698F34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1535-14C7-42A2-A28D-9C4B5241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65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10DE-AC01-4DB4-9F7D-7B1776698F34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1535-14C7-42A2-A28D-9C4B5241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67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10DE-AC01-4DB4-9F7D-7B1776698F34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1535-14C7-42A2-A28D-9C4B5241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67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10DE-AC01-4DB4-9F7D-7B1776698F34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1535-14C7-42A2-A28D-9C4B5241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742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10DE-AC01-4DB4-9F7D-7B1776698F34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1535-14C7-42A2-A28D-9C4B5241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88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10DE-AC01-4DB4-9F7D-7B1776698F34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1535-14C7-42A2-A28D-9C4B5241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34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10DE-AC01-4DB4-9F7D-7B1776698F34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1535-14C7-42A2-A28D-9C4B5241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68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10DE-AC01-4DB4-9F7D-7B1776698F34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1535-14C7-42A2-A28D-9C4B5241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18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810DE-AC01-4DB4-9F7D-7B1776698F34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31535-14C7-42A2-A28D-9C4B5241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88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hyperlink" Target="http://ec2-43-204-150-231.ap-south-1.compute.amazonaws.com:8000/doc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687509" y="98322"/>
            <a:ext cx="7016930" cy="419953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IN" dirty="0" smtClean="0"/>
              <a:t>Assam procurements </a:t>
            </a:r>
            <a:r>
              <a:rPr lang="en-IN" dirty="0"/>
              <a:t>d</a:t>
            </a:r>
            <a:r>
              <a:rPr lang="en-IN" dirty="0" smtClean="0"/>
              <a:t>ata </a:t>
            </a:r>
            <a:r>
              <a:rPr lang="en-IN" dirty="0"/>
              <a:t>e</a:t>
            </a:r>
            <a:r>
              <a:rPr lang="en-IN" dirty="0" smtClean="0"/>
              <a:t>ngineering.</a:t>
            </a:r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47236"/>
            <a:ext cx="12192000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28785" y="1333336"/>
            <a:ext cx="4246105" cy="17343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Work Sans" panose="00000500000000000000" pitchFamily="2" charset="0"/>
                <a:cs typeface="Calibri Light" panose="020F0302020204030204" pitchFamily="34" charset="0"/>
              </a:rPr>
              <a:t>To create a robust data system that hosts the procurement data of </a:t>
            </a:r>
            <a:r>
              <a:rPr lang="en-IN" dirty="0">
                <a:latin typeface="Work Sans" panose="00000500000000000000" pitchFamily="2" charset="0"/>
                <a:cs typeface="Calibri Light" panose="020F0302020204030204" pitchFamily="34" charset="0"/>
              </a:rPr>
              <a:t>A</a:t>
            </a:r>
            <a:r>
              <a:rPr lang="en-IN" dirty="0" smtClean="0">
                <a:latin typeface="Work Sans" panose="00000500000000000000" pitchFamily="2" charset="0"/>
                <a:cs typeface="Calibri Light" panose="020F0302020204030204" pitchFamily="34" charset="0"/>
              </a:rPr>
              <a:t>ssam </a:t>
            </a:r>
            <a:r>
              <a:rPr lang="en-IN" dirty="0" smtClean="0">
                <a:latin typeface="Work Sans" panose="00000500000000000000" pitchFamily="2" charset="0"/>
                <a:cs typeface="Calibri Light" panose="020F0302020204030204" pitchFamily="34" charset="0"/>
              </a:rPr>
              <a:t>state government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90969" y="1333336"/>
            <a:ext cx="4246108" cy="17343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Work Sans" panose="00000500000000000000" pitchFamily="2" charset="0"/>
                <a:cs typeface="Calibri Light" panose="020F0302020204030204" pitchFamily="34" charset="0"/>
              </a:rPr>
              <a:t>To identify the tenders related to flood management through key word search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30211" y="3771914"/>
            <a:ext cx="4244679" cy="1822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Work Sans" panose="00000500000000000000" pitchFamily="2" charset="0"/>
                <a:cs typeface="Calibri Light" panose="020F0302020204030204" pitchFamily="34" charset="0"/>
              </a:rPr>
              <a:t>To develop intelligent rule based algorithms to identify the rivers on which tenders are announced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90968" y="3771913"/>
            <a:ext cx="4246108" cy="18226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Work Sans" panose="00000500000000000000" pitchFamily="2" charset="0"/>
                <a:cs typeface="Calibri Light" panose="020F0302020204030204" pitchFamily="34" charset="0"/>
              </a:rPr>
              <a:t>To develop a data ecosystem that enables data driven decision making on flood management.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2"/>
          </p:nvPr>
        </p:nvSpPr>
        <p:spPr>
          <a:xfrm>
            <a:off x="974661" y="530036"/>
            <a:ext cx="10414800" cy="317200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The problem statement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59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solidFill>
            <a:schemeClr val="tx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IN" dirty="0" smtClean="0"/>
              <a:t>Choosing the database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“3 </a:t>
            </a:r>
            <a:r>
              <a:rPr lang="en-IN" dirty="0" err="1" smtClean="0">
                <a:solidFill>
                  <a:schemeClr val="bg1"/>
                </a:solidFill>
              </a:rPr>
              <a:t>db</a:t>
            </a:r>
            <a:r>
              <a:rPr lang="en-IN" dirty="0" smtClean="0">
                <a:solidFill>
                  <a:schemeClr val="bg1"/>
                </a:solidFill>
              </a:rPr>
              <a:t> admins walked into a NoSQL bar. They walked out because they did not find a Table” – Random </a:t>
            </a:r>
            <a:r>
              <a:rPr lang="en-IN" dirty="0" err="1" smtClean="0">
                <a:solidFill>
                  <a:schemeClr val="bg1"/>
                </a:solidFill>
              </a:rPr>
              <a:t>db</a:t>
            </a:r>
            <a:r>
              <a:rPr lang="en-IN" dirty="0" smtClean="0">
                <a:solidFill>
                  <a:schemeClr val="bg1"/>
                </a:solidFill>
              </a:rPr>
              <a:t> meme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47236"/>
            <a:ext cx="12192000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125032"/>
              </p:ext>
            </p:extLst>
          </p:nvPr>
        </p:nvGraphicFramePr>
        <p:xfrm>
          <a:off x="355599" y="990600"/>
          <a:ext cx="11602722" cy="4160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60321">
                  <a:extLst>
                    <a:ext uri="{9D8B030D-6E8A-4147-A177-3AD203B41FA5}">
                      <a16:colId xmlns:a16="http://schemas.microsoft.com/office/drawing/2014/main" val="4186590419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4196803609"/>
                    </a:ext>
                  </a:extLst>
                </a:gridCol>
                <a:gridCol w="3708401">
                  <a:extLst>
                    <a:ext uri="{9D8B030D-6E8A-4147-A177-3AD203B41FA5}">
                      <a16:colId xmlns:a16="http://schemas.microsoft.com/office/drawing/2014/main" val="2354736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Work Sans" panose="00000500000000000000" pitchFamily="2" charset="0"/>
                        </a:rPr>
                        <a:t>Requirements \ DB</a:t>
                      </a:r>
                      <a:endParaRPr lang="en-IN" sz="1600" dirty="0">
                        <a:solidFill>
                          <a:schemeClr val="tx1"/>
                        </a:solidFill>
                        <a:latin typeface="Work Sa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Work Sans" panose="00000500000000000000" pitchFamily="2" charset="0"/>
                        </a:rPr>
                        <a:t> SQL (</a:t>
                      </a:r>
                      <a:r>
                        <a:rPr lang="en-IN" sz="1600" dirty="0" err="1" smtClean="0">
                          <a:solidFill>
                            <a:schemeClr val="tx1"/>
                          </a:solidFill>
                          <a:latin typeface="Work Sans" panose="00000500000000000000" pitchFamily="2" charset="0"/>
                        </a:rPr>
                        <a:t>Postgres</a:t>
                      </a:r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Work Sans" panose="00000500000000000000" pitchFamily="2" charset="0"/>
                        </a:rPr>
                        <a:t>)</a:t>
                      </a:r>
                      <a:endParaRPr lang="en-IN" sz="1600" dirty="0">
                        <a:solidFill>
                          <a:schemeClr val="tx1"/>
                        </a:solidFill>
                        <a:latin typeface="Work Sa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Work Sans" panose="00000500000000000000" pitchFamily="2" charset="0"/>
                        </a:rPr>
                        <a:t>NoSQL (Cassandra, MongoDB)</a:t>
                      </a:r>
                      <a:endParaRPr lang="en-IN" sz="1600" dirty="0">
                        <a:solidFill>
                          <a:schemeClr val="tx1"/>
                        </a:solidFill>
                        <a:latin typeface="Work Sa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18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600" b="0" dirty="0" smtClean="0">
                          <a:solidFill>
                            <a:schemeClr val="bg1"/>
                          </a:solidFill>
                          <a:latin typeface="Work Sans" panose="00000500000000000000" pitchFamily="2" charset="0"/>
                        </a:rPr>
                        <a:t>Not Big</a:t>
                      </a:r>
                      <a:r>
                        <a:rPr lang="en-IN" sz="1600" b="0" baseline="0" dirty="0" smtClean="0">
                          <a:solidFill>
                            <a:schemeClr val="bg1"/>
                          </a:solidFill>
                          <a:latin typeface="Work Sans" panose="00000500000000000000" pitchFamily="2" charset="0"/>
                        </a:rPr>
                        <a:t> Data</a:t>
                      </a:r>
                      <a:endParaRPr lang="en-IN" sz="1600" b="0" dirty="0">
                        <a:solidFill>
                          <a:schemeClr val="bg1"/>
                        </a:solidFill>
                        <a:latin typeface="Work Sa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chemeClr val="bg1"/>
                          </a:solidFill>
                          <a:latin typeface="Work Sans" panose="00000500000000000000" pitchFamily="2" charset="0"/>
                        </a:rPr>
                        <a:t>This</a:t>
                      </a:r>
                      <a:r>
                        <a:rPr lang="en-IN" sz="1600" baseline="0" dirty="0" smtClean="0">
                          <a:solidFill>
                            <a:schemeClr val="bg1"/>
                          </a:solidFill>
                          <a:latin typeface="Work Sans" panose="00000500000000000000" pitchFamily="2" charset="0"/>
                        </a:rPr>
                        <a:t> is not a big data application. </a:t>
                      </a:r>
                      <a:r>
                        <a:rPr lang="en-IN" sz="1600" baseline="0" dirty="0" err="1" smtClean="0">
                          <a:solidFill>
                            <a:schemeClr val="bg1"/>
                          </a:solidFill>
                          <a:latin typeface="Work Sans" panose="00000500000000000000" pitchFamily="2" charset="0"/>
                        </a:rPr>
                        <a:t>Postgres</a:t>
                      </a:r>
                      <a:r>
                        <a:rPr lang="en-IN" sz="1600" baseline="0" dirty="0" smtClean="0">
                          <a:solidFill>
                            <a:schemeClr val="bg1"/>
                          </a:solidFill>
                          <a:latin typeface="Work Sans" panose="00000500000000000000" pitchFamily="2" charset="0"/>
                        </a:rPr>
                        <a:t> on a single server would be sufficient to store it.</a:t>
                      </a:r>
                      <a:endParaRPr lang="en-IN" sz="1600" dirty="0">
                        <a:solidFill>
                          <a:schemeClr val="bg1"/>
                        </a:solidFill>
                        <a:latin typeface="Work Sa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chemeClr val="bg1"/>
                          </a:solidFill>
                          <a:latin typeface="Work Sans" panose="00000500000000000000" pitchFamily="2" charset="0"/>
                        </a:rPr>
                        <a:t>Data can be stored on tabular</a:t>
                      </a:r>
                      <a:r>
                        <a:rPr lang="en-IN" sz="1600" baseline="0" dirty="0" smtClean="0">
                          <a:solidFill>
                            <a:schemeClr val="bg1"/>
                          </a:solidFill>
                          <a:latin typeface="Work Sans" panose="00000500000000000000" pitchFamily="2" charset="0"/>
                        </a:rPr>
                        <a:t> no-SQL databases like Cassandra</a:t>
                      </a:r>
                      <a:endParaRPr lang="en-IN" sz="1600" dirty="0">
                        <a:solidFill>
                          <a:schemeClr val="bg1"/>
                        </a:solidFill>
                        <a:latin typeface="Work Sa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259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600" b="0" dirty="0" smtClean="0">
                          <a:solidFill>
                            <a:schemeClr val="bg1"/>
                          </a:solidFill>
                          <a:latin typeface="Work Sans" panose="00000500000000000000" pitchFamily="2" charset="0"/>
                        </a:rPr>
                        <a:t>Wouldn’t require horizontal</a:t>
                      </a:r>
                      <a:r>
                        <a:rPr lang="en-IN" sz="1600" b="0" baseline="0" dirty="0" smtClean="0">
                          <a:solidFill>
                            <a:schemeClr val="bg1"/>
                          </a:solidFill>
                          <a:latin typeface="Work Sans" panose="00000500000000000000" pitchFamily="2" charset="0"/>
                        </a:rPr>
                        <a:t> scalability</a:t>
                      </a:r>
                      <a:endParaRPr lang="en-IN" sz="1600" b="0" dirty="0">
                        <a:solidFill>
                          <a:schemeClr val="bg1"/>
                        </a:solidFill>
                        <a:latin typeface="Work Sa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chemeClr val="bg1"/>
                          </a:solidFill>
                          <a:latin typeface="Work Sans" panose="00000500000000000000" pitchFamily="2" charset="0"/>
                        </a:rPr>
                        <a:t>There</a:t>
                      </a:r>
                      <a:r>
                        <a:rPr lang="en-IN" sz="1600" baseline="0" dirty="0" smtClean="0">
                          <a:solidFill>
                            <a:schemeClr val="bg1"/>
                          </a:solidFill>
                          <a:latin typeface="Work Sans" panose="00000500000000000000" pitchFamily="2" charset="0"/>
                        </a:rPr>
                        <a:t> is no chance for mass demand of this data. At best, vertical scaling can be done by installing </a:t>
                      </a:r>
                      <a:r>
                        <a:rPr lang="en-IN" sz="1600" baseline="0" dirty="0" err="1" smtClean="0">
                          <a:solidFill>
                            <a:schemeClr val="bg1"/>
                          </a:solidFill>
                          <a:latin typeface="Work Sans" panose="00000500000000000000" pitchFamily="2" charset="0"/>
                        </a:rPr>
                        <a:t>Postgres</a:t>
                      </a:r>
                      <a:r>
                        <a:rPr lang="en-IN" sz="1600" baseline="0" dirty="0" smtClean="0">
                          <a:solidFill>
                            <a:schemeClr val="bg1"/>
                          </a:solidFill>
                          <a:latin typeface="Work Sans" panose="00000500000000000000" pitchFamily="2" charset="0"/>
                        </a:rPr>
                        <a:t> on a better server</a:t>
                      </a:r>
                      <a:endParaRPr lang="en-IN" sz="1600" dirty="0">
                        <a:solidFill>
                          <a:schemeClr val="bg1"/>
                        </a:solidFill>
                        <a:latin typeface="Work Sa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chemeClr val="bg1"/>
                          </a:solidFill>
                          <a:latin typeface="Work Sans" panose="00000500000000000000" pitchFamily="2" charset="0"/>
                        </a:rPr>
                        <a:t>Better suited when</a:t>
                      </a:r>
                      <a:r>
                        <a:rPr lang="en-IN" sz="1600" baseline="0" dirty="0" smtClean="0">
                          <a:solidFill>
                            <a:schemeClr val="bg1"/>
                          </a:solidFill>
                          <a:latin typeface="Work Sans" panose="00000500000000000000" pitchFamily="2" charset="0"/>
                        </a:rPr>
                        <a:t> scalability is needed. Otherwise it is unnecessary complexity.</a:t>
                      </a:r>
                      <a:endParaRPr lang="en-IN" sz="1600" dirty="0">
                        <a:solidFill>
                          <a:schemeClr val="bg1"/>
                        </a:solidFill>
                        <a:latin typeface="Work Sa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36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600" dirty="0" smtClean="0">
                          <a:solidFill>
                            <a:schemeClr val="bg1"/>
                          </a:solidFill>
                          <a:latin typeface="Work Sans" panose="00000500000000000000" pitchFamily="2" charset="0"/>
                        </a:rPr>
                        <a:t>Optimise for queries</a:t>
                      </a:r>
                      <a:r>
                        <a:rPr lang="en-IN" sz="1600" baseline="0" dirty="0" smtClean="0">
                          <a:solidFill>
                            <a:schemeClr val="bg1"/>
                          </a:solidFill>
                          <a:latin typeface="Work Sans" panose="00000500000000000000" pitchFamily="2" charset="0"/>
                        </a:rPr>
                        <a:t> by the research team</a:t>
                      </a:r>
                      <a:endParaRPr lang="en-IN" sz="1600" dirty="0">
                        <a:solidFill>
                          <a:schemeClr val="bg1"/>
                        </a:solidFill>
                        <a:latin typeface="Work Sa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chemeClr val="bg1"/>
                          </a:solidFill>
                          <a:latin typeface="Work Sans" panose="00000500000000000000" pitchFamily="2" charset="0"/>
                        </a:rPr>
                        <a:t>Since</a:t>
                      </a:r>
                      <a:r>
                        <a:rPr lang="en-IN" sz="1600" baseline="0" dirty="0" smtClean="0">
                          <a:solidFill>
                            <a:schemeClr val="bg1"/>
                          </a:solidFill>
                          <a:latin typeface="Work Sans" panose="00000500000000000000" pitchFamily="2" charset="0"/>
                        </a:rPr>
                        <a:t> SQL is more popular – data can be easily queried from </a:t>
                      </a:r>
                      <a:r>
                        <a:rPr lang="en-IN" sz="1600" baseline="0" dirty="0" err="1" smtClean="0">
                          <a:solidFill>
                            <a:schemeClr val="bg1"/>
                          </a:solidFill>
                          <a:latin typeface="Work Sans" panose="00000500000000000000" pitchFamily="2" charset="0"/>
                        </a:rPr>
                        <a:t>Postgres</a:t>
                      </a:r>
                      <a:endParaRPr lang="en-IN" sz="1600" dirty="0">
                        <a:solidFill>
                          <a:schemeClr val="bg1"/>
                        </a:solidFill>
                        <a:latin typeface="Work Sa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chemeClr val="bg1"/>
                          </a:solidFill>
                          <a:latin typeface="Work Sans" panose="00000500000000000000" pitchFamily="2" charset="0"/>
                        </a:rPr>
                        <a:t>Analysts should be trained in</a:t>
                      </a:r>
                      <a:r>
                        <a:rPr lang="en-IN" sz="1600" baseline="0" dirty="0" smtClean="0">
                          <a:solidFill>
                            <a:schemeClr val="bg1"/>
                          </a:solidFill>
                          <a:latin typeface="Work Sans" panose="00000500000000000000" pitchFamily="2" charset="0"/>
                        </a:rPr>
                        <a:t> other query languages like CQL, MQL</a:t>
                      </a:r>
                      <a:endParaRPr lang="en-IN" sz="1600" dirty="0">
                        <a:solidFill>
                          <a:schemeClr val="bg1"/>
                        </a:solidFill>
                        <a:latin typeface="Work Sa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08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600" dirty="0" smtClean="0">
                          <a:solidFill>
                            <a:schemeClr val="bg1"/>
                          </a:solidFill>
                          <a:latin typeface="Work Sans" panose="00000500000000000000" pitchFamily="2" charset="0"/>
                        </a:rPr>
                        <a:t>Open source</a:t>
                      </a:r>
                      <a:endParaRPr lang="en-IN" sz="1600" dirty="0">
                        <a:solidFill>
                          <a:schemeClr val="bg1"/>
                        </a:solidFill>
                        <a:latin typeface="Work Sa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chemeClr val="bg1"/>
                          </a:solidFill>
                          <a:latin typeface="Work Sans" panose="00000500000000000000" pitchFamily="2" charset="0"/>
                        </a:rPr>
                        <a:t>Available</a:t>
                      </a:r>
                      <a:endParaRPr lang="en-IN" sz="1600" dirty="0">
                        <a:solidFill>
                          <a:schemeClr val="bg1"/>
                        </a:solidFill>
                        <a:latin typeface="Work Sa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chemeClr val="bg1"/>
                          </a:solidFill>
                          <a:latin typeface="Work Sans" panose="00000500000000000000" pitchFamily="2" charset="0"/>
                        </a:rPr>
                        <a:t>Available</a:t>
                      </a:r>
                      <a:endParaRPr lang="en-IN" sz="1600" dirty="0">
                        <a:solidFill>
                          <a:schemeClr val="bg1"/>
                        </a:solidFill>
                        <a:latin typeface="Work Sa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42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600" dirty="0" smtClean="0">
                          <a:solidFill>
                            <a:schemeClr val="bg1"/>
                          </a:solidFill>
                          <a:latin typeface="Work Sans" panose="00000500000000000000" pitchFamily="2" charset="0"/>
                        </a:rPr>
                        <a:t>GIS integration</a:t>
                      </a:r>
                      <a:endParaRPr lang="en-IN" sz="1600" dirty="0">
                        <a:solidFill>
                          <a:schemeClr val="bg1"/>
                        </a:solidFill>
                        <a:latin typeface="Work Sa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chemeClr val="bg1"/>
                          </a:solidFill>
                          <a:latin typeface="Work Sans" panose="00000500000000000000" pitchFamily="2" charset="0"/>
                        </a:rPr>
                        <a:t>POST GIS extension is available on </a:t>
                      </a:r>
                      <a:r>
                        <a:rPr lang="en-IN" sz="1600" dirty="0" err="1" smtClean="0">
                          <a:solidFill>
                            <a:schemeClr val="bg1"/>
                          </a:solidFill>
                          <a:latin typeface="Work Sans" panose="00000500000000000000" pitchFamily="2" charset="0"/>
                        </a:rPr>
                        <a:t>Postgres</a:t>
                      </a:r>
                      <a:r>
                        <a:rPr lang="en-IN" sz="1600" baseline="0" dirty="0" smtClean="0">
                          <a:solidFill>
                            <a:schemeClr val="bg1"/>
                          </a:solidFill>
                          <a:latin typeface="Work Sans" panose="00000500000000000000" pitchFamily="2" charset="0"/>
                        </a:rPr>
                        <a:t>. It can store both vector and raster data that we would need when be build the entire data ecosystem. </a:t>
                      </a:r>
                      <a:endParaRPr lang="en-IN" sz="1600" dirty="0">
                        <a:solidFill>
                          <a:schemeClr val="bg1"/>
                        </a:solidFill>
                        <a:latin typeface="Work Sa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chemeClr val="bg1"/>
                          </a:solidFill>
                          <a:latin typeface="Work Sans" panose="00000500000000000000" pitchFamily="2" charset="0"/>
                        </a:rPr>
                        <a:t>Available but not as well developed as POST GIS. However, if</a:t>
                      </a:r>
                      <a:r>
                        <a:rPr lang="en-IN" sz="1600" baseline="0" dirty="0" smtClean="0">
                          <a:solidFill>
                            <a:schemeClr val="bg1"/>
                          </a:solidFill>
                          <a:latin typeface="Work Sans" panose="00000500000000000000" pitchFamily="2" charset="0"/>
                        </a:rPr>
                        <a:t> a lot of raster data has to be stored, MongoDB would be helpful.</a:t>
                      </a:r>
                      <a:r>
                        <a:rPr lang="en-IN" sz="1600" dirty="0" smtClean="0">
                          <a:solidFill>
                            <a:schemeClr val="bg1"/>
                          </a:solidFill>
                          <a:latin typeface="Work Sans" panose="00000500000000000000" pitchFamily="2" charset="0"/>
                        </a:rPr>
                        <a:t> </a:t>
                      </a:r>
                      <a:endParaRPr lang="en-IN" sz="1600" dirty="0">
                        <a:solidFill>
                          <a:schemeClr val="bg1"/>
                        </a:solidFill>
                        <a:latin typeface="Work Sa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75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600" dirty="0" smtClean="0">
                          <a:solidFill>
                            <a:schemeClr val="bg1"/>
                          </a:solidFill>
                          <a:latin typeface="Work Sans" panose="00000500000000000000" pitchFamily="2" charset="0"/>
                        </a:rPr>
                        <a:t>Python integration</a:t>
                      </a:r>
                      <a:endParaRPr lang="en-IN" sz="1600" dirty="0">
                        <a:solidFill>
                          <a:schemeClr val="bg1"/>
                        </a:solidFill>
                        <a:latin typeface="Work Sa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chemeClr val="bg1"/>
                          </a:solidFill>
                          <a:latin typeface="Work Sans" panose="00000500000000000000" pitchFamily="2" charset="0"/>
                        </a:rPr>
                        <a:t>Available</a:t>
                      </a:r>
                      <a:endParaRPr lang="en-IN" sz="1600" dirty="0">
                        <a:solidFill>
                          <a:schemeClr val="bg1"/>
                        </a:solidFill>
                        <a:latin typeface="Work Sa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chemeClr val="bg1"/>
                          </a:solidFill>
                          <a:latin typeface="Work Sans" panose="00000500000000000000" pitchFamily="2" charset="0"/>
                        </a:rPr>
                        <a:t>Available</a:t>
                      </a:r>
                      <a:endParaRPr lang="en-IN" sz="1600" dirty="0">
                        <a:solidFill>
                          <a:schemeClr val="bg1"/>
                        </a:solidFill>
                        <a:latin typeface="Work Sans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868998"/>
                  </a:ext>
                </a:extLst>
              </a:tr>
            </a:tbl>
          </a:graphicData>
        </a:graphic>
      </p:graphicFrame>
      <p:sp>
        <p:nvSpPr>
          <p:cNvPr id="7" name="Text Placeholder 1"/>
          <p:cNvSpPr txBox="1">
            <a:spLocks/>
          </p:cNvSpPr>
          <p:nvPr/>
        </p:nvSpPr>
        <p:spPr>
          <a:xfrm>
            <a:off x="355599" y="5480684"/>
            <a:ext cx="10020301" cy="970915"/>
          </a:xfrm>
          <a:prstGeom prst="round1Rect">
            <a:avLst>
              <a:gd name="adj" fmla="val 29504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spcFirstLastPara="1" vert="horz" wrap="square" lIns="68575" tIns="34275" rIns="68575" bIns="34275" rtlCol="0" anchor="ctr" anchorCtr="0">
            <a:normAutofit/>
          </a:bodyPr>
          <a:lstStyle>
            <a:lvl1pPr marL="457200" marR="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 pitchFamily="34" charset="0"/>
              <a:buNone/>
              <a:defRPr sz="1800" b="0" i="0" u="none" strike="noStrike" kern="1200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marR="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None/>
              <a:defRPr sz="14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None/>
              <a:defRPr sz="14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None/>
              <a:defRPr sz="14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None/>
              <a:defRPr sz="14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None/>
              <a:defRPr sz="14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None/>
              <a:defRPr sz="14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None/>
              <a:defRPr sz="14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None/>
              <a:defRPr sz="14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IN" dirty="0" smtClean="0">
                <a:latin typeface="Work Sans" panose="00000500000000000000" pitchFamily="2" charset="0"/>
              </a:rPr>
              <a:t>Going ahead with </a:t>
            </a:r>
            <a:r>
              <a:rPr lang="en-IN" dirty="0" err="1" smtClean="0">
                <a:latin typeface="Work Sans" panose="00000500000000000000" pitchFamily="2" charset="0"/>
              </a:rPr>
              <a:t>Postgres</a:t>
            </a:r>
            <a:r>
              <a:rPr lang="en-IN" dirty="0" smtClean="0">
                <a:latin typeface="Work Sans" panose="00000500000000000000" pitchFamily="2" charset="0"/>
              </a:rPr>
              <a:t> – as it’s a single database that fulfils all the needs of the project. If a lot of satellite imagery has to be stored at any point of time, MongoDB/S3 would be used and file keys will be stored in </a:t>
            </a:r>
            <a:r>
              <a:rPr lang="en-IN" dirty="0" err="1" smtClean="0">
                <a:latin typeface="Work Sans" panose="00000500000000000000" pitchFamily="2" charset="0"/>
              </a:rPr>
              <a:t>Postgres</a:t>
            </a:r>
            <a:r>
              <a:rPr lang="en-IN" dirty="0" smtClean="0">
                <a:latin typeface="Work Sans" panose="00000500000000000000" pitchFamily="2" charset="0"/>
              </a:rPr>
              <a:t>.</a:t>
            </a:r>
            <a:endParaRPr lang="en-IN" dirty="0">
              <a:latin typeface="Work Sans" panose="00000500000000000000" pitchFamily="2" charset="0"/>
            </a:endParaRPr>
          </a:p>
        </p:txBody>
      </p:sp>
      <p:pic>
        <p:nvPicPr>
          <p:cNvPr id="1036" name="Picture 12" descr="PostgreSQL icon PNG and SVG Vector Free Downloa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5381" y="5294483"/>
            <a:ext cx="1422940" cy="147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13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solidFill>
            <a:schemeClr val="tx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IN" dirty="0" smtClean="0"/>
              <a:t>Schema design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“An architect’s dream is an engineer’s nightmare” – </a:t>
            </a:r>
            <a:r>
              <a:rPr lang="en-IN" dirty="0" err="1">
                <a:solidFill>
                  <a:schemeClr val="bg1"/>
                </a:solidFill>
              </a:rPr>
              <a:t>Wila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O'Chariss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47236"/>
            <a:ext cx="12192000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1" name="Text Placeholder 1"/>
          <p:cNvSpPr txBox="1">
            <a:spLocks/>
          </p:cNvSpPr>
          <p:nvPr/>
        </p:nvSpPr>
        <p:spPr>
          <a:xfrm>
            <a:off x="352361" y="2244724"/>
            <a:ext cx="3624391" cy="2619375"/>
          </a:xfrm>
          <a:prstGeom prst="round1Rect">
            <a:avLst>
              <a:gd name="adj" fmla="val 29504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spcFirstLastPara="1" vert="horz" wrap="square" lIns="68575" tIns="34275" rIns="68575" bIns="34275" rtlCol="0" anchor="ctr" anchorCtr="0">
            <a:normAutofit/>
          </a:bodyPr>
          <a:lstStyle>
            <a:lvl1pPr marL="457200" marR="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 pitchFamily="34" charset="0"/>
              <a:buNone/>
              <a:defRPr sz="1800" b="0" i="0" u="none" strike="noStrike" kern="1200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marR="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None/>
              <a:defRPr sz="14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None/>
              <a:defRPr sz="14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None/>
              <a:defRPr sz="14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None/>
              <a:defRPr sz="14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None/>
              <a:defRPr sz="14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None/>
              <a:defRPr sz="14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None/>
              <a:defRPr sz="14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None/>
              <a:defRPr sz="14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 smtClean="0"/>
              <a:t>Assumptions taken behind the design</a:t>
            </a:r>
            <a:endParaRPr lang="en-IN" dirty="0"/>
          </a:p>
        </p:txBody>
      </p:sp>
      <p:sp>
        <p:nvSpPr>
          <p:cNvPr id="1103" name="Rectangle 1102"/>
          <p:cNvSpPr/>
          <p:nvPr/>
        </p:nvSpPr>
        <p:spPr>
          <a:xfrm>
            <a:off x="4267200" y="1354936"/>
            <a:ext cx="7594600" cy="51220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Work Sans" panose="00000500000000000000" pitchFamily="2" charset="0"/>
              </a:rPr>
              <a:t>This database will be used to dump the procurements data scraped from government websites. Hence, it has to be optimised for INSERTION, and I assume that there is no major UPDATION or DELETION that takes place in this data.</a:t>
            </a:r>
          </a:p>
          <a:p>
            <a:endParaRPr lang="en-IN" dirty="0" smtClean="0">
              <a:solidFill>
                <a:schemeClr val="tx1"/>
              </a:solidFill>
              <a:latin typeface="Work Sa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Work Sans" panose="00000500000000000000" pitchFamily="2" charset="0"/>
              </a:rPr>
              <a:t>If there is any UPDATION, I assume it can happen in the columns “</a:t>
            </a:r>
            <a:r>
              <a:rPr lang="en-IN" b="1" dirty="0" err="1" smtClean="0">
                <a:solidFill>
                  <a:schemeClr val="tx1"/>
                </a:solidFill>
                <a:latin typeface="Work Sans" panose="00000500000000000000" pitchFamily="2" charset="0"/>
              </a:rPr>
              <a:t>tender_stage</a:t>
            </a:r>
            <a:r>
              <a:rPr lang="en-IN" dirty="0" smtClean="0">
                <a:solidFill>
                  <a:schemeClr val="tx1"/>
                </a:solidFill>
                <a:latin typeface="Work Sans" panose="00000500000000000000" pitchFamily="2" charset="0"/>
              </a:rPr>
              <a:t>” and “</a:t>
            </a:r>
            <a:r>
              <a:rPr lang="en-IN" b="1" dirty="0" err="1" smtClean="0">
                <a:solidFill>
                  <a:schemeClr val="tx1"/>
                </a:solidFill>
                <a:latin typeface="Work Sans" panose="00000500000000000000" pitchFamily="2" charset="0"/>
              </a:rPr>
              <a:t>tender_columns</a:t>
            </a:r>
            <a:r>
              <a:rPr lang="en-IN" dirty="0" smtClean="0">
                <a:solidFill>
                  <a:schemeClr val="tx1"/>
                </a:solidFill>
                <a:latin typeface="Work Sans" panose="00000500000000000000" pitchFamily="2" charset="0"/>
              </a:rPr>
              <a:t>”. I hence separated these two columns to a separate table – so that the main query table can be write protected.</a:t>
            </a:r>
          </a:p>
          <a:p>
            <a:endParaRPr lang="en-IN" dirty="0" smtClean="0">
              <a:solidFill>
                <a:schemeClr val="tx1"/>
              </a:solidFill>
              <a:latin typeface="Work Sa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Work Sans" panose="00000500000000000000" pitchFamily="2" charset="0"/>
              </a:rPr>
              <a:t>It is given that the data is already standardised, probably just after web-scraping is done. So I haven’t performed any major data quality checks that would involve libraries like great expectations.</a:t>
            </a:r>
          </a:p>
          <a:p>
            <a:endParaRPr lang="en-IN" dirty="0" smtClean="0">
              <a:solidFill>
                <a:schemeClr val="tx1"/>
              </a:solidFill>
              <a:latin typeface="Work Sa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Work Sans" panose="00000500000000000000" pitchFamily="2" charset="0"/>
              </a:rPr>
              <a:t>The primary user of the database is the research team. Hence the design is optimised for queries rather than transactions, thus allowing for some data redundancy.</a:t>
            </a:r>
            <a:endParaRPr lang="en-IN" dirty="0">
              <a:solidFill>
                <a:schemeClr val="tx1"/>
              </a:solidFill>
              <a:latin typeface="Work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98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solidFill>
            <a:schemeClr val="tx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IN" dirty="0" smtClean="0"/>
              <a:t>Schema design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“An architect’s dream is an engineer’s nightmare” – </a:t>
            </a:r>
            <a:r>
              <a:rPr lang="en-IN" dirty="0" err="1">
                <a:solidFill>
                  <a:schemeClr val="bg1"/>
                </a:solidFill>
              </a:rPr>
              <a:t>Wila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O'Chariss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47236"/>
            <a:ext cx="12192000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588210" y="1527763"/>
            <a:ext cx="3425489" cy="26673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latin typeface="Work Sans" panose="00000500000000000000" pitchFamily="2" charset="0"/>
                <a:cs typeface="Calibri Light" panose="020F0302020204030204" pitchFamily="34" charset="0"/>
              </a:rPr>
              <a:t>Table name: </a:t>
            </a:r>
            <a:r>
              <a:rPr lang="en-IN" b="1" dirty="0" err="1" smtClean="0">
                <a:latin typeface="Work Sans" panose="00000500000000000000" pitchFamily="2" charset="0"/>
                <a:cs typeface="Calibri Light" panose="020F0302020204030204" pitchFamily="34" charset="0"/>
              </a:rPr>
              <a:t>tenders_static</a:t>
            </a:r>
            <a:endParaRPr lang="en-IN" b="1" dirty="0" smtClean="0">
              <a:latin typeface="Work Sans" panose="00000500000000000000" pitchFamily="2" charset="0"/>
              <a:cs typeface="Calibri Light" panose="020F0302020204030204" pitchFamily="34" charset="0"/>
            </a:endParaRPr>
          </a:p>
          <a:p>
            <a:pPr algn="ctr"/>
            <a:r>
              <a:rPr lang="en-IN" dirty="0" err="1" smtClean="0">
                <a:latin typeface="Work Sans" panose="00000500000000000000" pitchFamily="2" charset="0"/>
                <a:cs typeface="Calibri Light" panose="020F0302020204030204" pitchFamily="34" charset="0"/>
              </a:rPr>
              <a:t>ocid</a:t>
            </a:r>
            <a:r>
              <a:rPr lang="en-IN" dirty="0" smtClean="0">
                <a:latin typeface="Work Sans" panose="00000500000000000000" pitchFamily="2" charset="0"/>
                <a:cs typeface="Calibri Light" panose="020F0302020204030204" pitchFamily="34" charset="0"/>
              </a:rPr>
              <a:t> (PK)</a:t>
            </a:r>
          </a:p>
          <a:p>
            <a:pPr algn="ctr"/>
            <a:r>
              <a:rPr lang="en-IN" dirty="0" smtClean="0">
                <a:latin typeface="Work Sans" panose="00000500000000000000" pitchFamily="2" charset="0"/>
                <a:cs typeface="Calibri Light" panose="020F0302020204030204" pitchFamily="34" charset="0"/>
              </a:rPr>
              <a:t>….</a:t>
            </a:r>
          </a:p>
          <a:p>
            <a:pPr algn="ctr"/>
            <a:r>
              <a:rPr lang="en-IN" dirty="0" err="1" smtClean="0">
                <a:latin typeface="Work Sans" panose="00000500000000000000" pitchFamily="2" charset="0"/>
                <a:cs typeface="Calibri Light" panose="020F0302020204030204" pitchFamily="34" charset="0"/>
              </a:rPr>
              <a:t>tender_externalreference</a:t>
            </a:r>
            <a:endParaRPr lang="en-IN" dirty="0" smtClean="0">
              <a:latin typeface="Work Sans" panose="00000500000000000000" pitchFamily="2" charset="0"/>
              <a:cs typeface="Calibri Light" panose="020F0302020204030204" pitchFamily="34" charset="0"/>
            </a:endParaRPr>
          </a:p>
          <a:p>
            <a:pPr algn="ctr"/>
            <a:r>
              <a:rPr lang="en-IN" dirty="0" err="1" smtClean="0">
                <a:latin typeface="Work Sans" panose="00000500000000000000" pitchFamily="2" charset="0"/>
                <a:cs typeface="Calibri Light" panose="020F0302020204030204" pitchFamily="34" charset="0"/>
              </a:rPr>
              <a:t>tender_title</a:t>
            </a:r>
            <a:endParaRPr lang="en-IN" dirty="0" smtClean="0">
              <a:latin typeface="Work Sans" panose="00000500000000000000" pitchFamily="2" charset="0"/>
              <a:cs typeface="Calibri Light" panose="020F0302020204030204" pitchFamily="34" charset="0"/>
            </a:endParaRPr>
          </a:p>
          <a:p>
            <a:pPr algn="ctr"/>
            <a:r>
              <a:rPr lang="en-IN" dirty="0" smtClean="0">
                <a:latin typeface="Work Sans" panose="00000500000000000000" pitchFamily="2" charset="0"/>
                <a:cs typeface="Calibri Light" panose="020F0302020204030204" pitchFamily="34" charset="0"/>
              </a:rPr>
              <a:t>….</a:t>
            </a:r>
          </a:p>
          <a:p>
            <a:pPr algn="ctr"/>
            <a:r>
              <a:rPr lang="en-IN" dirty="0" err="1">
                <a:latin typeface="Work Sans" panose="00000500000000000000" pitchFamily="2" charset="0"/>
                <a:cs typeface="Calibri Light" panose="020F0302020204030204" pitchFamily="34" charset="0"/>
              </a:rPr>
              <a:t>t</a:t>
            </a:r>
            <a:r>
              <a:rPr lang="en-IN" dirty="0" err="1" smtClean="0">
                <a:latin typeface="Work Sans" panose="00000500000000000000" pitchFamily="2" charset="0"/>
                <a:cs typeface="Calibri Light" panose="020F0302020204030204" pitchFamily="34" charset="0"/>
              </a:rPr>
              <a:t>ender_datepublished</a:t>
            </a:r>
            <a:endParaRPr lang="en-IN" dirty="0" smtClean="0">
              <a:latin typeface="Work Sans" panose="00000500000000000000" pitchFamily="2" charset="0"/>
              <a:cs typeface="Calibri Light" panose="020F0302020204030204" pitchFamily="34" charset="0"/>
            </a:endParaRPr>
          </a:p>
          <a:p>
            <a:pPr algn="ctr"/>
            <a:r>
              <a:rPr lang="en-IN" dirty="0" smtClean="0">
                <a:latin typeface="Work Sans" panose="00000500000000000000" pitchFamily="2" charset="0"/>
                <a:cs typeface="Calibri Light" panose="020F0302020204030204" pitchFamily="34" charset="0"/>
              </a:rPr>
              <a:t>….</a:t>
            </a:r>
          </a:p>
          <a:p>
            <a:pPr algn="ctr"/>
            <a:r>
              <a:rPr lang="en-IN" dirty="0" err="1">
                <a:latin typeface="Work Sans" panose="00000500000000000000" pitchFamily="2" charset="0"/>
                <a:cs typeface="Calibri Light" panose="020F0302020204030204" pitchFamily="34" charset="0"/>
              </a:rPr>
              <a:t>b</a:t>
            </a:r>
            <a:r>
              <a:rPr lang="en-IN" dirty="0" err="1" smtClean="0">
                <a:latin typeface="Work Sans" panose="00000500000000000000" pitchFamily="2" charset="0"/>
                <a:cs typeface="Calibri Light" panose="020F0302020204030204" pitchFamily="34" charset="0"/>
              </a:rPr>
              <a:t>uyer_name</a:t>
            </a:r>
            <a:endParaRPr lang="en-IN" dirty="0">
              <a:latin typeface="Work Sans" panose="00000500000000000000" pitchFamily="2" charset="0"/>
              <a:cs typeface="Calibri Light" panose="020F03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432913" y="2052931"/>
            <a:ext cx="3441587" cy="16169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latin typeface="Work Sans" panose="00000500000000000000" pitchFamily="2" charset="0"/>
                <a:cs typeface="Calibri Light" panose="020F0302020204030204" pitchFamily="34" charset="0"/>
              </a:rPr>
              <a:t>Table name: </a:t>
            </a:r>
            <a:r>
              <a:rPr lang="en-IN" b="1" dirty="0" err="1" smtClean="0">
                <a:latin typeface="Work Sans" panose="00000500000000000000" pitchFamily="2" charset="0"/>
                <a:cs typeface="Calibri Light" panose="020F0302020204030204" pitchFamily="34" charset="0"/>
              </a:rPr>
              <a:t>tenders_update</a:t>
            </a:r>
            <a:endParaRPr lang="en-IN" b="1" dirty="0" smtClean="0">
              <a:latin typeface="Work Sans" panose="00000500000000000000" pitchFamily="2" charset="0"/>
              <a:cs typeface="Calibri Light" panose="020F0302020204030204" pitchFamily="34" charset="0"/>
            </a:endParaRPr>
          </a:p>
          <a:p>
            <a:pPr algn="ctr"/>
            <a:r>
              <a:rPr lang="en-IN" dirty="0" err="1" smtClean="0">
                <a:latin typeface="Work Sans" panose="00000500000000000000" pitchFamily="2" charset="0"/>
                <a:cs typeface="Calibri Light" panose="020F0302020204030204" pitchFamily="34" charset="0"/>
              </a:rPr>
              <a:t>ocid</a:t>
            </a:r>
            <a:r>
              <a:rPr lang="en-IN" dirty="0" smtClean="0">
                <a:latin typeface="Work Sans" panose="00000500000000000000" pitchFamily="2" charset="0"/>
                <a:cs typeface="Calibri Light" panose="020F0302020204030204" pitchFamily="34" charset="0"/>
              </a:rPr>
              <a:t> (FK)</a:t>
            </a:r>
          </a:p>
          <a:p>
            <a:pPr algn="ctr"/>
            <a:r>
              <a:rPr lang="en-IN" dirty="0" smtClean="0">
                <a:latin typeface="Work Sans" panose="00000500000000000000" pitchFamily="2" charset="0"/>
                <a:cs typeface="Calibri Light" panose="020F0302020204030204" pitchFamily="34" charset="0"/>
              </a:rPr>
              <a:t>date</a:t>
            </a:r>
          </a:p>
          <a:p>
            <a:pPr algn="ctr"/>
            <a:r>
              <a:rPr lang="en-IN" dirty="0" err="1" smtClean="0">
                <a:latin typeface="Work Sans" panose="00000500000000000000" pitchFamily="2" charset="0"/>
                <a:cs typeface="Calibri Light" panose="020F0302020204030204" pitchFamily="34" charset="0"/>
              </a:rPr>
              <a:t>tender_stage</a:t>
            </a:r>
            <a:endParaRPr lang="en-IN" dirty="0" smtClean="0">
              <a:latin typeface="Work Sans" panose="00000500000000000000" pitchFamily="2" charset="0"/>
              <a:cs typeface="Calibri Light" panose="020F0302020204030204" pitchFamily="34" charset="0"/>
            </a:endParaRPr>
          </a:p>
          <a:p>
            <a:pPr algn="ctr"/>
            <a:r>
              <a:rPr lang="en-IN" dirty="0" err="1" smtClean="0">
                <a:latin typeface="Work Sans" panose="00000500000000000000" pitchFamily="2" charset="0"/>
                <a:cs typeface="Calibri Light" panose="020F0302020204030204" pitchFamily="34" charset="0"/>
              </a:rPr>
              <a:t>tender_status</a:t>
            </a:r>
            <a:endParaRPr lang="en-IN" dirty="0" smtClean="0">
              <a:latin typeface="Work Sans" panose="00000500000000000000" pitchFamily="2" charset="0"/>
              <a:cs typeface="Calibri Light" panose="020F03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37311" y="4619570"/>
            <a:ext cx="3327285" cy="123398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latin typeface="Work Sans" panose="00000500000000000000" pitchFamily="2" charset="0"/>
                <a:cs typeface="Calibri Light" panose="020F0302020204030204" pitchFamily="34" charset="0"/>
              </a:rPr>
              <a:t>Table name: </a:t>
            </a:r>
            <a:r>
              <a:rPr lang="en-IN" b="1" dirty="0" err="1" smtClean="0">
                <a:latin typeface="Work Sans" panose="00000500000000000000" pitchFamily="2" charset="0"/>
                <a:cs typeface="Calibri Light" panose="020F0302020204030204" pitchFamily="34" charset="0"/>
              </a:rPr>
              <a:t>tenders_flood</a:t>
            </a:r>
            <a:endParaRPr lang="en-IN" b="1" dirty="0" smtClean="0">
              <a:latin typeface="Work Sans" panose="00000500000000000000" pitchFamily="2" charset="0"/>
              <a:cs typeface="Calibri Light" panose="020F0302020204030204" pitchFamily="34" charset="0"/>
            </a:endParaRPr>
          </a:p>
          <a:p>
            <a:pPr algn="ctr"/>
            <a:r>
              <a:rPr lang="en-IN" dirty="0">
                <a:latin typeface="Work Sans" panose="00000500000000000000" pitchFamily="2" charset="0"/>
                <a:cs typeface="Calibri Light" panose="020F0302020204030204" pitchFamily="34" charset="0"/>
              </a:rPr>
              <a:t>i</a:t>
            </a:r>
            <a:r>
              <a:rPr lang="en-IN" dirty="0" smtClean="0">
                <a:latin typeface="Work Sans" panose="00000500000000000000" pitchFamily="2" charset="0"/>
                <a:cs typeface="Calibri Light" panose="020F0302020204030204" pitchFamily="34" charset="0"/>
              </a:rPr>
              <a:t>d (PK)</a:t>
            </a:r>
          </a:p>
          <a:p>
            <a:pPr algn="ctr"/>
            <a:r>
              <a:rPr lang="en-IN" dirty="0" err="1" smtClean="0">
                <a:latin typeface="Work Sans" panose="00000500000000000000" pitchFamily="2" charset="0"/>
                <a:cs typeface="Calibri Light" panose="020F0302020204030204" pitchFamily="34" charset="0"/>
              </a:rPr>
              <a:t>ocid</a:t>
            </a:r>
            <a:r>
              <a:rPr lang="en-IN" dirty="0" smtClean="0">
                <a:latin typeface="Work Sans" panose="00000500000000000000" pitchFamily="2" charset="0"/>
                <a:cs typeface="Calibri Light" panose="020F0302020204030204" pitchFamily="34" charset="0"/>
              </a:rPr>
              <a:t> (FK)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4553" y="3044328"/>
            <a:ext cx="3327285" cy="11507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latin typeface="Work Sans" panose="00000500000000000000" pitchFamily="2" charset="0"/>
                <a:cs typeface="Calibri Light" panose="020F0302020204030204" pitchFamily="34" charset="0"/>
              </a:rPr>
              <a:t>Table name: </a:t>
            </a:r>
            <a:r>
              <a:rPr lang="en-IN" b="1" dirty="0" err="1" smtClean="0">
                <a:latin typeface="Work Sans" panose="00000500000000000000" pitchFamily="2" charset="0"/>
                <a:cs typeface="Calibri Light" panose="020F0302020204030204" pitchFamily="34" charset="0"/>
              </a:rPr>
              <a:t>assam_rivers</a:t>
            </a:r>
            <a:endParaRPr lang="en-IN" b="1" dirty="0" smtClean="0">
              <a:latin typeface="Work Sans" panose="00000500000000000000" pitchFamily="2" charset="0"/>
              <a:cs typeface="Calibri Light" panose="020F0302020204030204" pitchFamily="34" charset="0"/>
            </a:endParaRPr>
          </a:p>
          <a:p>
            <a:pPr algn="ctr"/>
            <a:r>
              <a:rPr lang="en-IN" dirty="0">
                <a:latin typeface="Work Sans" panose="00000500000000000000" pitchFamily="2" charset="0"/>
                <a:cs typeface="Calibri Light" panose="020F0302020204030204" pitchFamily="34" charset="0"/>
              </a:rPr>
              <a:t>i</a:t>
            </a:r>
            <a:r>
              <a:rPr lang="en-IN" dirty="0" smtClean="0">
                <a:latin typeface="Work Sans" panose="00000500000000000000" pitchFamily="2" charset="0"/>
                <a:cs typeface="Calibri Light" panose="020F0302020204030204" pitchFamily="34" charset="0"/>
              </a:rPr>
              <a:t>d (PK)</a:t>
            </a:r>
          </a:p>
          <a:p>
            <a:pPr algn="ctr"/>
            <a:r>
              <a:rPr lang="en-IN" dirty="0" err="1" smtClean="0">
                <a:latin typeface="Work Sans" panose="00000500000000000000" pitchFamily="2" charset="0"/>
                <a:cs typeface="Calibri Light" panose="020F0302020204030204" pitchFamily="34" charset="0"/>
              </a:rPr>
              <a:t>river_name</a:t>
            </a:r>
            <a:endParaRPr lang="en-IN" dirty="0" smtClean="0">
              <a:latin typeface="Work Sans" panose="00000500000000000000" pitchFamily="2" charset="0"/>
              <a:cs typeface="Calibri Light" panose="020F03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90063" y="4661194"/>
            <a:ext cx="3327285" cy="11507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latin typeface="Work Sans" panose="00000500000000000000" pitchFamily="2" charset="0"/>
                <a:cs typeface="Calibri Light" panose="020F0302020204030204" pitchFamily="34" charset="0"/>
              </a:rPr>
              <a:t>Table name: </a:t>
            </a:r>
            <a:r>
              <a:rPr lang="en-IN" b="1" dirty="0" err="1" smtClean="0">
                <a:latin typeface="Work Sans" panose="00000500000000000000" pitchFamily="2" charset="0"/>
                <a:cs typeface="Calibri Light" panose="020F0302020204030204" pitchFamily="34" charset="0"/>
              </a:rPr>
              <a:t>tender_river</a:t>
            </a:r>
            <a:endParaRPr lang="en-IN" b="1" dirty="0" smtClean="0">
              <a:latin typeface="Work Sans" panose="00000500000000000000" pitchFamily="2" charset="0"/>
              <a:cs typeface="Calibri Light" panose="020F0302020204030204" pitchFamily="34" charset="0"/>
            </a:endParaRPr>
          </a:p>
          <a:p>
            <a:pPr algn="ctr"/>
            <a:r>
              <a:rPr lang="en-IN" dirty="0">
                <a:latin typeface="Work Sans" panose="00000500000000000000" pitchFamily="2" charset="0"/>
                <a:cs typeface="Calibri Light" panose="020F0302020204030204" pitchFamily="34" charset="0"/>
              </a:rPr>
              <a:t>i</a:t>
            </a:r>
            <a:r>
              <a:rPr lang="en-IN" dirty="0" smtClean="0">
                <a:latin typeface="Work Sans" panose="00000500000000000000" pitchFamily="2" charset="0"/>
                <a:cs typeface="Calibri Light" panose="020F0302020204030204" pitchFamily="34" charset="0"/>
              </a:rPr>
              <a:t>d (PK)</a:t>
            </a:r>
          </a:p>
          <a:p>
            <a:pPr algn="ctr"/>
            <a:r>
              <a:rPr lang="en-IN" dirty="0" err="1">
                <a:latin typeface="Work Sans" panose="00000500000000000000" pitchFamily="2" charset="0"/>
                <a:cs typeface="Calibri Light" panose="020F0302020204030204" pitchFamily="34" charset="0"/>
              </a:rPr>
              <a:t>o</a:t>
            </a:r>
            <a:r>
              <a:rPr lang="en-IN" dirty="0" err="1" smtClean="0">
                <a:latin typeface="Work Sans" panose="00000500000000000000" pitchFamily="2" charset="0"/>
                <a:cs typeface="Calibri Light" panose="020F0302020204030204" pitchFamily="34" charset="0"/>
              </a:rPr>
              <a:t>cid</a:t>
            </a:r>
            <a:r>
              <a:rPr lang="en-IN" dirty="0" smtClean="0">
                <a:latin typeface="Work Sans" panose="00000500000000000000" pitchFamily="2" charset="0"/>
                <a:cs typeface="Calibri Light" panose="020F0302020204030204" pitchFamily="34" charset="0"/>
              </a:rPr>
              <a:t> (FK)</a:t>
            </a:r>
          </a:p>
          <a:p>
            <a:pPr algn="ctr"/>
            <a:r>
              <a:rPr lang="en-IN" dirty="0" err="1">
                <a:latin typeface="Work Sans" panose="00000500000000000000" pitchFamily="2" charset="0"/>
                <a:cs typeface="Calibri Light" panose="020F0302020204030204" pitchFamily="34" charset="0"/>
              </a:rPr>
              <a:t>r</a:t>
            </a:r>
            <a:r>
              <a:rPr lang="en-IN" dirty="0" err="1" smtClean="0">
                <a:latin typeface="Work Sans" panose="00000500000000000000" pitchFamily="2" charset="0"/>
                <a:cs typeface="Calibri Light" panose="020F0302020204030204" pitchFamily="34" charset="0"/>
              </a:rPr>
              <a:t>iver_id</a:t>
            </a:r>
            <a:r>
              <a:rPr lang="en-IN" dirty="0" smtClean="0">
                <a:latin typeface="Work Sans" panose="00000500000000000000" pitchFamily="2" charset="0"/>
                <a:cs typeface="Calibri Light" panose="020F0302020204030204" pitchFamily="34" charset="0"/>
              </a:rPr>
              <a:t> (FK)</a:t>
            </a:r>
          </a:p>
        </p:txBody>
      </p:sp>
      <p:cxnSp>
        <p:nvCxnSpPr>
          <p:cNvPr id="8" name="Straight Arrow Connector 7"/>
          <p:cNvCxnSpPr>
            <a:stCxn id="5" idx="3"/>
            <a:endCxn id="10" idx="1"/>
          </p:cNvCxnSpPr>
          <p:nvPr/>
        </p:nvCxnSpPr>
        <p:spPr>
          <a:xfrm flipV="1">
            <a:off x="8013699" y="2861414"/>
            <a:ext cx="419214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11" idx="0"/>
          </p:cNvCxnSpPr>
          <p:nvPr/>
        </p:nvCxnSpPr>
        <p:spPr>
          <a:xfrm flipH="1">
            <a:off x="6300954" y="4195066"/>
            <a:ext cx="1" cy="42450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1"/>
            <a:endCxn id="12" idx="3"/>
          </p:cNvCxnSpPr>
          <p:nvPr/>
        </p:nvCxnSpPr>
        <p:spPr>
          <a:xfrm flipH="1">
            <a:off x="3731838" y="2861415"/>
            <a:ext cx="856372" cy="758282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1"/>
            <a:endCxn id="12" idx="3"/>
          </p:cNvCxnSpPr>
          <p:nvPr/>
        </p:nvCxnSpPr>
        <p:spPr>
          <a:xfrm flipH="1" flipV="1">
            <a:off x="3731838" y="3619697"/>
            <a:ext cx="905473" cy="1616866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3"/>
            <a:endCxn id="13" idx="1"/>
          </p:cNvCxnSpPr>
          <p:nvPr/>
        </p:nvCxnSpPr>
        <p:spPr>
          <a:xfrm>
            <a:off x="7964596" y="5236563"/>
            <a:ext cx="52546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Elbow Connector 1031"/>
          <p:cNvCxnSpPr>
            <a:stCxn id="12" idx="2"/>
            <a:endCxn id="13" idx="2"/>
          </p:cNvCxnSpPr>
          <p:nvPr/>
        </p:nvCxnSpPr>
        <p:spPr>
          <a:xfrm rot="16200000" flipH="1">
            <a:off x="5302518" y="960744"/>
            <a:ext cx="1616866" cy="8085510"/>
          </a:xfrm>
          <a:prstGeom prst="bentConnector3">
            <a:avLst>
              <a:gd name="adj1" fmla="val 125135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79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solidFill>
            <a:schemeClr val="tx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IN" dirty="0" smtClean="0"/>
              <a:t>Schema design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“</a:t>
            </a:r>
            <a:r>
              <a:rPr lang="en-GB" dirty="0" smtClean="0"/>
              <a:t>Normalize </a:t>
            </a:r>
            <a:r>
              <a:rPr lang="en-GB" dirty="0"/>
              <a:t>till it hurts, </a:t>
            </a:r>
            <a:r>
              <a:rPr lang="en-GB" dirty="0" err="1"/>
              <a:t>Denormalize</a:t>
            </a:r>
            <a:r>
              <a:rPr lang="en-GB" dirty="0"/>
              <a:t> till it works</a:t>
            </a:r>
            <a:r>
              <a:rPr lang="en-GB" dirty="0" smtClean="0"/>
              <a:t>.</a:t>
            </a:r>
            <a:r>
              <a:rPr lang="en-IN" dirty="0" smtClean="0">
                <a:solidFill>
                  <a:schemeClr val="bg1"/>
                </a:solidFill>
              </a:rPr>
              <a:t>” – DB wise man. 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47236"/>
            <a:ext cx="12192000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74661" y="1393131"/>
            <a:ext cx="3327285" cy="11507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latin typeface="Work Sans" panose="00000500000000000000" pitchFamily="2" charset="0"/>
                <a:cs typeface="Calibri Light" panose="020F0302020204030204" pitchFamily="34" charset="0"/>
              </a:rPr>
              <a:t>1</a:t>
            </a:r>
            <a:r>
              <a:rPr lang="en-IN" b="1" baseline="30000" dirty="0" smtClean="0">
                <a:latin typeface="Work Sans" panose="00000500000000000000" pitchFamily="2" charset="0"/>
                <a:cs typeface="Calibri Light" panose="020F0302020204030204" pitchFamily="34" charset="0"/>
              </a:rPr>
              <a:t>st</a:t>
            </a:r>
            <a:r>
              <a:rPr lang="en-IN" b="1" dirty="0" smtClean="0">
                <a:latin typeface="Work Sans" panose="00000500000000000000" pitchFamily="2" charset="0"/>
                <a:cs typeface="Calibri Light" panose="020F0302020204030204" pitchFamily="34" charset="0"/>
              </a:rPr>
              <a:t> NORMAL FORM CHECK</a:t>
            </a:r>
            <a:endParaRPr lang="en-IN" dirty="0" smtClean="0">
              <a:latin typeface="Work Sans" panose="00000500000000000000" pitchFamily="2" charset="0"/>
              <a:cs typeface="Calibri Light" panose="020F030202020403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84696" y="1301186"/>
            <a:ext cx="7302501" cy="132667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Removed duplicate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All columns are single valued – except for </a:t>
            </a:r>
            <a:r>
              <a:rPr lang="en-IN" dirty="0" err="1" smtClean="0"/>
              <a:t>tender_externalreference</a:t>
            </a:r>
            <a:r>
              <a:rPr lang="en-IN" dirty="0" smtClean="0"/>
              <a:t>. Should figure out a way to split this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All columns are homogenous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974661" y="3240125"/>
            <a:ext cx="3327285" cy="11507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latin typeface="Work Sans" panose="00000500000000000000" pitchFamily="2" charset="0"/>
                <a:cs typeface="Calibri Light" panose="020F0302020204030204" pitchFamily="34" charset="0"/>
              </a:rPr>
              <a:t>2</a:t>
            </a:r>
            <a:r>
              <a:rPr lang="en-IN" b="1" baseline="30000" dirty="0" smtClean="0">
                <a:latin typeface="Work Sans" panose="00000500000000000000" pitchFamily="2" charset="0"/>
                <a:cs typeface="Calibri Light" panose="020F0302020204030204" pitchFamily="34" charset="0"/>
              </a:rPr>
              <a:t>nd</a:t>
            </a:r>
            <a:r>
              <a:rPr lang="en-IN" b="1" dirty="0" smtClean="0">
                <a:latin typeface="Work Sans" panose="00000500000000000000" pitchFamily="2" charset="0"/>
                <a:cs typeface="Calibri Light" panose="020F0302020204030204" pitchFamily="34" charset="0"/>
              </a:rPr>
              <a:t> NORMAL FORM CHECK</a:t>
            </a:r>
            <a:endParaRPr lang="en-IN" dirty="0" smtClean="0">
              <a:latin typeface="Work Sans" panose="00000500000000000000" pitchFamily="2" charset="0"/>
              <a:cs typeface="Calibri Light" panose="020F030202020403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584696" y="3122880"/>
            <a:ext cx="7302501" cy="138522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given dataset has a single PK (</a:t>
            </a:r>
            <a:r>
              <a:rPr lang="en-IN" dirty="0" err="1" smtClean="0"/>
              <a:t>ocid</a:t>
            </a:r>
            <a:r>
              <a:rPr lang="en-IN" dirty="0" smtClean="0"/>
              <a:t>) and non-primary keys in the given dataset are fully dependant on it. There is no partial dependency.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Nevertheless, created a separate table for those columns that might require updates to address any probable update anomalies. 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974661" y="5033815"/>
            <a:ext cx="3327285" cy="11507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latin typeface="Work Sans" panose="00000500000000000000" pitchFamily="2" charset="0"/>
                <a:cs typeface="Calibri Light" panose="020F0302020204030204" pitchFamily="34" charset="0"/>
              </a:rPr>
              <a:t>3</a:t>
            </a:r>
            <a:r>
              <a:rPr lang="en-IN" b="1" baseline="30000" dirty="0">
                <a:latin typeface="Work Sans" panose="00000500000000000000" pitchFamily="2" charset="0"/>
                <a:cs typeface="Calibri Light" panose="020F0302020204030204" pitchFamily="34" charset="0"/>
              </a:rPr>
              <a:t>r</a:t>
            </a:r>
            <a:r>
              <a:rPr lang="en-IN" b="1" baseline="30000" dirty="0" smtClean="0">
                <a:latin typeface="Work Sans" panose="00000500000000000000" pitchFamily="2" charset="0"/>
                <a:cs typeface="Calibri Light" panose="020F0302020204030204" pitchFamily="34" charset="0"/>
              </a:rPr>
              <a:t>d</a:t>
            </a:r>
            <a:r>
              <a:rPr lang="en-IN" b="1" dirty="0" smtClean="0">
                <a:latin typeface="Work Sans" panose="00000500000000000000" pitchFamily="2" charset="0"/>
                <a:cs typeface="Calibri Light" panose="020F0302020204030204" pitchFamily="34" charset="0"/>
              </a:rPr>
              <a:t> NORMAL FORM CHECK</a:t>
            </a:r>
            <a:endParaRPr lang="en-IN" dirty="0" smtClean="0">
              <a:latin typeface="Work Sans" panose="00000500000000000000" pitchFamily="2" charset="0"/>
              <a:cs typeface="Calibri Light" panose="020F030202020403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584696" y="4917243"/>
            <a:ext cx="7302501" cy="161055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 my exploration of the given data, I have not found any transitive dependency between any of the fields.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By the new fields that would be needed (floods, rivers) would create redundancy – hence new tables are created for this (</a:t>
            </a:r>
            <a:r>
              <a:rPr lang="en-IN" dirty="0" err="1" smtClean="0"/>
              <a:t>tenders_flood</a:t>
            </a:r>
            <a:r>
              <a:rPr lang="en-IN" dirty="0" smtClean="0"/>
              <a:t>, </a:t>
            </a:r>
            <a:r>
              <a:rPr lang="en-IN" dirty="0" err="1" smtClean="0"/>
              <a:t>tenders_river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856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solidFill>
            <a:schemeClr val="tx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IN" dirty="0" smtClean="0"/>
              <a:t>System design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Say those three magical words: “Extract Transform Load”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47236"/>
            <a:ext cx="12192000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082" name="Picture 10" descr="Full Amazon S3 Guide (202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902" y="3131560"/>
            <a:ext cx="1777598" cy="147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PostgreSQL icon PNG and SVG Vector Free Downlo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631" y="3136685"/>
            <a:ext cx="1422940" cy="147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443414" y="2142334"/>
            <a:ext cx="3304989" cy="3458365"/>
            <a:chOff x="4696011" y="2205835"/>
            <a:chExt cx="3828496" cy="3828497"/>
          </a:xfrm>
        </p:grpSpPr>
        <p:pic>
          <p:nvPicPr>
            <p:cNvPr id="3086" name="Picture 14" descr="Large Rotating Gear - Gear Logo Black And White | Full Size PNG Download |  SeekPNG"/>
            <p:cNvPicPr>
              <a:picLocks noChangeAspect="1" noChangeArrowheads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6011" y="2205835"/>
              <a:ext cx="3828496" cy="3828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4" name="Picture 12" descr="Brand Assets - Prefect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5909" y="3300934"/>
              <a:ext cx="1028700" cy="163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88" name="Picture 16" descr="Python Scrapy Introduction - Vegibit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7" t="30286" r="36666" b="33269"/>
          <a:stretch/>
        </p:blipFill>
        <p:spPr bwMode="auto">
          <a:xfrm>
            <a:off x="-54649" y="1254129"/>
            <a:ext cx="1092200" cy="104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Computer, employee, laptop, man, office, staff, working icon - Download on  Iconfinder"/>
          <p:cNvPicPr>
            <a:picLocks noChangeAspect="1" noChangeArrowheads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415" y="5050635"/>
            <a:ext cx="1704585" cy="170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61555" y="2006600"/>
            <a:ext cx="9430245" cy="3771900"/>
          </a:xfrm>
          <a:prstGeom prst="rect">
            <a:avLst/>
          </a:pr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94" name="Picture 22" descr="Fastapi Logo Vector (.SVG) Free Download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01" y="2225090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Elbow Connector 7"/>
          <p:cNvCxnSpPr>
            <a:stCxn id="3094" idx="3"/>
            <a:endCxn id="3082" idx="0"/>
          </p:cNvCxnSpPr>
          <p:nvPr/>
        </p:nvCxnSpPr>
        <p:spPr>
          <a:xfrm>
            <a:off x="1513801" y="2548940"/>
            <a:ext cx="1216900" cy="582620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082" idx="3"/>
            <a:endCxn id="3086" idx="1"/>
          </p:cNvCxnSpPr>
          <p:nvPr/>
        </p:nvCxnSpPr>
        <p:spPr>
          <a:xfrm>
            <a:off x="3619500" y="3871517"/>
            <a:ext cx="82391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086" idx="3"/>
            <a:endCxn id="16" idx="1"/>
          </p:cNvCxnSpPr>
          <p:nvPr/>
        </p:nvCxnSpPr>
        <p:spPr>
          <a:xfrm>
            <a:off x="7748403" y="3871517"/>
            <a:ext cx="710228" cy="256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6" idx="3"/>
            <a:endCxn id="3092" idx="0"/>
          </p:cNvCxnSpPr>
          <p:nvPr/>
        </p:nvCxnSpPr>
        <p:spPr>
          <a:xfrm>
            <a:off x="9881571" y="3874079"/>
            <a:ext cx="1458137" cy="1176556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088" idx="2"/>
            <a:endCxn id="3094" idx="1"/>
          </p:cNvCxnSpPr>
          <p:nvPr/>
        </p:nvCxnSpPr>
        <p:spPr>
          <a:xfrm rot="16200000" flipH="1">
            <a:off x="552071" y="2234910"/>
            <a:ext cx="253410" cy="374650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412201" y="2251160"/>
            <a:ext cx="3119260" cy="280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latin typeface="Work Sans" panose="00000500000000000000" pitchFamily="2" charset="0"/>
              </a:rPr>
              <a:t>Upload csv to S3 using </a:t>
            </a:r>
            <a:r>
              <a:rPr lang="en-IN" sz="1400" dirty="0" err="1" smtClean="0">
                <a:latin typeface="Work Sans" panose="00000500000000000000" pitchFamily="2" charset="0"/>
              </a:rPr>
              <a:t>FastAPI</a:t>
            </a:r>
            <a:endParaRPr lang="en-IN" sz="1400" dirty="0">
              <a:latin typeface="Work Sans" panose="00000500000000000000" pitchFamily="2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181163" y="5884985"/>
            <a:ext cx="3829488" cy="253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latin typeface="Work Sans" panose="00000500000000000000" pitchFamily="2" charset="0"/>
              </a:rPr>
              <a:t>Prefect workflow that performs ETL </a:t>
            </a:r>
            <a:endParaRPr lang="en-IN" sz="1400" dirty="0">
              <a:latin typeface="Work Sans" panose="00000500000000000000" pitchFamily="2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454307" y="3508796"/>
            <a:ext cx="1078294" cy="3761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latin typeface="Work Sans" panose="00000500000000000000" pitchFamily="2" charset="0"/>
              </a:rPr>
              <a:t>Extract</a:t>
            </a:r>
            <a:endParaRPr lang="en-IN" sz="1400" dirty="0">
              <a:latin typeface="Work Sans" panose="00000500000000000000" pitchFamily="2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552660" y="3566815"/>
            <a:ext cx="1078294" cy="3761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latin typeface="Work Sans" panose="00000500000000000000" pitchFamily="2" charset="0"/>
              </a:rPr>
              <a:t>Load</a:t>
            </a:r>
            <a:endParaRPr lang="en-IN" sz="1400" dirty="0">
              <a:latin typeface="Work Sans" panose="00000500000000000000" pitchFamily="2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496088" y="2763094"/>
            <a:ext cx="1199639" cy="368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latin typeface="Work Sans" panose="00000500000000000000" pitchFamily="2" charset="0"/>
              </a:rPr>
              <a:t>Transform</a:t>
            </a:r>
            <a:endParaRPr lang="en-IN" sz="1400" dirty="0">
              <a:latin typeface="Work Sans" panose="00000500000000000000" pitchFamily="2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-369679" y="1006547"/>
            <a:ext cx="3119260" cy="280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latin typeface="Work Sans" panose="00000500000000000000" pitchFamily="2" charset="0"/>
              </a:rPr>
              <a:t>Data scraped and cleaned</a:t>
            </a:r>
            <a:endParaRPr lang="en-IN" sz="1400" dirty="0">
              <a:latin typeface="Work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solidFill>
            <a:schemeClr val="tx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IN" dirty="0" smtClean="0"/>
              <a:t>Prefect workflow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Perfect workflow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47236"/>
            <a:ext cx="12192000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2" y="899947"/>
            <a:ext cx="6140339" cy="59056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182" y="3121589"/>
            <a:ext cx="5827687" cy="146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5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587535" y="209134"/>
            <a:ext cx="7016930" cy="419953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IN" dirty="0" smtClean="0"/>
              <a:t>Next steps</a:t>
            </a:r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47236"/>
            <a:ext cx="12192000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28785" y="1333336"/>
            <a:ext cx="4246105" cy="17343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Work Sans" panose="00000500000000000000" pitchFamily="2" charset="0"/>
                <a:cs typeface="Calibri Light" panose="020F0302020204030204" pitchFamily="34" charset="0"/>
              </a:rPr>
              <a:t>Integration of the data-scraping engine with the work-flow to achieve end-to-end automation.</a:t>
            </a:r>
            <a:endParaRPr lang="en-IN" dirty="0" smtClean="0">
              <a:latin typeface="Work Sans" panose="00000500000000000000" pitchFamily="2" charset="0"/>
              <a:cs typeface="Calibri Light" panose="020F03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90969" y="1333336"/>
            <a:ext cx="4246108" cy="17343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>
                <a:latin typeface="Work Sans" panose="00000500000000000000" pitchFamily="2" charset="0"/>
                <a:cs typeface="Calibri Light" panose="020F0302020204030204" pitchFamily="34" charset="0"/>
              </a:rPr>
              <a:t>The “assam_rivers” table would need a manual quality check to further standardise river names.</a:t>
            </a:r>
            <a:endParaRPr lang="en-IN" dirty="0">
              <a:latin typeface="Work Sans" panose="00000500000000000000" pitchFamily="2" charset="0"/>
              <a:cs typeface="Calibri Light" panose="020F03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30211" y="3771914"/>
            <a:ext cx="4244679" cy="1822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Work Sans" panose="00000500000000000000" pitchFamily="2" charset="0"/>
                <a:cs typeface="Calibri Light" panose="020F0302020204030204" pitchFamily="34" charset="0"/>
              </a:rPr>
              <a:t>Identification of districts and other granular aspects from the “</a:t>
            </a:r>
            <a:r>
              <a:rPr lang="en-IN" dirty="0" err="1" smtClean="0">
                <a:latin typeface="Work Sans" panose="00000500000000000000" pitchFamily="2" charset="0"/>
                <a:cs typeface="Calibri Light" panose="020F0302020204030204" pitchFamily="34" charset="0"/>
              </a:rPr>
              <a:t>tender_externalreference</a:t>
            </a:r>
            <a:r>
              <a:rPr lang="en-IN" dirty="0" smtClean="0">
                <a:latin typeface="Work Sans" panose="00000500000000000000" pitchFamily="2" charset="0"/>
                <a:cs typeface="Calibri Light" panose="020F0302020204030204" pitchFamily="34" charset="0"/>
              </a:rPr>
              <a:t>” field.</a:t>
            </a:r>
            <a:endParaRPr lang="en-IN" dirty="0" smtClean="0">
              <a:latin typeface="Work Sans" panose="00000500000000000000" pitchFamily="2" charset="0"/>
              <a:cs typeface="Calibri Light" panose="020F03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90968" y="3771913"/>
            <a:ext cx="4246108" cy="18226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Work Sans" panose="00000500000000000000" pitchFamily="2" charset="0"/>
                <a:cs typeface="Calibri Light" panose="020F0302020204030204" pitchFamily="34" charset="0"/>
              </a:rPr>
              <a:t>Host district level data (demographic, flood related – MNDWI) on the </a:t>
            </a:r>
            <a:r>
              <a:rPr lang="en-IN" dirty="0" smtClean="0">
                <a:latin typeface="Work Sans" panose="00000500000000000000" pitchFamily="2" charset="0"/>
                <a:cs typeface="Calibri Light" panose="020F0302020204030204" pitchFamily="34" charset="0"/>
              </a:rPr>
              <a:t>database to make it a one-stop data solution for flood information. </a:t>
            </a:r>
            <a:endParaRPr lang="en-IN" dirty="0">
              <a:latin typeface="Work Sans" panose="00000500000000000000" pitchFamily="2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57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869</Words>
  <Application>Microsoft Office PowerPoint</Application>
  <PresentationFormat>Widescreen</PresentationFormat>
  <Paragraphs>109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Poppins Medium</vt:lpstr>
      <vt:lpstr>Work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Krishna Dammalapati</dc:creator>
  <cp:lastModifiedBy>Sai Krishna Dammalapati</cp:lastModifiedBy>
  <cp:revision>52</cp:revision>
  <dcterms:created xsi:type="dcterms:W3CDTF">2022-05-10T06:22:57Z</dcterms:created>
  <dcterms:modified xsi:type="dcterms:W3CDTF">2022-05-16T18:37:38Z</dcterms:modified>
</cp:coreProperties>
</file>