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2d9d1ab5_2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22d9d1ab5_2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c6818735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2c6818735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2d9d1ab5_2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22d9d1ab5_2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c6818735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2c6818735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c6818735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2c6818735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34cf4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9134cf4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2af34192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92af3419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2af34192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92af34192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c68187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2c68187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200150" y="1790058"/>
            <a:ext cx="6743700" cy="12344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673350" y="723518"/>
            <a:ext cx="5797300" cy="891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673350" y="1978533"/>
            <a:ext cx="5797300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1200150" y="1790058"/>
            <a:ext cx="6743700" cy="12344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2021395" y="3264348"/>
            <a:ext cx="5101209" cy="9488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Gill Sans"/>
              <a:buNone/>
              <a:defRPr sz="15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673350" y="723518"/>
            <a:ext cx="5797300" cy="891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86433" y="1978533"/>
            <a:ext cx="3203830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187577" y="1735075"/>
            <a:ext cx="3202686" cy="5280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B8891"/>
              </a:buClr>
              <a:buSzPts val="1400"/>
              <a:buFont typeface="Gill Sans"/>
              <a:buNone/>
              <a:defRPr sz="1400" cap="none">
                <a:solidFill>
                  <a:srgbClr val="6B889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B8891"/>
              </a:buClr>
              <a:buSzPts val="1400"/>
              <a:buFont typeface="Gill Sans"/>
              <a:buNone/>
              <a:defRPr sz="1400" cap="none">
                <a:solidFill>
                  <a:srgbClr val="6B889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B8891"/>
              </a:buClr>
              <a:buSzPts val="1400"/>
              <a:buFont typeface="Gill Sans"/>
              <a:buNone/>
              <a:defRPr sz="1400" cap="none">
                <a:solidFill>
                  <a:srgbClr val="6B889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B8891"/>
              </a:buClr>
              <a:buSzPts val="1400"/>
              <a:buFont typeface="Gill Sans"/>
              <a:buNone/>
              <a:defRPr sz="1400" cap="none">
                <a:solidFill>
                  <a:srgbClr val="6B889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B8891"/>
              </a:buClr>
              <a:buSzPts val="1400"/>
              <a:buFont typeface="Gill Sans"/>
              <a:buNone/>
              <a:defRPr sz="1400" cap="none">
                <a:solidFill>
                  <a:srgbClr val="6B889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753736" y="1735075"/>
            <a:ext cx="3202687" cy="52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673350" y="723518"/>
            <a:ext cx="5797300" cy="891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673350" y="723518"/>
            <a:ext cx="5797300" cy="891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603504" y="1682869"/>
            <a:ext cx="3364992" cy="85612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5052060" y="603504"/>
            <a:ext cx="3611882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836674" y="2662438"/>
            <a:ext cx="2846073" cy="16455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-2" y="0"/>
            <a:ext cx="457200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606392" y="1682869"/>
            <a:ext cx="3371251" cy="85098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4571999" y="0"/>
            <a:ext cx="457657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836675" y="2662438"/>
            <a:ext cx="2846072" cy="16455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sz="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0" y="723518"/>
            <a:ext cx="5797300" cy="891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69191" y="4724971"/>
            <a:ext cx="274322" cy="151258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13700" lIns="13700" spcFirstLastPara="1" rIns="13700" wrap="square" tIns="137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4294967295" type="ctrTitle"/>
          </p:nvPr>
        </p:nvSpPr>
        <p:spPr>
          <a:xfrm>
            <a:off x="1200150" y="3999851"/>
            <a:ext cx="6743700" cy="10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F43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Gill Sans"/>
              <a:buNone/>
            </a:pPr>
            <a:r>
              <a:rPr b="1" lang="en" sz="2400">
                <a:solidFill>
                  <a:srgbClr val="463089"/>
                </a:solidFill>
                <a:latin typeface="Calibri"/>
                <a:ea typeface="Calibri"/>
                <a:cs typeface="Calibri"/>
                <a:sym typeface="Calibri"/>
              </a:rPr>
              <a:t>ASSIGNMENT #3 PRESENTATION</a:t>
            </a:r>
            <a:br>
              <a:rPr b="1" lang="en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Access Secure Sites</a:t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161350" y="203150"/>
            <a:ext cx="341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BDAT 1001 Informating Encoding Standards</a:t>
            </a:r>
            <a:br>
              <a:rPr b="1" lang="en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August 10, 2021</a:t>
            </a:r>
            <a:endParaRPr b="1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Daryoush Shabahang</a:t>
            </a:r>
            <a:b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(200482375)</a:t>
            </a:r>
            <a:endParaRPr sz="1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005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/>
        </p:nvSpPr>
        <p:spPr>
          <a:xfrm>
            <a:off x="577325" y="391675"/>
            <a:ext cx="69447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Talking Points</a:t>
            </a:r>
            <a:endParaRPr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810975" y="1082625"/>
            <a:ext cx="7643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We will be discussing these: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do we need Authentication in Web API?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How Basic Authentication works in Web API?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How to implement Basic Authentication in ASP.NET Web API?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How to enable Basic Authentication in Web API?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Testing the ASP.NET Web API Basic Authentication using Postman (video)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to my YouTube private video: </a:t>
            </a:r>
            <a:r>
              <a:rPr b="1" lang="en" sz="18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https://youtu.be/jfv88PfQV7g</a:t>
            </a:r>
            <a:endParaRPr b="1" sz="18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00" y="321000"/>
            <a:ext cx="2774649" cy="1749174"/>
          </a:xfrm>
          <a:prstGeom prst="rect">
            <a:avLst/>
          </a:prstGeom>
          <a:noFill/>
          <a:ln cap="flat" cmpd="sng" w="19050">
            <a:solidFill>
              <a:srgbClr val="FABB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25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577325" y="391675"/>
            <a:ext cx="47088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Q1: </a:t>
            </a: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Why do we need Authentication in Web API?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3463850" y="731800"/>
            <a:ext cx="2292300" cy="1157100"/>
          </a:xfrm>
          <a:prstGeom prst="rect">
            <a:avLst/>
          </a:prstGeom>
          <a:solidFill>
            <a:srgbClr val="8E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1448725" y="2103850"/>
            <a:ext cx="6280500" cy="2224200"/>
          </a:xfrm>
          <a:prstGeom prst="rect">
            <a:avLst/>
          </a:prstGeom>
          <a:solidFill>
            <a:srgbClr val="8E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4041375" y="4263275"/>
            <a:ext cx="900000" cy="454200"/>
          </a:xfrm>
          <a:prstGeom prst="rect">
            <a:avLst/>
          </a:prstGeom>
          <a:solidFill>
            <a:srgbClr val="8E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8125300" y="227000"/>
            <a:ext cx="900000" cy="454200"/>
          </a:xfrm>
          <a:prstGeom prst="rect">
            <a:avLst/>
          </a:prstGeom>
          <a:solidFill>
            <a:srgbClr val="8E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810975" y="1082625"/>
            <a:ext cx="7643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It's important to ensure that all of the </a:t>
            </a:r>
            <a:r>
              <a:rPr lang="en" sz="16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data and credentials are secured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and we need to </a:t>
            </a:r>
            <a:r>
              <a:rPr lang="en" sz="16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avoid unauthorized people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such as hackers from accessing confidential and sensitive data, i.e. usernames, passwords, employee details, etc.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Web API enables organizations to keep their networks secure and </a:t>
            </a:r>
            <a:r>
              <a:rPr lang="en" sz="16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only permitting authenticated users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to access data and resources. A request with the user’s credentials needs to be passed each time to ensure it’s correct and even up-to-date.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lang="en" sz="16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very important in today's world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as more and more companies are getting hacked resulting in 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identity</a:t>
            </a:r>
            <a:r>
              <a:rPr lang="en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theft amongst other issues and serious consequences.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577325" y="391675"/>
            <a:ext cx="46518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Q2: </a:t>
            </a: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How Basic Authentication works in Web API?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810975" y="1082625"/>
            <a:ext cx="76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These are just some of the ways: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46650" y="1662200"/>
            <a:ext cx="1868700" cy="1595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900806" y="1714082"/>
            <a:ext cx="1763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Users send their unique credentials in the </a:t>
            </a:r>
            <a:r>
              <a:rPr b="1"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1"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header username/password or a token.</a:t>
            </a:r>
            <a:endParaRPr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2789650" y="1662200"/>
            <a:ext cx="1868700" cy="1595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2843806" y="1714082"/>
            <a:ext cx="1763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Once the user is verified with 200 OK, then they will be permitted to login or to do a task.</a:t>
            </a:r>
            <a:endParaRPr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4732650" y="1662200"/>
            <a:ext cx="1868700" cy="1595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4786806" y="1714082"/>
            <a:ext cx="1763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Otherwise, the user will be denied with a 401 (Unauthorized) error and they can try again.</a:t>
            </a:r>
            <a:endParaRPr b="1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375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577325" y="391675"/>
            <a:ext cx="62142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Q3: </a:t>
            </a: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How to implement Basic Authentication in ASP.NET Web API?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810975" y="1082625"/>
            <a:ext cx="764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 I have followed all the steps in the assignment PDF to implement the code.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Added six different .cs models files in the “Models” folder.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“BasicAuthenticationAttribute.cs”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“Employee.cs”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“EmployeeBL.cs”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“User.cs”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“UserBL.cs”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“UserValidate.cs”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As well as added a “EmployeeController.cs” file in the “Controllers” folder.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 I have also customized the code to the best of my knowledge for this assignment.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 the “Employee.cs” file, I added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“Age”, “Address”, “Phone”, and “Marital_Status”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 the “EmployeeBL.cs” file, I added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 random generator for each one, as well as an array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i.e. each employee has an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age 20 to 30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assigned, either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 “Single” or “Married”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marital status,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 salary between $50,000 and $120,000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an assigned department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from the array: “Marketing”, “IT”, “HR”, or “Technical”.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 the “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UsersBL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.cs” file, I added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additional users for each new department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with their own unique “UserName” and “Password” assigned. I have also </a:t>
            </a:r>
            <a:r>
              <a:rPr lang="en" sz="1200">
                <a:solidFill>
                  <a:srgbClr val="F72585"/>
                </a:solidFill>
                <a:latin typeface="Calibri"/>
                <a:ea typeface="Calibri"/>
                <a:cs typeface="Calibri"/>
                <a:sym typeface="Calibri"/>
              </a:rPr>
              <a:t>encoded all of them to Base64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which I will explain 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shortly</a:t>
            </a:r>
            <a:r>
              <a:rPr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000" y="693850"/>
            <a:ext cx="3494001" cy="19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2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577325" y="391675"/>
            <a:ext cx="38313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Postman?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810975" y="1082625"/>
            <a:ext cx="764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Postman is a popular and collaborative platform to help developers 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distribute</a:t>
            </a: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APIs.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It has several really great features and integrations to help developers. In fact, over 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17 million developers</a:t>
            </a: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500,000 companies</a:t>
            </a: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use Postman - including Cisco, Intuit, Shopify, and more.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Since Postman has so many wonderful benefits, it helps developers</a:t>
            </a:r>
            <a:r>
              <a:rPr lang="en">
                <a:solidFill>
                  <a:srgbClr val="FD6C35"/>
                </a:solidFill>
                <a:latin typeface="Calibri"/>
                <a:ea typeface="Calibri"/>
                <a:cs typeface="Calibri"/>
                <a:sym typeface="Calibri"/>
              </a:rPr>
              <a:t> create better APIs - faster!</a:t>
            </a:r>
            <a:endParaRPr>
              <a:solidFill>
                <a:srgbClr val="FD6C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94" y="2581375"/>
            <a:ext cx="3973425" cy="22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/>
          <p:nvPr/>
        </p:nvSpPr>
        <p:spPr>
          <a:xfrm>
            <a:off x="2607950" y="4749875"/>
            <a:ext cx="3911700" cy="1155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 rot="5400000">
            <a:off x="5407074" y="3658325"/>
            <a:ext cx="2232900" cy="79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2616138" y="2571750"/>
            <a:ext cx="3911700" cy="645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23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577325" y="391675"/>
            <a:ext cx="50085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Q4: </a:t>
            </a: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How to enable Basic Authentication in Web API?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810975" y="1082625"/>
            <a:ext cx="764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 We can enable this in several ways, such as using the BasicAuthenticationAttribute.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 This can be added on a specific controller, action, or even globally for all Web API controllers.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In our assignment, this has been enabled at the action method level via [BasicAuthentication]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In addition, the EmployeeController will switch between the different users.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25" y="2775825"/>
            <a:ext cx="2207759" cy="20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63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577325" y="391675"/>
            <a:ext cx="3831300" cy="346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CC6C"/>
                </a:solidFill>
                <a:latin typeface="Calibri"/>
                <a:ea typeface="Calibri"/>
                <a:cs typeface="Calibri"/>
                <a:sym typeface="Calibri"/>
              </a:rPr>
              <a:t>Base64 Authentication Codes</a:t>
            </a:r>
            <a:endParaRPr b="1" sz="1800">
              <a:solidFill>
                <a:srgbClr val="EFC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810975" y="1082625"/>
            <a:ext cx="7643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Male: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BASIC TWFsZVVzZXI6MTIzNDU2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Female: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BASIC RmVtYWxlVXNlcjphYmNkZWY=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Marketing: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TWFya2V0aW5nOjEyMzRta3Q=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IT: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SVQ6MTIzNGl0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HR: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SFI6MTIzNGhy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ABB52"/>
                </a:solidFill>
                <a:latin typeface="Calibri"/>
                <a:ea typeface="Calibri"/>
                <a:cs typeface="Calibri"/>
                <a:sym typeface="Calibri"/>
              </a:rPr>
              <a:t>Technical:</a:t>
            </a:r>
            <a:endParaRPr b="1" sz="1200">
              <a:solidFill>
                <a:srgbClr val="FAB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VGVjaG5pY2FsOjEyMzR0ZWNo</a:t>
            </a:r>
            <a:endParaRPr b="1" sz="1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725" y="1587312"/>
            <a:ext cx="5595276" cy="23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3772350" y="4835700"/>
            <a:ext cx="15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2021 BDAT 1001 Assignment #3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