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4"/>
  </p:notesMasterIdLst>
  <p:sldIdLst>
    <p:sldId id="265" r:id="rId5"/>
    <p:sldId id="279" r:id="rId6"/>
    <p:sldId id="309" r:id="rId7"/>
    <p:sldId id="305" r:id="rId8"/>
    <p:sldId id="290" r:id="rId9"/>
    <p:sldId id="307" r:id="rId10"/>
    <p:sldId id="296" r:id="rId11"/>
    <p:sldId id="295" r:id="rId12"/>
    <p:sldId id="297" r:id="rId13"/>
    <p:sldId id="310" r:id="rId14"/>
    <p:sldId id="298" r:id="rId15"/>
    <p:sldId id="299" r:id="rId16"/>
    <p:sldId id="311" r:id="rId17"/>
    <p:sldId id="300" r:id="rId18"/>
    <p:sldId id="308" r:id="rId19"/>
    <p:sldId id="301" r:id="rId20"/>
    <p:sldId id="302" r:id="rId21"/>
    <p:sldId id="306" r:id="rId22"/>
    <p:sldId id="30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59"/>
    <a:srgbClr val="008A3E"/>
    <a:srgbClr val="FF4A4A"/>
    <a:srgbClr val="C51C2A"/>
    <a:srgbClr val="290329"/>
    <a:srgbClr val="4A06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19" autoAdjust="0"/>
  </p:normalViewPr>
  <p:slideViewPr>
    <p:cSldViewPr snapToGrid="0">
      <p:cViewPr varScale="1">
        <p:scale>
          <a:sx n="87" d="100"/>
          <a:sy n="87" d="100"/>
        </p:scale>
        <p:origin x="38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28464-208A-42A0-991D-7E137BA997E7}" type="datetimeFigureOut">
              <a:rPr lang="en-CA" smtClean="0"/>
              <a:t>2021-08-17</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068A5-89E6-4650-8A43-0E37AC23DBD6}" type="slidenum">
              <a:rPr lang="en-CA" smtClean="0"/>
              <a:t>‹#›</a:t>
            </a:fld>
            <a:endParaRPr lang="en-CA" dirty="0"/>
          </a:p>
        </p:txBody>
      </p:sp>
    </p:spTree>
    <p:extLst>
      <p:ext uri="{BB962C8B-B14F-4D97-AF65-F5344CB8AC3E}">
        <p14:creationId xmlns:p14="http://schemas.microsoft.com/office/powerpoint/2010/main" val="27230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28D0F73E-C499-4621-AE8D-9F2EFEBB58CB}" type="datetime1">
              <a:rPr lang="en-US" smtClean="0"/>
              <a:t>8/17/2021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BD5FE780-8133-4C55-B813-84CEDA8D5050}" type="datetime1">
              <a:rPr lang="en-US" smtClean="0"/>
              <a:t>8/17/2021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0CFA6817-334B-408E-8400-70AB8677D4B6}" type="datetime1">
              <a:rPr lang="en-US" smtClean="0"/>
              <a:t>8/17/2021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38A25D16-3D84-4830-92FB-A6E6705EEECF}" type="datetime1">
              <a:rPr lang="en-US" smtClean="0"/>
              <a:t>8/17/2021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04250476-5601-48E9-A4FA-254C20691087}" type="datetime1">
              <a:rPr lang="en-US" smtClean="0"/>
              <a:t>8/17/2021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E388C7BA-5AC0-4F19-A3C5-E41F96A282B0}" type="datetime1">
              <a:rPr lang="en-US" smtClean="0"/>
              <a:t>8/17/2021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AA38DE70-30D5-4685-82E0-4D430B4953DA}" type="datetime1">
              <a:rPr lang="en-US" smtClean="0"/>
              <a:t>8/17/2021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F6B00E0B-2FF7-4134-B6C3-AA228490280A}" type="datetime1">
              <a:rPr lang="en-US" smtClean="0"/>
              <a:t>8/17/2021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42D1069-D56A-474C-91D9-C97BC986C3A1}" type="datetime1">
              <a:rPr lang="en-US" smtClean="0"/>
              <a:t>8/17/2021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84647330-8BB5-4433-862B-575C487FC127}" type="datetime1">
              <a:rPr lang="en-US" smtClean="0"/>
              <a:t>8/17/2021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0329"/>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B72BB70C-3B10-43FF-83F9-C064151F9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0"/>
            <a:ext cx="12188952" cy="1942924"/>
          </a:xfrm>
          <a:prstGeom prst="rect">
            <a:avLst/>
          </a:prstGeom>
          <a:gradFill>
            <a:gsLst>
              <a:gs pos="29000">
                <a:schemeClr val="tx1">
                  <a:alpha val="20000"/>
                </a:schemeClr>
              </a:gs>
              <a:gs pos="0">
                <a:schemeClr val="tx1">
                  <a:alpha val="0"/>
                </a:schemeClr>
              </a:gs>
              <a:gs pos="10000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1097280"/>
            <a:ext cx="11887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21FF648-687D-4B69-BB17-1F9649EF8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6400798"/>
            <a:ext cx="12188952" cy="457201"/>
          </a:xfrm>
          <a:prstGeom prst="rect">
            <a:avLst/>
          </a:prstGeom>
          <a:gradFill>
            <a:gsLst>
              <a:gs pos="66000">
                <a:srgbClr val="000000">
                  <a:alpha val="20000"/>
                </a:srgbClr>
              </a:gs>
              <a:gs pos="14000">
                <a:schemeClr val="tx1">
                  <a:alpha val="0"/>
                </a:schemeClr>
              </a:gs>
              <a:gs pos="10000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A2E5B4-86BC-42C7-A344-E627342A0E9B}"/>
              </a:ext>
            </a:extLst>
          </p:cNvPr>
          <p:cNvSpPr/>
          <p:nvPr/>
        </p:nvSpPr>
        <p:spPr>
          <a:xfrm>
            <a:off x="-2307" y="-1"/>
            <a:ext cx="12194307"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descr="Diagram&#10;&#10;Description automatically generated">
            <a:extLst>
              <a:ext uri="{FF2B5EF4-FFF2-40B4-BE49-F238E27FC236}">
                <a16:creationId xmlns:a16="http://schemas.microsoft.com/office/drawing/2014/main" id="{76DC563B-1CB6-47BC-87E9-1F389F3634E2}"/>
              </a:ext>
            </a:extLst>
          </p:cNvPr>
          <p:cNvPicPr>
            <a:picLocks noChangeAspect="1"/>
          </p:cNvPicPr>
          <p:nvPr/>
        </p:nvPicPr>
        <p:blipFill>
          <a:blip r:embed="rId3"/>
          <a:stretch>
            <a:fillRect/>
          </a:stretch>
        </p:blipFill>
        <p:spPr>
          <a:xfrm>
            <a:off x="3542949" y="703615"/>
            <a:ext cx="5277552" cy="2981892"/>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910650" y="4028297"/>
            <a:ext cx="4549818" cy="1591583"/>
          </a:xfr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3500000" scaled="1"/>
            <a:tileRect/>
          </a:gradFill>
        </p:spPr>
        <p:txBody>
          <a:bodyPr vert="horz" lIns="91440" tIns="45720" rIns="91440" bIns="45720" rtlCol="0" anchor="ctr">
            <a:normAutofit/>
          </a:bodyPr>
          <a:lstStyle/>
          <a:p>
            <a:pPr algn="ctr"/>
            <a:r>
              <a:rPr lang="en-US" sz="4100" b="1" dirty="0">
                <a:solidFill>
                  <a:srgbClr val="FFFFFF"/>
                </a:solidFill>
              </a:rPr>
              <a:t>Final Project (BDAT </a:t>
            </a:r>
            <a:r>
              <a:rPr lang="en-US" sz="4100" b="1" dirty="0">
                <a:solidFill>
                  <a:srgbClr val="E20059"/>
                </a:solidFill>
              </a:rPr>
              <a:t>1001</a:t>
            </a:r>
            <a:r>
              <a:rPr lang="en-US" sz="4100" b="1" dirty="0">
                <a:solidFill>
                  <a:srgbClr val="FFFFFF"/>
                </a:solidFill>
              </a:rPr>
              <a: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684893" y="5680261"/>
            <a:ext cx="3073745" cy="345150"/>
          </a:xfrm>
        </p:spPr>
        <p:txBody>
          <a:bodyPr vert="horz" lIns="91440" tIns="45720" rIns="91440" bIns="45720" rtlCol="0" anchor="ctr">
            <a:normAutofit/>
          </a:bodyPr>
          <a:lstStyle/>
          <a:p>
            <a:pPr>
              <a:lnSpc>
                <a:spcPct val="100000"/>
              </a:lnSpc>
            </a:pPr>
            <a:r>
              <a:rPr lang="en-US" sz="1500" dirty="0">
                <a:solidFill>
                  <a:srgbClr val="FFFFFF"/>
                </a:solidFill>
              </a:rPr>
              <a:t>By: Daryoush Shabahang</a:t>
            </a:r>
          </a:p>
        </p:txBody>
      </p:sp>
      <p:sp>
        <p:nvSpPr>
          <p:cNvPr id="7" name="Subtitle 2">
            <a:extLst>
              <a:ext uri="{FF2B5EF4-FFF2-40B4-BE49-F238E27FC236}">
                <a16:creationId xmlns:a16="http://schemas.microsoft.com/office/drawing/2014/main" id="{1F599077-4155-4119-BCC9-8DBDF59284A4}"/>
              </a:ext>
            </a:extLst>
          </p:cNvPr>
          <p:cNvSpPr txBox="1">
            <a:spLocks/>
          </p:cNvSpPr>
          <p:nvPr/>
        </p:nvSpPr>
        <p:spPr>
          <a:xfrm>
            <a:off x="4896148" y="5943728"/>
            <a:ext cx="2651234" cy="265182"/>
          </a:xfrm>
          <a:prstGeom prst="rect">
            <a:avLst/>
          </a:prstGeom>
        </p:spPr>
        <p:txBody>
          <a:bodyPr vert="horz" lIns="91440" tIns="45720" rIns="91440" bIns="45720" rtlCol="0" anchor="ctr">
            <a:normAutofit fontScale="925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000" dirty="0">
                <a:solidFill>
                  <a:srgbClr val="FFFFFF"/>
                </a:solidFill>
                <a:latin typeface="Calibri" panose="020F0502020204030204" pitchFamily="34" charset="0"/>
                <a:cs typeface="Calibri" panose="020F0502020204030204" pitchFamily="34" charset="0"/>
              </a:rPr>
              <a:t>August 17, 2021, Presentation</a:t>
            </a:r>
          </a:p>
        </p:txBody>
      </p:sp>
      <p:pic>
        <p:nvPicPr>
          <p:cNvPr id="17" name="Picture 16" descr="A picture containing text, clipart&#10;&#10;Description automatically generated">
            <a:extLst>
              <a:ext uri="{FF2B5EF4-FFF2-40B4-BE49-F238E27FC236}">
                <a16:creationId xmlns:a16="http://schemas.microsoft.com/office/drawing/2014/main" id="{D9640437-9A02-465B-8623-D99C81D8EF8E}"/>
              </a:ext>
            </a:extLst>
          </p:cNvPr>
          <p:cNvPicPr>
            <a:picLocks noChangeAspect="1"/>
          </p:cNvPicPr>
          <p:nvPr/>
        </p:nvPicPr>
        <p:blipFill>
          <a:blip r:embed="rId4"/>
          <a:stretch>
            <a:fillRect/>
          </a:stretch>
        </p:blipFill>
        <p:spPr>
          <a:xfrm>
            <a:off x="5781186" y="3436262"/>
            <a:ext cx="801078" cy="801078"/>
          </a:xfrm>
          <a:prstGeom prst="rect">
            <a:avLst/>
          </a:prstGeom>
        </p:spPr>
      </p:pic>
      <p:sp>
        <p:nvSpPr>
          <p:cNvPr id="14" name="Subtitle 2">
            <a:extLst>
              <a:ext uri="{FF2B5EF4-FFF2-40B4-BE49-F238E27FC236}">
                <a16:creationId xmlns:a16="http://schemas.microsoft.com/office/drawing/2014/main" id="{974B1BBB-F658-47CD-B5B3-ADDE78829DD5}"/>
              </a:ext>
            </a:extLst>
          </p:cNvPr>
          <p:cNvSpPr txBox="1">
            <a:spLocks/>
          </p:cNvSpPr>
          <p:nvPr/>
        </p:nvSpPr>
        <p:spPr>
          <a:xfrm>
            <a:off x="4254183" y="5392071"/>
            <a:ext cx="4206285" cy="197222"/>
          </a:xfrm>
          <a:prstGeom prst="rect">
            <a:avLst/>
          </a:prstGeom>
        </p:spPr>
        <p:txBody>
          <a:bodyPr vert="horz" lIns="91440" tIns="45720" rIns="91440" bIns="45720" rtlCol="0" anchor="ctr">
            <a:normAutofit fontScale="775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00000"/>
              </a:lnSpc>
            </a:pPr>
            <a:r>
              <a:rPr lang="en-US" sz="1000" b="1" dirty="0">
                <a:solidFill>
                  <a:schemeClr val="bg1"/>
                </a:solidFill>
              </a:rPr>
              <a:t>Task </a:t>
            </a:r>
            <a:r>
              <a:rPr lang="en-US" sz="1000" b="1" dirty="0">
                <a:solidFill>
                  <a:srgbClr val="FF4A4A"/>
                </a:solidFill>
              </a:rPr>
              <a:t>#2</a:t>
            </a:r>
            <a:r>
              <a:rPr lang="en-US" sz="1000" b="1" dirty="0">
                <a:solidFill>
                  <a:schemeClr val="bg1"/>
                </a:solidFill>
              </a:rPr>
              <a:t>: Security Technologies Recommendations</a:t>
            </a:r>
          </a:p>
        </p:txBody>
      </p:sp>
      <p:pic>
        <p:nvPicPr>
          <p:cNvPr id="19" name="Picture 18" descr="Icon&#10;&#10;Description automatically generated">
            <a:extLst>
              <a:ext uri="{FF2B5EF4-FFF2-40B4-BE49-F238E27FC236}">
                <a16:creationId xmlns:a16="http://schemas.microsoft.com/office/drawing/2014/main" id="{3A744F43-CA67-4770-868F-F8338791830F}"/>
              </a:ext>
            </a:extLst>
          </p:cNvPr>
          <p:cNvPicPr>
            <a:picLocks noChangeAspect="1"/>
          </p:cNvPicPr>
          <p:nvPr/>
        </p:nvPicPr>
        <p:blipFill>
          <a:blip r:embed="rId5"/>
          <a:stretch>
            <a:fillRect/>
          </a:stretch>
        </p:blipFill>
        <p:spPr>
          <a:xfrm>
            <a:off x="1086727" y="2832681"/>
            <a:ext cx="1337104" cy="1337104"/>
          </a:xfrm>
          <a:prstGeom prst="rect">
            <a:avLst/>
          </a:prstGeom>
        </p:spPr>
      </p:pic>
      <p:pic>
        <p:nvPicPr>
          <p:cNvPr id="21" name="Picture 20" descr="Icon&#10;&#10;Description automatically generated">
            <a:extLst>
              <a:ext uri="{FF2B5EF4-FFF2-40B4-BE49-F238E27FC236}">
                <a16:creationId xmlns:a16="http://schemas.microsoft.com/office/drawing/2014/main" id="{19AEB807-8DD1-461F-9FAB-8AD19D0340DB}"/>
              </a:ext>
            </a:extLst>
          </p:cNvPr>
          <p:cNvPicPr>
            <a:picLocks noChangeAspect="1"/>
          </p:cNvPicPr>
          <p:nvPr/>
        </p:nvPicPr>
        <p:blipFill>
          <a:blip r:embed="rId6"/>
          <a:stretch>
            <a:fillRect/>
          </a:stretch>
        </p:blipFill>
        <p:spPr>
          <a:xfrm>
            <a:off x="9899581" y="2792164"/>
            <a:ext cx="1377621" cy="1377621"/>
          </a:xfrm>
          <a:prstGeom prst="rect">
            <a:avLst/>
          </a:prstGeom>
        </p:spPr>
      </p:pic>
      <p:sp>
        <p:nvSpPr>
          <p:cNvPr id="15" name="TextBox 14">
            <a:extLst>
              <a:ext uri="{FF2B5EF4-FFF2-40B4-BE49-F238E27FC236}">
                <a16:creationId xmlns:a16="http://schemas.microsoft.com/office/drawing/2014/main" id="{B54194A4-071E-40FB-B6E0-5C389C66153F}"/>
              </a:ext>
            </a:extLst>
          </p:cNvPr>
          <p:cNvSpPr txBox="1"/>
          <p:nvPr/>
        </p:nvSpPr>
        <p:spPr>
          <a:xfrm>
            <a:off x="3132993" y="6208910"/>
            <a:ext cx="6097464" cy="307777"/>
          </a:xfrm>
          <a:prstGeom prst="rect">
            <a:avLst/>
          </a:prstGeom>
          <a:noFill/>
        </p:spPr>
        <p:txBody>
          <a:bodyPr wrap="square">
            <a:spAutoFit/>
          </a:bodyPr>
          <a:lstStyle/>
          <a:p>
            <a:pPr marL="0" indent="0" algn="ctr">
              <a:lnSpc>
                <a:spcPct val="100000"/>
              </a:lnSpc>
              <a:buNone/>
            </a:pPr>
            <a:r>
              <a:rPr lang="en-CA" sz="1400" i="1" dirty="0">
                <a:solidFill>
                  <a:srgbClr val="E20059"/>
                </a:solidFill>
                <a:latin typeface="Calibri" panose="020F0502020204030204" pitchFamily="34" charset="0"/>
                <a:cs typeface="Calibri" panose="020F0502020204030204" pitchFamily="34" charset="0"/>
              </a:rPr>
              <a:t>Link to my private YouTube video: https://youtu.be/7eejMZKv1Jo </a:t>
            </a:r>
          </a:p>
        </p:txBody>
      </p:sp>
    </p:spTree>
    <p:extLst>
      <p:ext uri="{BB962C8B-B14F-4D97-AF65-F5344CB8AC3E}">
        <p14:creationId xmlns:p14="http://schemas.microsoft.com/office/powerpoint/2010/main" val="35503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700"/>
                                        <p:tgtEl>
                                          <p:spTgt spid="7">
                                            <p:txEl>
                                              <p:pRg st="0" end="0"/>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7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7" grpId="0" build="p"/>
      <p:bldP spid="1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rmAutofit/>
          </a:bodyPr>
          <a:lstStyle/>
          <a:p>
            <a:r>
              <a:rPr lang="en-US" sz="3600" b="1" dirty="0">
                <a:solidFill>
                  <a:srgbClr val="00B050"/>
                </a:solidFill>
                <a:latin typeface="Calibri" panose="020F0502020204030204" pitchFamily="34" charset="0"/>
                <a:cs typeface="Calibri" panose="020F0502020204030204" pitchFamily="34" charset="0"/>
              </a:rPr>
              <a:t>AES </a:t>
            </a:r>
            <a:r>
              <a:rPr lang="en-US" sz="3600" b="1" dirty="0">
                <a:solidFill>
                  <a:schemeClr val="bg1"/>
                </a:solidFill>
                <a:latin typeface="Calibri" panose="020F0502020204030204" pitchFamily="34" charset="0"/>
                <a:cs typeface="Calibri" panose="020F0502020204030204" pitchFamily="34" charset="0"/>
              </a:rPr>
              <a:t>encrypted image (examples)</a:t>
            </a:r>
            <a:endParaRPr lang="en-CA" sz="3600" b="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pic>
        <p:nvPicPr>
          <p:cNvPr id="2050" name="Picture 2">
            <a:extLst>
              <a:ext uri="{FF2B5EF4-FFF2-40B4-BE49-F238E27FC236}">
                <a16:creationId xmlns:a16="http://schemas.microsoft.com/office/drawing/2014/main" id="{B21D96DD-F31C-45A6-B1ED-B9AACBD916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35730" y="2419350"/>
            <a:ext cx="438150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9FC967D-877E-4112-BFA5-159F1021B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991" y="4511732"/>
            <a:ext cx="438150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DF3F27F-D16C-4DB2-B897-487E3B4A6C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511" y="4511732"/>
            <a:ext cx="4381500" cy="12763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8939E22-03A3-4683-94AF-57383A9E4474}"/>
              </a:ext>
            </a:extLst>
          </p:cNvPr>
          <p:cNvSpPr txBox="1"/>
          <p:nvPr/>
        </p:nvSpPr>
        <p:spPr>
          <a:xfrm>
            <a:off x="5300645" y="3689475"/>
            <a:ext cx="1590675" cy="369332"/>
          </a:xfrm>
          <a:prstGeom prst="rect">
            <a:avLst/>
          </a:prstGeom>
          <a:noFill/>
        </p:spPr>
        <p:txBody>
          <a:bodyPr wrap="square">
            <a:spAutoFit/>
          </a:bodyPr>
          <a:lstStyle/>
          <a:p>
            <a:r>
              <a:rPr lang="en-US" sz="1800" dirty="0">
                <a:latin typeface="Calibri" panose="020F0502020204030204" pitchFamily="34" charset="0"/>
                <a:cs typeface="Calibri" panose="020F0502020204030204" pitchFamily="34" charset="0"/>
              </a:rPr>
              <a:t>Original image</a:t>
            </a:r>
            <a:endParaRPr lang="en-CA" dirty="0"/>
          </a:p>
        </p:txBody>
      </p:sp>
      <p:sp>
        <p:nvSpPr>
          <p:cNvPr id="16" name="TextBox 15">
            <a:extLst>
              <a:ext uri="{FF2B5EF4-FFF2-40B4-BE49-F238E27FC236}">
                <a16:creationId xmlns:a16="http://schemas.microsoft.com/office/drawing/2014/main" id="{7E1C5F79-9EFE-451C-B666-38D72CB76185}"/>
              </a:ext>
            </a:extLst>
          </p:cNvPr>
          <p:cNvSpPr txBox="1"/>
          <p:nvPr/>
        </p:nvSpPr>
        <p:spPr>
          <a:xfrm>
            <a:off x="2999780" y="5827108"/>
            <a:ext cx="1279922" cy="369332"/>
          </a:xfrm>
          <a:prstGeom prst="rect">
            <a:avLst/>
          </a:prstGeom>
          <a:noFill/>
        </p:spPr>
        <p:txBody>
          <a:bodyPr wrap="square">
            <a:spAutoFit/>
          </a:bodyPr>
          <a:lstStyle/>
          <a:p>
            <a:r>
              <a:rPr lang="en-US" sz="1800" dirty="0">
                <a:latin typeface="Calibri" panose="020F0502020204030204" pitchFamily="34" charset="0"/>
                <a:cs typeface="Calibri" panose="020F0502020204030204" pitchFamily="34" charset="0"/>
              </a:rPr>
              <a:t>ECB version</a:t>
            </a:r>
            <a:endParaRPr lang="en-CA" dirty="0"/>
          </a:p>
        </p:txBody>
      </p:sp>
      <p:sp>
        <p:nvSpPr>
          <p:cNvPr id="18" name="TextBox 17">
            <a:extLst>
              <a:ext uri="{FF2B5EF4-FFF2-40B4-BE49-F238E27FC236}">
                <a16:creationId xmlns:a16="http://schemas.microsoft.com/office/drawing/2014/main" id="{AE988561-3D7D-4618-B373-F26E1E94C3BC}"/>
              </a:ext>
            </a:extLst>
          </p:cNvPr>
          <p:cNvSpPr txBox="1"/>
          <p:nvPr/>
        </p:nvSpPr>
        <p:spPr>
          <a:xfrm>
            <a:off x="7912298" y="5833061"/>
            <a:ext cx="1279922" cy="369332"/>
          </a:xfrm>
          <a:prstGeom prst="rect">
            <a:avLst/>
          </a:prstGeom>
          <a:noFill/>
        </p:spPr>
        <p:txBody>
          <a:bodyPr wrap="square">
            <a:spAutoFit/>
          </a:bodyPr>
          <a:lstStyle/>
          <a:p>
            <a:r>
              <a:rPr lang="en-US" sz="1800" dirty="0">
                <a:latin typeface="Calibri" panose="020F0502020204030204" pitchFamily="34" charset="0"/>
                <a:cs typeface="Calibri" panose="020F0502020204030204" pitchFamily="34" charset="0"/>
              </a:rPr>
              <a:t>CBC version</a:t>
            </a:r>
            <a:endParaRPr lang="en-CA" dirty="0"/>
          </a:p>
        </p:txBody>
      </p:sp>
    </p:spTree>
    <p:extLst>
      <p:ext uri="{BB962C8B-B14F-4D97-AF65-F5344CB8AC3E}">
        <p14:creationId xmlns:p14="http://schemas.microsoft.com/office/powerpoint/2010/main" val="349057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9113CFA-5C0E-4B12-B318-51B71617EA0D}"/>
              </a:ext>
            </a:extLst>
          </p:cNvPr>
          <p:cNvSpPr>
            <a:spLocks noGrp="1"/>
          </p:cNvSpPr>
          <p:nvPr>
            <p:ph idx="1"/>
          </p:nvPr>
        </p:nvSpPr>
        <p:spPr>
          <a:xfrm>
            <a:off x="1097280" y="2556253"/>
            <a:ext cx="10058400" cy="3193294"/>
          </a:xfrm>
        </p:spPr>
        <p:txBody>
          <a:bodyPr>
            <a:normAutofit fontScale="92500"/>
          </a:bodyPr>
          <a:lstStyle/>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A secure API allows us to acquire data from a remote location, and </a:t>
            </a:r>
            <a:r>
              <a:rPr lang="en-CA" sz="2000" b="1" dirty="0">
                <a:solidFill>
                  <a:srgbClr val="E20059"/>
                </a:solidFill>
                <a:latin typeface="Calibri" panose="020F0502020204030204" pitchFamily="34" charset="0"/>
                <a:cs typeface="Calibri" panose="020F0502020204030204" pitchFamily="34" charset="0"/>
              </a:rPr>
              <a:t>REST API</a:t>
            </a:r>
            <a:r>
              <a:rPr lang="en-CA" sz="2000" dirty="0">
                <a:latin typeface="Calibri" panose="020F0502020204030204" pitchFamily="34" charset="0"/>
                <a:cs typeface="Calibri" panose="020F0502020204030204" pitchFamily="34" charset="0"/>
              </a:rPr>
              <a:t> is the best for this.</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We can request data from a database using these 4 methods:</a:t>
            </a:r>
          </a:p>
          <a:p>
            <a:pPr lvl="1">
              <a:buFont typeface="Wingdings" panose="05000000000000000000" pitchFamily="2" charset="2"/>
              <a:buChar char="q"/>
            </a:pPr>
            <a:r>
              <a:rPr lang="en-CA" sz="1800" dirty="0">
                <a:latin typeface="Calibri" panose="020F0502020204030204" pitchFamily="34" charset="0"/>
                <a:cs typeface="Calibri" panose="020F0502020204030204" pitchFamily="34" charset="0"/>
              </a:rPr>
              <a:t> </a:t>
            </a:r>
            <a:r>
              <a:rPr lang="en-CA" sz="1800" b="1" dirty="0">
                <a:solidFill>
                  <a:srgbClr val="E20059"/>
                </a:solidFill>
                <a:latin typeface="Calibri" panose="020F0502020204030204" pitchFamily="34" charset="0"/>
                <a:cs typeface="Calibri" panose="020F0502020204030204" pitchFamily="34" charset="0"/>
              </a:rPr>
              <a:t>GET</a:t>
            </a:r>
            <a:r>
              <a:rPr lang="en-CA" sz="1800" dirty="0">
                <a:latin typeface="Calibri" panose="020F0502020204030204" pitchFamily="34" charset="0"/>
                <a:cs typeface="Calibri" panose="020F0502020204030204" pitchFamily="34" charset="0"/>
              </a:rPr>
              <a:t> – retrieves information about the resource</a:t>
            </a:r>
          </a:p>
          <a:p>
            <a:pPr lvl="1">
              <a:buFont typeface="Wingdings" panose="05000000000000000000" pitchFamily="2" charset="2"/>
              <a:buChar char="q"/>
            </a:pPr>
            <a:r>
              <a:rPr lang="en-CA" sz="1800" dirty="0">
                <a:latin typeface="Calibri" panose="020F0502020204030204" pitchFamily="34" charset="0"/>
                <a:cs typeface="Calibri" panose="020F0502020204030204" pitchFamily="34" charset="0"/>
              </a:rPr>
              <a:t> </a:t>
            </a:r>
            <a:r>
              <a:rPr lang="en-CA" sz="1800" b="1" dirty="0">
                <a:solidFill>
                  <a:srgbClr val="E20059"/>
                </a:solidFill>
                <a:latin typeface="Calibri" panose="020F0502020204030204" pitchFamily="34" charset="0"/>
                <a:cs typeface="Calibri" panose="020F0502020204030204" pitchFamily="34" charset="0"/>
              </a:rPr>
              <a:t>POST</a:t>
            </a:r>
            <a:r>
              <a:rPr lang="en-CA" sz="1800" dirty="0">
                <a:latin typeface="Calibri" panose="020F0502020204030204" pitchFamily="34" charset="0"/>
                <a:cs typeface="Calibri" panose="020F0502020204030204" pitchFamily="34" charset="0"/>
              </a:rPr>
              <a:t> – creates a new type of resource</a:t>
            </a:r>
          </a:p>
          <a:p>
            <a:pPr lvl="1">
              <a:buFont typeface="Wingdings" panose="05000000000000000000" pitchFamily="2" charset="2"/>
              <a:buChar char="q"/>
            </a:pPr>
            <a:r>
              <a:rPr lang="en-CA" sz="1800" dirty="0">
                <a:latin typeface="Calibri" panose="020F0502020204030204" pitchFamily="34" charset="0"/>
                <a:cs typeface="Calibri" panose="020F0502020204030204" pitchFamily="34" charset="0"/>
              </a:rPr>
              <a:t> </a:t>
            </a:r>
            <a:r>
              <a:rPr lang="en-CA" sz="1800" b="1" dirty="0">
                <a:solidFill>
                  <a:srgbClr val="E20059"/>
                </a:solidFill>
                <a:latin typeface="Calibri" panose="020F0502020204030204" pitchFamily="34" charset="0"/>
                <a:cs typeface="Calibri" panose="020F0502020204030204" pitchFamily="34" charset="0"/>
              </a:rPr>
              <a:t>PUT</a:t>
            </a:r>
            <a:r>
              <a:rPr lang="en-CA" sz="1800" dirty="0">
                <a:latin typeface="Calibri" panose="020F0502020204030204" pitchFamily="34" charset="0"/>
                <a:cs typeface="Calibri" panose="020F0502020204030204" pitchFamily="34" charset="0"/>
              </a:rPr>
              <a:t> – updates the resource</a:t>
            </a:r>
          </a:p>
          <a:p>
            <a:pPr lvl="1">
              <a:buFont typeface="Wingdings" panose="05000000000000000000" pitchFamily="2" charset="2"/>
              <a:buChar char="q"/>
            </a:pPr>
            <a:r>
              <a:rPr lang="en-CA" sz="1800" dirty="0">
                <a:latin typeface="Calibri" panose="020F0502020204030204" pitchFamily="34" charset="0"/>
                <a:cs typeface="Calibri" panose="020F0502020204030204" pitchFamily="34" charset="0"/>
              </a:rPr>
              <a:t> </a:t>
            </a:r>
            <a:r>
              <a:rPr lang="en-CA" sz="1800" b="1" dirty="0">
                <a:solidFill>
                  <a:srgbClr val="E20059"/>
                </a:solidFill>
                <a:latin typeface="Calibri" panose="020F0502020204030204" pitchFamily="34" charset="0"/>
                <a:cs typeface="Calibri" panose="020F0502020204030204" pitchFamily="34" charset="0"/>
              </a:rPr>
              <a:t>DELETE</a:t>
            </a:r>
            <a:r>
              <a:rPr lang="en-CA" sz="1800" dirty="0">
                <a:latin typeface="Calibri" panose="020F0502020204030204" pitchFamily="34" charset="0"/>
                <a:cs typeface="Calibri" panose="020F0502020204030204" pitchFamily="34" charset="0"/>
              </a:rPr>
              <a:t> – deletes the resource at our preferred location</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a:t>
            </a:r>
            <a:r>
              <a:rPr lang="en-CA" sz="2000" b="1" dirty="0">
                <a:solidFill>
                  <a:srgbClr val="E20059"/>
                </a:solidFill>
                <a:latin typeface="Calibri" panose="020F0502020204030204" pitchFamily="34" charset="0"/>
                <a:cs typeface="Calibri" panose="020F0502020204030204" pitchFamily="34" charset="0"/>
              </a:rPr>
              <a:t>Postman</a:t>
            </a:r>
            <a:r>
              <a:rPr lang="en-CA" sz="2000" dirty="0">
                <a:latin typeface="Calibri" panose="020F0502020204030204" pitchFamily="34" charset="0"/>
                <a:cs typeface="Calibri" panose="020F0502020204030204" pitchFamily="34" charset="0"/>
              </a:rPr>
              <a:t> is a really great app that is used for API testing. It can help connect to the API and test HTTP requests – plus, it’s fast and offers a free version!</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Autofit/>
          </a:bodyPr>
          <a:lstStyle/>
          <a:p>
            <a:r>
              <a:rPr lang="en-US" sz="2800" b="1" dirty="0">
                <a:solidFill>
                  <a:srgbClr val="00B050"/>
                </a:solidFill>
                <a:latin typeface="Calibri" panose="020F0502020204030204" pitchFamily="34" charset="0"/>
                <a:cs typeface="Calibri" panose="020F0502020204030204" pitchFamily="34" charset="0"/>
              </a:rPr>
              <a:t>Our</a:t>
            </a:r>
            <a:r>
              <a:rPr lang="en-US" sz="2800" b="1" dirty="0">
                <a:solidFill>
                  <a:srgbClr val="C51C2A"/>
                </a:solidFill>
                <a:latin typeface="Calibri" panose="020F0502020204030204" pitchFamily="34" charset="0"/>
                <a:cs typeface="Calibri" panose="020F0502020204030204" pitchFamily="34" charset="0"/>
              </a:rPr>
              <a:t> </a:t>
            </a:r>
            <a:r>
              <a:rPr lang="en-US" sz="2800" b="1" dirty="0">
                <a:solidFill>
                  <a:schemeClr val="bg1"/>
                </a:solidFill>
                <a:latin typeface="Calibri" panose="020F0502020204030204" pitchFamily="34" charset="0"/>
                <a:cs typeface="Calibri" panose="020F0502020204030204" pitchFamily="34" charset="0"/>
              </a:rPr>
              <a:t>database cannot be moved from the site, and we need to be able to access it externally using a secure API</a:t>
            </a:r>
            <a:br>
              <a:rPr lang="en-US" sz="2800" b="1" dirty="0">
                <a:solidFill>
                  <a:schemeClr val="bg1"/>
                </a:solidFill>
                <a:latin typeface="Calibri" panose="020F0502020204030204" pitchFamily="34" charset="0"/>
                <a:cs typeface="Calibri" panose="020F0502020204030204" pitchFamily="34" charset="0"/>
              </a:rPr>
            </a:br>
            <a:r>
              <a:rPr lang="en-US" sz="2800" b="1" dirty="0">
                <a:solidFill>
                  <a:schemeClr val="bg1"/>
                </a:solidFill>
                <a:latin typeface="Calibri" panose="020F0502020204030204" pitchFamily="34" charset="0"/>
                <a:cs typeface="Calibri" panose="020F0502020204030204" pitchFamily="34" charset="0"/>
              </a:rPr>
              <a:t>		○ Can you explain the architecture of a secure API?</a:t>
            </a:r>
            <a:endParaRPr lang="en-CA" sz="2800" b="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pic>
        <p:nvPicPr>
          <p:cNvPr id="13" name="Google Shape;148;p29">
            <a:extLst>
              <a:ext uri="{FF2B5EF4-FFF2-40B4-BE49-F238E27FC236}">
                <a16:creationId xmlns:a16="http://schemas.microsoft.com/office/drawing/2014/main" id="{3CDA85AA-2874-439C-9A63-35FFDAA8BD87}"/>
              </a:ext>
            </a:extLst>
          </p:cNvPr>
          <p:cNvPicPr preferRelativeResize="0"/>
          <p:nvPr/>
        </p:nvPicPr>
        <p:blipFill>
          <a:blip r:embed="rId2">
            <a:alphaModFix/>
          </a:blip>
          <a:stretch>
            <a:fillRect/>
          </a:stretch>
        </p:blipFill>
        <p:spPr>
          <a:xfrm>
            <a:off x="8186811" y="3114503"/>
            <a:ext cx="2968869" cy="1668512"/>
          </a:xfrm>
          <a:prstGeom prst="rect">
            <a:avLst/>
          </a:prstGeom>
          <a:noFill/>
          <a:ln>
            <a:noFill/>
          </a:ln>
        </p:spPr>
      </p:pic>
    </p:spTree>
    <p:extLst>
      <p:ext uri="{BB962C8B-B14F-4D97-AF65-F5344CB8AC3E}">
        <p14:creationId xmlns:p14="http://schemas.microsoft.com/office/powerpoint/2010/main" val="3759465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9113CFA-5C0E-4B12-B318-51B71617EA0D}"/>
              </a:ext>
            </a:extLst>
          </p:cNvPr>
          <p:cNvSpPr>
            <a:spLocks noGrp="1"/>
          </p:cNvSpPr>
          <p:nvPr>
            <p:ph idx="1"/>
          </p:nvPr>
        </p:nvSpPr>
        <p:spPr>
          <a:xfrm>
            <a:off x="1097280" y="2556253"/>
            <a:ext cx="10058400" cy="3193294"/>
          </a:xfrm>
        </p:spPr>
        <p:txBody>
          <a:bodyPr>
            <a:normAutofit/>
          </a:bodyPr>
          <a:lstStyle/>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The </a:t>
            </a:r>
            <a:r>
              <a:rPr lang="en-CA" sz="2000" b="1" dirty="0">
                <a:solidFill>
                  <a:srgbClr val="E20059"/>
                </a:solidFill>
                <a:latin typeface="Calibri" panose="020F0502020204030204" pitchFamily="34" charset="0"/>
                <a:cs typeface="Calibri" panose="020F0502020204030204" pitchFamily="34" charset="0"/>
              </a:rPr>
              <a:t>JWT (JSON Web Token) </a:t>
            </a:r>
            <a:r>
              <a:rPr lang="en-CA" sz="2000" dirty="0">
                <a:latin typeface="Calibri" panose="020F0502020204030204" pitchFamily="34" charset="0"/>
                <a:cs typeface="Calibri" panose="020F0502020204030204" pitchFamily="34" charset="0"/>
              </a:rPr>
              <a:t>framework is frequently used and very secure, which relies on tokens and only correct credentials are permitted.</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a:t>
            </a:r>
            <a:r>
              <a:rPr lang="en-CA" sz="2000" b="1" dirty="0">
                <a:solidFill>
                  <a:srgbClr val="E20059"/>
                </a:solidFill>
                <a:latin typeface="Calibri" panose="020F0502020204030204" pitchFamily="34" charset="0"/>
                <a:cs typeface="Calibri" panose="020F0502020204030204" pitchFamily="34" charset="0"/>
              </a:rPr>
              <a:t>ASP.NET</a:t>
            </a:r>
            <a:r>
              <a:rPr lang="en-CA" sz="2000" dirty="0">
                <a:latin typeface="Calibri" panose="020F0502020204030204" pitchFamily="34" charset="0"/>
                <a:cs typeface="Calibri" panose="020F0502020204030204" pitchFamily="34" charset="0"/>
              </a:rPr>
              <a:t> is also a popular web development framework for building web apps. It doesn’t require as much code which means it saves time and it has low maintenance.</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Other great secure frameworks are </a:t>
            </a:r>
            <a:r>
              <a:rPr lang="en-CA" sz="2000" b="1" dirty="0">
                <a:solidFill>
                  <a:srgbClr val="E20059"/>
                </a:solidFill>
                <a:latin typeface="Calibri" panose="020F0502020204030204" pitchFamily="34" charset="0"/>
                <a:cs typeface="Calibri" panose="020F0502020204030204" pitchFamily="34" charset="0"/>
              </a:rPr>
              <a:t>Flask</a:t>
            </a:r>
            <a:r>
              <a:rPr lang="en-CA" sz="2000" dirty="0">
                <a:latin typeface="Calibri" panose="020F0502020204030204" pitchFamily="34" charset="0"/>
                <a:cs typeface="Calibri" panose="020F0502020204030204" pitchFamily="34" charset="0"/>
              </a:rPr>
              <a:t> and </a:t>
            </a:r>
            <a:r>
              <a:rPr lang="en-CA" sz="2000" b="1" dirty="0">
                <a:solidFill>
                  <a:srgbClr val="E20059"/>
                </a:solidFill>
                <a:latin typeface="Calibri" panose="020F0502020204030204" pitchFamily="34" charset="0"/>
                <a:cs typeface="Calibri" panose="020F0502020204030204" pitchFamily="34" charset="0"/>
              </a:rPr>
              <a:t>Django</a:t>
            </a:r>
            <a:r>
              <a:rPr lang="en-CA" sz="2000" dirty="0">
                <a:latin typeface="Calibri" panose="020F0502020204030204" pitchFamily="34" charset="0"/>
                <a:cs typeface="Calibri" panose="020F0502020204030204" pitchFamily="34" charset="0"/>
              </a:rPr>
              <a:t> modules using Python coding.</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rmAutofit/>
          </a:bodyPr>
          <a:lstStyle/>
          <a:p>
            <a:r>
              <a:rPr lang="en-US" sz="3200" b="1" dirty="0">
                <a:solidFill>
                  <a:srgbClr val="00B050"/>
                </a:solidFill>
                <a:latin typeface="Calibri" panose="020F0502020204030204" pitchFamily="34" charset="0"/>
                <a:cs typeface="Calibri" panose="020F0502020204030204" pitchFamily="34" charset="0"/>
              </a:rPr>
              <a:t>Can</a:t>
            </a:r>
            <a:r>
              <a:rPr lang="en-US" sz="3200" b="1" dirty="0">
                <a:solidFill>
                  <a:srgbClr val="C51C2A"/>
                </a:solidFill>
                <a:latin typeface="Calibri" panose="020F0502020204030204" pitchFamily="34" charset="0"/>
                <a:cs typeface="Calibri" panose="020F0502020204030204" pitchFamily="34" charset="0"/>
              </a:rPr>
              <a:t> </a:t>
            </a:r>
            <a:r>
              <a:rPr lang="en-US" sz="3200" b="1" dirty="0">
                <a:solidFill>
                  <a:schemeClr val="bg1"/>
                </a:solidFill>
                <a:latin typeface="Calibri" panose="020F0502020204030204" pitchFamily="34" charset="0"/>
                <a:cs typeface="Calibri" panose="020F0502020204030204" pitchFamily="34" charset="0"/>
              </a:rPr>
              <a:t>you recommend a secure framework for coding an API?</a:t>
            </a:r>
            <a:endParaRPr lang="en-CA" sz="3200" b="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pic>
        <p:nvPicPr>
          <p:cNvPr id="6" name="Picture 5" descr="Shape&#10;&#10;Description automatically generated with medium confidence">
            <a:extLst>
              <a:ext uri="{FF2B5EF4-FFF2-40B4-BE49-F238E27FC236}">
                <a16:creationId xmlns:a16="http://schemas.microsoft.com/office/drawing/2014/main" id="{0182E74E-5ED8-459B-94A4-D58499DBE921}"/>
              </a:ext>
            </a:extLst>
          </p:cNvPr>
          <p:cNvPicPr>
            <a:picLocks noChangeAspect="1"/>
          </p:cNvPicPr>
          <p:nvPr/>
        </p:nvPicPr>
        <p:blipFill>
          <a:blip r:embed="rId2"/>
          <a:stretch>
            <a:fillRect/>
          </a:stretch>
        </p:blipFill>
        <p:spPr>
          <a:xfrm>
            <a:off x="3292570" y="4977089"/>
            <a:ext cx="2797200" cy="1095569"/>
          </a:xfrm>
          <a:prstGeom prst="rect">
            <a:avLst/>
          </a:prstGeom>
        </p:spPr>
      </p:pic>
      <p:pic>
        <p:nvPicPr>
          <p:cNvPr id="15" name="Picture 14" descr="Logo&#10;&#10;Description automatically generated">
            <a:extLst>
              <a:ext uri="{FF2B5EF4-FFF2-40B4-BE49-F238E27FC236}">
                <a16:creationId xmlns:a16="http://schemas.microsoft.com/office/drawing/2014/main" id="{0B1AD088-5F19-4989-8FDB-3B435E1EBF61}"/>
              </a:ext>
            </a:extLst>
          </p:cNvPr>
          <p:cNvPicPr>
            <a:picLocks noChangeAspect="1"/>
          </p:cNvPicPr>
          <p:nvPr/>
        </p:nvPicPr>
        <p:blipFill>
          <a:blip r:embed="rId3"/>
          <a:stretch>
            <a:fillRect/>
          </a:stretch>
        </p:blipFill>
        <p:spPr>
          <a:xfrm>
            <a:off x="6126480" y="4888531"/>
            <a:ext cx="2797114" cy="1272687"/>
          </a:xfrm>
          <a:prstGeom prst="rect">
            <a:avLst/>
          </a:prstGeom>
        </p:spPr>
      </p:pic>
    </p:spTree>
    <p:extLst>
      <p:ext uri="{BB962C8B-B14F-4D97-AF65-F5344CB8AC3E}">
        <p14:creationId xmlns:p14="http://schemas.microsoft.com/office/powerpoint/2010/main" val="289974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6" descr="Graphical user interface, text, website&#10;&#10;Description automatically generated">
            <a:extLst>
              <a:ext uri="{FF2B5EF4-FFF2-40B4-BE49-F238E27FC236}">
                <a16:creationId xmlns:a16="http://schemas.microsoft.com/office/drawing/2014/main" id="{D962F26E-700B-4BCF-A7B3-9C132CBC6CAA}"/>
              </a:ext>
            </a:extLst>
          </p:cNvPr>
          <p:cNvPicPr>
            <a:picLocks noGrp="1" noChangeAspect="1"/>
          </p:cNvPicPr>
          <p:nvPr>
            <p:ph idx="1"/>
          </p:nvPr>
        </p:nvPicPr>
        <p:blipFill>
          <a:blip r:embed="rId2"/>
          <a:stretch>
            <a:fillRect/>
          </a:stretch>
        </p:blipFill>
        <p:spPr>
          <a:xfrm>
            <a:off x="2479526" y="1908176"/>
            <a:ext cx="7293907" cy="4492624"/>
          </a:xfrm>
        </p:spPr>
      </p:pic>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rmAutofit/>
          </a:bodyPr>
          <a:lstStyle/>
          <a:p>
            <a:r>
              <a:rPr lang="en-US" sz="3200" b="1" dirty="0">
                <a:solidFill>
                  <a:srgbClr val="00B050"/>
                </a:solidFill>
                <a:latin typeface="Calibri" panose="020F0502020204030204" pitchFamily="34" charset="0"/>
                <a:cs typeface="Calibri" panose="020F0502020204030204" pitchFamily="34" charset="0"/>
              </a:rPr>
              <a:t>JWT </a:t>
            </a:r>
            <a:r>
              <a:rPr lang="en-US" sz="3200" b="1" dirty="0">
                <a:solidFill>
                  <a:schemeClr val="bg1"/>
                </a:solidFill>
                <a:latin typeface="Calibri" panose="020F0502020204030204" pitchFamily="34" charset="0"/>
                <a:cs typeface="Calibri" panose="020F0502020204030204" pitchFamily="34" charset="0"/>
              </a:rPr>
              <a:t>framework example</a:t>
            </a:r>
            <a:endParaRPr lang="en-CA" sz="3200" b="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spTree>
    <p:extLst>
      <p:ext uri="{BB962C8B-B14F-4D97-AF65-F5344CB8AC3E}">
        <p14:creationId xmlns:p14="http://schemas.microsoft.com/office/powerpoint/2010/main" val="224374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9113CFA-5C0E-4B12-B318-51B71617EA0D}"/>
              </a:ext>
            </a:extLst>
          </p:cNvPr>
          <p:cNvSpPr>
            <a:spLocks noGrp="1"/>
          </p:cNvSpPr>
          <p:nvPr>
            <p:ph idx="1"/>
          </p:nvPr>
        </p:nvSpPr>
        <p:spPr>
          <a:xfrm>
            <a:off x="1097280" y="2556253"/>
            <a:ext cx="10058400" cy="3193294"/>
          </a:xfrm>
        </p:spPr>
        <p:txBody>
          <a:bodyPr>
            <a:normAutofit/>
          </a:bodyPr>
          <a:lstStyle/>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The best interchange format by far is </a:t>
            </a:r>
            <a:r>
              <a:rPr lang="en-CA" sz="2000" b="1" dirty="0">
                <a:solidFill>
                  <a:srgbClr val="E20059"/>
                </a:solidFill>
                <a:latin typeface="Calibri" panose="020F0502020204030204" pitchFamily="34" charset="0"/>
                <a:cs typeface="Calibri" panose="020F0502020204030204" pitchFamily="34" charset="0"/>
              </a:rPr>
              <a:t>JSON (JavaScript Object Notation) </a:t>
            </a:r>
            <a:r>
              <a:rPr lang="en-CA" sz="2000" dirty="0">
                <a:latin typeface="Calibri" panose="020F0502020204030204" pitchFamily="34" charset="0"/>
                <a:cs typeface="Calibri" panose="020F0502020204030204" pitchFamily="34" charset="0"/>
              </a:rPr>
              <a:t>to send data between web servers and web browsers. Another format is </a:t>
            </a:r>
            <a:r>
              <a:rPr lang="en-CA" sz="2000" b="1" dirty="0">
                <a:solidFill>
                  <a:srgbClr val="E20059"/>
                </a:solidFill>
                <a:latin typeface="Calibri" panose="020F0502020204030204" pitchFamily="34" charset="0"/>
                <a:cs typeface="Calibri" panose="020F0502020204030204" pitchFamily="34" charset="0"/>
              </a:rPr>
              <a:t>XML (Extensible Markup Language).</a:t>
            </a:r>
            <a:endParaRPr lang="en-CA" sz="20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JSON is easy to understand and even easy to use with No-SQL databases (i.e. MongoDB).</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Both of them rely on key/value pairs and are known for relatively fast data transfers.</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rmAutofit/>
          </a:bodyPr>
          <a:lstStyle/>
          <a:p>
            <a:r>
              <a:rPr lang="en-US" sz="3600" b="1" dirty="0">
                <a:solidFill>
                  <a:srgbClr val="00B050"/>
                </a:solidFill>
                <a:latin typeface="Calibri" panose="020F0502020204030204" pitchFamily="34" charset="0"/>
                <a:cs typeface="Calibri" panose="020F0502020204030204" pitchFamily="34" charset="0"/>
              </a:rPr>
              <a:t>What</a:t>
            </a:r>
            <a:r>
              <a:rPr lang="en-US" sz="3600" b="1" dirty="0">
                <a:solidFill>
                  <a:srgbClr val="C51C2A"/>
                </a:solidFill>
                <a:latin typeface="Calibri" panose="020F0502020204030204" pitchFamily="34" charset="0"/>
                <a:cs typeface="Calibri" panose="020F0502020204030204" pitchFamily="34" charset="0"/>
              </a:rPr>
              <a:t> </a:t>
            </a:r>
            <a:r>
              <a:rPr lang="en-US" sz="3600" b="1" dirty="0">
                <a:solidFill>
                  <a:schemeClr val="bg1"/>
                </a:solidFill>
                <a:latin typeface="Calibri" panose="020F0502020204030204" pitchFamily="34" charset="0"/>
                <a:cs typeface="Calibri" panose="020F0502020204030204" pitchFamily="34" charset="0"/>
              </a:rPr>
              <a:t>data interchange format should we use while transferring data between locations?</a:t>
            </a:r>
            <a:endParaRPr lang="en-CA" sz="3600" b="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pic>
        <p:nvPicPr>
          <p:cNvPr id="6" name="Picture 5" descr="A picture containing logo&#10;&#10;Description automatically generated">
            <a:extLst>
              <a:ext uri="{FF2B5EF4-FFF2-40B4-BE49-F238E27FC236}">
                <a16:creationId xmlns:a16="http://schemas.microsoft.com/office/drawing/2014/main" id="{2AADE6A8-C614-4C99-9371-E81B272D9917}"/>
              </a:ext>
            </a:extLst>
          </p:cNvPr>
          <p:cNvPicPr>
            <a:picLocks noChangeAspect="1"/>
          </p:cNvPicPr>
          <p:nvPr/>
        </p:nvPicPr>
        <p:blipFill>
          <a:blip r:embed="rId2"/>
          <a:stretch>
            <a:fillRect/>
          </a:stretch>
        </p:blipFill>
        <p:spPr>
          <a:xfrm>
            <a:off x="2697562" y="4622244"/>
            <a:ext cx="3398421" cy="1347421"/>
          </a:xfrm>
          <a:prstGeom prst="rect">
            <a:avLst/>
          </a:prstGeom>
        </p:spPr>
      </p:pic>
      <p:pic>
        <p:nvPicPr>
          <p:cNvPr id="13" name="Picture 12" descr="Logo&#10;&#10;Description automatically generated">
            <a:extLst>
              <a:ext uri="{FF2B5EF4-FFF2-40B4-BE49-F238E27FC236}">
                <a16:creationId xmlns:a16="http://schemas.microsoft.com/office/drawing/2014/main" id="{53818034-5D0C-4F58-AC00-531FCB08B389}"/>
              </a:ext>
            </a:extLst>
          </p:cNvPr>
          <p:cNvPicPr>
            <a:picLocks noChangeAspect="1"/>
          </p:cNvPicPr>
          <p:nvPr/>
        </p:nvPicPr>
        <p:blipFill>
          <a:blip r:embed="rId3"/>
          <a:stretch>
            <a:fillRect/>
          </a:stretch>
        </p:blipFill>
        <p:spPr>
          <a:xfrm>
            <a:off x="6095983" y="4655132"/>
            <a:ext cx="3294185" cy="1281644"/>
          </a:xfrm>
          <a:prstGeom prst="rect">
            <a:avLst/>
          </a:prstGeom>
        </p:spPr>
      </p:pic>
    </p:spTree>
    <p:extLst>
      <p:ext uri="{BB962C8B-B14F-4D97-AF65-F5344CB8AC3E}">
        <p14:creationId xmlns:p14="http://schemas.microsoft.com/office/powerpoint/2010/main" val="37720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rmAutofit/>
          </a:bodyPr>
          <a:lstStyle/>
          <a:p>
            <a:r>
              <a:rPr lang="en-US" sz="3600" b="1" dirty="0">
                <a:solidFill>
                  <a:srgbClr val="00B050"/>
                </a:solidFill>
                <a:latin typeface="Calibri" panose="020F0502020204030204" pitchFamily="34" charset="0"/>
                <a:cs typeface="Calibri" panose="020F0502020204030204" pitchFamily="34" charset="0"/>
              </a:rPr>
              <a:t>JSON </a:t>
            </a:r>
            <a:r>
              <a:rPr lang="en-US" sz="3600" b="1" dirty="0">
                <a:solidFill>
                  <a:schemeClr val="bg1"/>
                </a:solidFill>
                <a:latin typeface="Calibri" panose="020F0502020204030204" pitchFamily="34" charset="0"/>
                <a:cs typeface="Calibri" panose="020F0502020204030204" pitchFamily="34" charset="0"/>
              </a:rPr>
              <a:t>example</a:t>
            </a:r>
            <a:endParaRPr lang="en-CA" sz="3600" b="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pic>
        <p:nvPicPr>
          <p:cNvPr id="1028" name="Picture 4" descr="Working with JSON data in very simple way | by Kan Nishida | learn data  science">
            <a:extLst>
              <a:ext uri="{FF2B5EF4-FFF2-40B4-BE49-F238E27FC236}">
                <a16:creationId xmlns:a16="http://schemas.microsoft.com/office/drawing/2014/main" id="{FDED13F5-0067-40E4-A5BC-C20418FA84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0112" y="2144662"/>
            <a:ext cx="6991775" cy="40513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orking With JSON Data in Python – Real Python">
            <a:extLst>
              <a:ext uri="{FF2B5EF4-FFF2-40B4-BE49-F238E27FC236}">
                <a16:creationId xmlns:a16="http://schemas.microsoft.com/office/drawing/2014/main" id="{46AA0CFC-7F09-4E0C-BF99-7E4607171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225" y="286603"/>
            <a:ext cx="2362199" cy="132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49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9113CFA-5C0E-4B12-B318-51B71617EA0D}"/>
              </a:ext>
            </a:extLst>
          </p:cNvPr>
          <p:cNvSpPr>
            <a:spLocks noGrp="1"/>
          </p:cNvSpPr>
          <p:nvPr>
            <p:ph idx="1"/>
          </p:nvPr>
        </p:nvSpPr>
        <p:spPr>
          <a:xfrm>
            <a:off x="1097280" y="2556253"/>
            <a:ext cx="10058400" cy="3193294"/>
          </a:xfrm>
        </p:spPr>
        <p:txBody>
          <a:bodyPr>
            <a:normAutofit/>
          </a:bodyPr>
          <a:lstStyle/>
          <a:p>
            <a:pPr marL="0" indent="0">
              <a:buNone/>
            </a:pPr>
            <a:r>
              <a:rPr lang="en-CA" sz="1800" dirty="0">
                <a:latin typeface="Calibri" panose="020F0502020204030204" pitchFamily="34" charset="0"/>
                <a:cs typeface="Calibri" panose="020F0502020204030204" pitchFamily="34" charset="0"/>
              </a:rPr>
              <a:t>If you are storing data in multiple locations, then there are a couple things to consider, because it’s very important to always have a backup i.e. Hadoop always has three copies of the same data.</a:t>
            </a:r>
          </a:p>
          <a:p>
            <a:pPr>
              <a:buFont typeface="Wingdings" panose="05000000000000000000" pitchFamily="2" charset="2"/>
              <a:buChar char="q"/>
            </a:pPr>
            <a:r>
              <a:rPr lang="en-CA" sz="1800" dirty="0">
                <a:latin typeface="Calibri" panose="020F0502020204030204" pitchFamily="34" charset="0"/>
                <a:cs typeface="Calibri" panose="020F0502020204030204" pitchFamily="34" charset="0"/>
              </a:rPr>
              <a:t> If you store data on the main server and access it through an API, then you don’t actually need to keep copies on everyone’s desktop since it’s not a very secure strategy.</a:t>
            </a:r>
          </a:p>
          <a:p>
            <a:pPr>
              <a:buFont typeface="Wingdings" panose="05000000000000000000" pitchFamily="2" charset="2"/>
              <a:buChar char="q"/>
            </a:pPr>
            <a:r>
              <a:rPr lang="en-CA" sz="1800" dirty="0">
                <a:latin typeface="Calibri" panose="020F0502020204030204" pitchFamily="34" charset="0"/>
                <a:cs typeface="Calibri" panose="020F0502020204030204" pitchFamily="34" charset="0"/>
              </a:rPr>
              <a:t> Alternatively, you can use a software like </a:t>
            </a:r>
            <a:r>
              <a:rPr lang="en-CA" sz="1800" b="1" dirty="0">
                <a:solidFill>
                  <a:srgbClr val="E20059"/>
                </a:solidFill>
                <a:latin typeface="Calibri" panose="020F0502020204030204" pitchFamily="34" charset="0"/>
                <a:cs typeface="Calibri" panose="020F0502020204030204" pitchFamily="34" charset="0"/>
              </a:rPr>
              <a:t>FileZilla</a:t>
            </a:r>
            <a:r>
              <a:rPr lang="en-CA" sz="1800" dirty="0">
                <a:latin typeface="Calibri" panose="020F0502020204030204" pitchFamily="34" charset="0"/>
                <a:cs typeface="Calibri" panose="020F0502020204030204" pitchFamily="34" charset="0"/>
              </a:rPr>
              <a:t> to access data from multiple locations. There are also virtual machines to use i.e. </a:t>
            </a:r>
            <a:r>
              <a:rPr lang="en-CA" sz="1800" b="1" dirty="0">
                <a:solidFill>
                  <a:srgbClr val="E20059"/>
                </a:solidFill>
                <a:latin typeface="Calibri" panose="020F0502020204030204" pitchFamily="34" charset="0"/>
                <a:cs typeface="Calibri" panose="020F0502020204030204" pitchFamily="34" charset="0"/>
              </a:rPr>
              <a:t>VMware</a:t>
            </a:r>
            <a:r>
              <a:rPr lang="en-CA" sz="1800" dirty="0">
                <a:latin typeface="Calibri" panose="020F0502020204030204" pitchFamily="34" charset="0"/>
                <a:cs typeface="Calibri" panose="020F0502020204030204" pitchFamily="34" charset="0"/>
              </a:rPr>
              <a:t> or </a:t>
            </a:r>
            <a:r>
              <a:rPr lang="en-CA" sz="1800" b="1" dirty="0">
                <a:solidFill>
                  <a:srgbClr val="E20059"/>
                </a:solidFill>
                <a:latin typeface="Calibri" panose="020F0502020204030204" pitchFamily="34" charset="0"/>
                <a:cs typeface="Calibri" panose="020F0502020204030204" pitchFamily="34" charset="0"/>
              </a:rPr>
              <a:t>Oracle VirtualBox</a:t>
            </a:r>
            <a:r>
              <a:rPr lang="en-CA" sz="1800" dirty="0">
                <a:latin typeface="Calibri" panose="020F0502020204030204" pitchFamily="34" charset="0"/>
                <a:cs typeface="Calibri" panose="020F0502020204030204" pitchFamily="34" charset="0"/>
              </a:rPr>
              <a:t>.</a:t>
            </a:r>
          </a:p>
          <a:p>
            <a:pPr>
              <a:buFont typeface="Wingdings" panose="05000000000000000000" pitchFamily="2" charset="2"/>
              <a:buChar char="q"/>
            </a:pPr>
            <a:r>
              <a:rPr lang="en-CA" sz="1800" dirty="0">
                <a:latin typeface="Calibri" panose="020F0502020204030204" pitchFamily="34" charset="0"/>
                <a:cs typeface="Calibri" panose="020F0502020204030204" pitchFamily="34" charset="0"/>
              </a:rPr>
              <a:t> Private cloud storage is also increasingly becoming more popular and a great affordable option i.e. Amazon Web Services, Google Cloud Platform, Microsoft Azure, etc.</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rmAutofit/>
          </a:bodyPr>
          <a:lstStyle/>
          <a:p>
            <a:r>
              <a:rPr lang="en-US" sz="3600" b="1" dirty="0">
                <a:solidFill>
                  <a:srgbClr val="00B050"/>
                </a:solidFill>
                <a:latin typeface="Calibri" panose="020F0502020204030204" pitchFamily="34" charset="0"/>
                <a:cs typeface="Calibri" panose="020F0502020204030204" pitchFamily="34" charset="0"/>
              </a:rPr>
              <a:t>How</a:t>
            </a:r>
            <a:r>
              <a:rPr lang="en-US" sz="3600" b="1" dirty="0">
                <a:solidFill>
                  <a:srgbClr val="C51C2A"/>
                </a:solidFill>
                <a:latin typeface="Calibri" panose="020F0502020204030204" pitchFamily="34" charset="0"/>
                <a:cs typeface="Calibri" panose="020F0502020204030204" pitchFamily="34" charset="0"/>
              </a:rPr>
              <a:t> </a:t>
            </a:r>
            <a:r>
              <a:rPr lang="en-US" sz="3600" b="1" dirty="0">
                <a:solidFill>
                  <a:schemeClr val="bg1"/>
                </a:solidFill>
                <a:latin typeface="Calibri" panose="020F0502020204030204" pitchFamily="34" charset="0"/>
                <a:cs typeface="Calibri" panose="020F0502020204030204" pitchFamily="34" charset="0"/>
              </a:rPr>
              <a:t>should we store our data in our many locations?</a:t>
            </a:r>
            <a:endParaRPr lang="en-CA" sz="3600" b="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spTree>
    <p:extLst>
      <p:ext uri="{BB962C8B-B14F-4D97-AF65-F5344CB8AC3E}">
        <p14:creationId xmlns:p14="http://schemas.microsoft.com/office/powerpoint/2010/main" val="334436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9113CFA-5C0E-4B12-B318-51B71617EA0D}"/>
              </a:ext>
            </a:extLst>
          </p:cNvPr>
          <p:cNvSpPr>
            <a:spLocks noGrp="1"/>
          </p:cNvSpPr>
          <p:nvPr>
            <p:ph idx="1"/>
          </p:nvPr>
        </p:nvSpPr>
        <p:spPr>
          <a:xfrm>
            <a:off x="1097280" y="2556253"/>
            <a:ext cx="10058400" cy="3193294"/>
          </a:xfrm>
        </p:spPr>
        <p:txBody>
          <a:bodyPr>
            <a:normAutofit fontScale="77500" lnSpcReduction="20000"/>
          </a:bodyPr>
          <a:lstStyle/>
          <a:p>
            <a:pPr marL="0" indent="0">
              <a:buNone/>
            </a:pPr>
            <a:r>
              <a:rPr lang="en-CA" sz="2300" dirty="0">
                <a:latin typeface="Calibri" panose="020F0502020204030204" pitchFamily="34" charset="0"/>
                <a:cs typeface="Calibri" panose="020F0502020204030204" pitchFamily="34" charset="0"/>
              </a:rPr>
              <a:t>There are a couple things to consider when it comes to ethical concerns:</a:t>
            </a:r>
          </a:p>
          <a:p>
            <a:pPr>
              <a:buFont typeface="Wingdings" panose="05000000000000000000" pitchFamily="2" charset="2"/>
              <a:buChar char="q"/>
            </a:pPr>
            <a:r>
              <a:rPr lang="en-CA" sz="2300" dirty="0">
                <a:latin typeface="Calibri" panose="020F0502020204030204" pitchFamily="34" charset="0"/>
                <a:cs typeface="Calibri" panose="020F0502020204030204" pitchFamily="34" charset="0"/>
              </a:rPr>
              <a:t> It is important that companies ensure data confidentiality, integrity, and availability of their private data.</a:t>
            </a:r>
          </a:p>
          <a:p>
            <a:pPr>
              <a:buFont typeface="Wingdings" panose="05000000000000000000" pitchFamily="2" charset="2"/>
              <a:buChar char="q"/>
            </a:pPr>
            <a:r>
              <a:rPr lang="en-CA" sz="2300" dirty="0">
                <a:latin typeface="Calibri" panose="020F0502020204030204" pitchFamily="34" charset="0"/>
                <a:cs typeface="Calibri" panose="020F0502020204030204" pitchFamily="34" charset="0"/>
              </a:rPr>
              <a:t> Hospitals and health care clinics have both a legal and ethical obligation to protect the privacy of patients, and ensuring the data does not get lost either.</a:t>
            </a:r>
          </a:p>
          <a:p>
            <a:pPr lvl="1">
              <a:buFont typeface="Wingdings" panose="05000000000000000000" pitchFamily="2" charset="2"/>
              <a:buChar char="q"/>
            </a:pPr>
            <a:r>
              <a:rPr lang="en-CA" sz="1800" dirty="0">
                <a:latin typeface="Calibri" panose="020F0502020204030204" pitchFamily="34" charset="0"/>
                <a:cs typeface="Calibri" panose="020F0502020204030204" pitchFamily="34" charset="0"/>
              </a:rPr>
              <a:t> i.e. Cancer Care Ontario lost colon cancer screening data of more than 7000 individuals.</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a:t>
            </a:r>
            <a:r>
              <a:rPr lang="en-CA" sz="2300" dirty="0">
                <a:latin typeface="Calibri" panose="020F0502020204030204" pitchFamily="34" charset="0"/>
                <a:cs typeface="Calibri" panose="020F0502020204030204" pitchFamily="34" charset="0"/>
              </a:rPr>
              <a:t>Examples of consequences for a data leak includes:</a:t>
            </a:r>
          </a:p>
          <a:p>
            <a:pPr lvl="1">
              <a:buFont typeface="Wingdings" panose="05000000000000000000" pitchFamily="2" charset="2"/>
              <a:buChar char="q"/>
            </a:pPr>
            <a:r>
              <a:rPr lang="en-CA" sz="1900" dirty="0">
                <a:latin typeface="Calibri" panose="020F0502020204030204" pitchFamily="34" charset="0"/>
                <a:cs typeface="Calibri" panose="020F0502020204030204" pitchFamily="34" charset="0"/>
              </a:rPr>
              <a:t> Fraud and/or identity theft (i.e. 2017 Equifax data breach)</a:t>
            </a:r>
          </a:p>
          <a:p>
            <a:pPr lvl="1">
              <a:buFont typeface="Wingdings" panose="05000000000000000000" pitchFamily="2" charset="2"/>
              <a:buChar char="q"/>
            </a:pPr>
            <a:r>
              <a:rPr lang="en-CA" sz="1900" dirty="0">
                <a:latin typeface="Calibri" panose="020F0502020204030204" pitchFamily="34" charset="0"/>
                <a:cs typeface="Calibri" panose="020F0502020204030204" pitchFamily="34" charset="0"/>
              </a:rPr>
              <a:t> File tampering or removal</a:t>
            </a:r>
          </a:p>
          <a:p>
            <a:pPr lvl="1">
              <a:buFont typeface="Wingdings" panose="05000000000000000000" pitchFamily="2" charset="2"/>
              <a:buChar char="q"/>
            </a:pPr>
            <a:r>
              <a:rPr lang="en-CA" sz="1900" dirty="0">
                <a:latin typeface="Calibri" panose="020F0502020204030204" pitchFamily="34" charset="0"/>
                <a:cs typeface="Calibri" panose="020F0502020204030204" pitchFamily="34" charset="0"/>
              </a:rPr>
              <a:t> Legal penalties and/or fines</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rmAutofit/>
          </a:bodyPr>
          <a:lstStyle/>
          <a:p>
            <a:r>
              <a:rPr lang="en-US" sz="3600" b="1" dirty="0">
                <a:solidFill>
                  <a:srgbClr val="00B050"/>
                </a:solidFill>
                <a:latin typeface="Calibri" panose="020F0502020204030204" pitchFamily="34" charset="0"/>
                <a:cs typeface="Calibri" panose="020F0502020204030204" pitchFamily="34" charset="0"/>
              </a:rPr>
              <a:t>What</a:t>
            </a:r>
            <a:r>
              <a:rPr lang="en-US" sz="3600" b="1" dirty="0">
                <a:solidFill>
                  <a:srgbClr val="C51C2A"/>
                </a:solidFill>
                <a:latin typeface="Calibri" panose="020F0502020204030204" pitchFamily="34" charset="0"/>
                <a:cs typeface="Calibri" panose="020F0502020204030204" pitchFamily="34" charset="0"/>
              </a:rPr>
              <a:t> </a:t>
            </a:r>
            <a:r>
              <a:rPr lang="en-US" sz="3600" b="1" dirty="0">
                <a:solidFill>
                  <a:schemeClr val="bg1"/>
                </a:solidFill>
                <a:latin typeface="Calibri" panose="020F0502020204030204" pitchFamily="34" charset="0"/>
                <a:cs typeface="Calibri" panose="020F0502020204030204" pitchFamily="34" charset="0"/>
              </a:rPr>
              <a:t>are the ethical concerns related to the transmission of personal data?</a:t>
            </a:r>
            <a:endParaRPr lang="en-CA" sz="3600" b="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pic>
        <p:nvPicPr>
          <p:cNvPr id="6" name="Picture 5" descr="Diagram&#10;&#10;Description automatically generated with medium confidence">
            <a:extLst>
              <a:ext uri="{FF2B5EF4-FFF2-40B4-BE49-F238E27FC236}">
                <a16:creationId xmlns:a16="http://schemas.microsoft.com/office/drawing/2014/main" id="{538FF6D4-4DC1-430D-B014-8A5A01D2FD86}"/>
              </a:ext>
            </a:extLst>
          </p:cNvPr>
          <p:cNvPicPr>
            <a:picLocks noChangeAspect="1"/>
          </p:cNvPicPr>
          <p:nvPr/>
        </p:nvPicPr>
        <p:blipFill>
          <a:blip r:embed="rId2"/>
          <a:stretch>
            <a:fillRect/>
          </a:stretch>
        </p:blipFill>
        <p:spPr>
          <a:xfrm>
            <a:off x="7845307" y="4399084"/>
            <a:ext cx="3310373" cy="1737946"/>
          </a:xfrm>
          <a:prstGeom prst="rect">
            <a:avLst/>
          </a:prstGeom>
          <a:ln w="19050">
            <a:solidFill>
              <a:srgbClr val="00B050"/>
            </a:solidFill>
          </a:ln>
        </p:spPr>
      </p:pic>
    </p:spTree>
    <p:extLst>
      <p:ext uri="{BB962C8B-B14F-4D97-AF65-F5344CB8AC3E}">
        <p14:creationId xmlns:p14="http://schemas.microsoft.com/office/powerpoint/2010/main" val="4065189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9113CFA-5C0E-4B12-B318-51B71617EA0D}"/>
              </a:ext>
            </a:extLst>
          </p:cNvPr>
          <p:cNvSpPr>
            <a:spLocks noGrp="1"/>
          </p:cNvSpPr>
          <p:nvPr>
            <p:ph idx="1"/>
          </p:nvPr>
        </p:nvSpPr>
        <p:spPr>
          <a:xfrm>
            <a:off x="1097280" y="2556253"/>
            <a:ext cx="10058400" cy="3193294"/>
          </a:xfrm>
        </p:spPr>
        <p:txBody>
          <a:bodyPr>
            <a:normAutofit/>
          </a:bodyPr>
          <a:lstStyle/>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The </a:t>
            </a:r>
            <a:r>
              <a:rPr lang="en-CA" sz="2000" b="1" dirty="0">
                <a:solidFill>
                  <a:srgbClr val="E20059"/>
                </a:solidFill>
                <a:latin typeface="Calibri" panose="020F0502020204030204" pitchFamily="34" charset="0"/>
                <a:cs typeface="Calibri" panose="020F0502020204030204" pitchFamily="34" charset="0"/>
              </a:rPr>
              <a:t>OAuth</a:t>
            </a:r>
            <a:r>
              <a:rPr lang="en-CA" sz="2000" dirty="0">
                <a:latin typeface="Calibri" panose="020F0502020204030204" pitchFamily="34" charset="0"/>
                <a:cs typeface="Calibri" panose="020F0502020204030204" pitchFamily="34" charset="0"/>
              </a:rPr>
              <a:t> protocol is the best authentication method that is used to authorize clients attempting to access data from your server.</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OAuth 2.0 requires specific tokens (i.e. JWT as a token) to protect and safely transfer data relying on server-side and client-side storage.</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rmAutofit/>
          </a:bodyPr>
          <a:lstStyle/>
          <a:p>
            <a:r>
              <a:rPr lang="en-US" sz="3200" b="1" dirty="0">
                <a:solidFill>
                  <a:srgbClr val="00B050"/>
                </a:solidFill>
                <a:latin typeface="Calibri" panose="020F0502020204030204" pitchFamily="34" charset="0"/>
                <a:cs typeface="Calibri" panose="020F0502020204030204" pitchFamily="34" charset="0"/>
              </a:rPr>
              <a:t>Make </a:t>
            </a:r>
            <a:r>
              <a:rPr lang="en-US" sz="3200" b="1" dirty="0">
                <a:solidFill>
                  <a:schemeClr val="bg1"/>
                </a:solidFill>
                <a:latin typeface="Calibri" panose="020F0502020204030204" pitchFamily="34" charset="0"/>
                <a:cs typeface="Calibri" panose="020F0502020204030204" pitchFamily="34" charset="0"/>
              </a:rPr>
              <a:t>a recommendation on which choice of Authentication method (OAuth, OpenID, or other) is best for API security</a:t>
            </a:r>
            <a:endParaRPr lang="en-CA" sz="3200" b="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pic>
        <p:nvPicPr>
          <p:cNvPr id="13" name="Picture 12" descr="Logo, company name&#10;&#10;Description automatically generated">
            <a:extLst>
              <a:ext uri="{FF2B5EF4-FFF2-40B4-BE49-F238E27FC236}">
                <a16:creationId xmlns:a16="http://schemas.microsoft.com/office/drawing/2014/main" id="{75300697-CF1C-4D31-8F19-84991AF4BB4D}"/>
              </a:ext>
            </a:extLst>
          </p:cNvPr>
          <p:cNvPicPr>
            <a:picLocks noChangeAspect="1"/>
          </p:cNvPicPr>
          <p:nvPr/>
        </p:nvPicPr>
        <p:blipFill>
          <a:blip r:embed="rId2"/>
          <a:stretch>
            <a:fillRect/>
          </a:stretch>
        </p:blipFill>
        <p:spPr>
          <a:xfrm>
            <a:off x="4533834" y="4152900"/>
            <a:ext cx="3124298" cy="2082865"/>
          </a:xfrm>
          <a:prstGeom prst="rect">
            <a:avLst/>
          </a:prstGeom>
        </p:spPr>
      </p:pic>
    </p:spTree>
    <p:extLst>
      <p:ext uri="{BB962C8B-B14F-4D97-AF65-F5344CB8AC3E}">
        <p14:creationId xmlns:p14="http://schemas.microsoft.com/office/powerpoint/2010/main" val="2764406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9113CFA-5C0E-4B12-B318-51B71617EA0D}"/>
              </a:ext>
            </a:extLst>
          </p:cNvPr>
          <p:cNvSpPr>
            <a:spLocks noGrp="1"/>
          </p:cNvSpPr>
          <p:nvPr>
            <p:ph idx="1"/>
          </p:nvPr>
        </p:nvSpPr>
        <p:spPr>
          <a:xfrm>
            <a:off x="1097280" y="2556253"/>
            <a:ext cx="10058400" cy="3193294"/>
          </a:xfrm>
        </p:spPr>
        <p:txBody>
          <a:bodyPr>
            <a:normAutofit/>
          </a:bodyPr>
          <a:lstStyle/>
          <a:p>
            <a:pPr marL="0" indent="0" algn="ctr">
              <a:lnSpc>
                <a:spcPct val="100000"/>
              </a:lnSpc>
              <a:buNone/>
            </a:pPr>
            <a:r>
              <a:rPr lang="en-CA" sz="2000" dirty="0">
                <a:latin typeface="Calibri" panose="020F0502020204030204" pitchFamily="34" charset="0"/>
                <a:cs typeface="Calibri" panose="020F0502020204030204" pitchFamily="34" charset="0"/>
              </a:rPr>
              <a:t>I hope that you have enjoyed my presentation and learned something new to help with your hospital’s data security.</a:t>
            </a:r>
          </a:p>
          <a:p>
            <a:pPr marL="0" indent="0" algn="ctr">
              <a:lnSpc>
                <a:spcPct val="100000"/>
              </a:lnSpc>
              <a:buNone/>
            </a:pPr>
            <a:r>
              <a:rPr lang="en-CA" sz="2000" dirty="0">
                <a:latin typeface="Calibri" panose="020F0502020204030204" pitchFamily="34" charset="0"/>
                <a:cs typeface="Calibri" panose="020F0502020204030204" pitchFamily="34" charset="0"/>
              </a:rPr>
              <a:t>Link to my private YouTube video: https://youtu.be/7eejMZKv1Jo</a:t>
            </a:r>
          </a:p>
          <a:p>
            <a:pPr marL="0" indent="0" algn="ctr">
              <a:lnSpc>
                <a:spcPct val="100000"/>
              </a:lnSpc>
              <a:buNone/>
            </a:pPr>
            <a:r>
              <a:rPr lang="en-CA" sz="2000" b="1" dirty="0">
                <a:solidFill>
                  <a:srgbClr val="E20059"/>
                </a:solidFill>
                <a:latin typeface="Calibri" panose="020F0502020204030204" pitchFamily="34" charset="0"/>
                <a:cs typeface="Calibri" panose="020F0502020204030204" pitchFamily="34" charset="0"/>
              </a:rPr>
              <a:t>Stay safe </a:t>
            </a:r>
            <a:r>
              <a:rPr lang="en-CA" sz="2000" b="1" dirty="0">
                <a:solidFill>
                  <a:srgbClr val="00B050"/>
                </a:solidFill>
                <a:latin typeface="Calibri" panose="020F0502020204030204" pitchFamily="34" charset="0"/>
                <a:cs typeface="Calibri" panose="020F0502020204030204" pitchFamily="34" charset="0"/>
                <a:sym typeface="Wingdings" panose="05000000000000000000" pitchFamily="2" charset="2"/>
              </a:rPr>
              <a:t></a:t>
            </a:r>
            <a:endParaRPr lang="en-CA" sz="2000" b="1" dirty="0">
              <a:solidFill>
                <a:srgbClr val="00B050"/>
              </a:solidFill>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rmAutofit/>
          </a:bodyPr>
          <a:lstStyle/>
          <a:p>
            <a:pPr algn="ctr"/>
            <a:r>
              <a:rPr lang="en-CA" sz="4800" b="1" dirty="0">
                <a:solidFill>
                  <a:srgbClr val="00B050"/>
                </a:solidFill>
                <a:latin typeface="Calibri" panose="020F0502020204030204" pitchFamily="34" charset="0"/>
                <a:cs typeface="Calibri" panose="020F0502020204030204" pitchFamily="34" charset="0"/>
              </a:rPr>
              <a:t>Thank</a:t>
            </a:r>
            <a:r>
              <a:rPr lang="en-CA" sz="4800" b="1" dirty="0">
                <a:solidFill>
                  <a:schemeClr val="bg1"/>
                </a:solidFill>
                <a:latin typeface="Calibri" panose="020F0502020204030204" pitchFamily="34" charset="0"/>
                <a:cs typeface="Calibri" panose="020F0502020204030204" pitchFamily="34" charset="0"/>
              </a:rPr>
              <a:t> You</a:t>
            </a: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pic>
        <p:nvPicPr>
          <p:cNvPr id="13" name="Picture 12" descr="Icon&#10;&#10;Description automatically generated">
            <a:extLst>
              <a:ext uri="{FF2B5EF4-FFF2-40B4-BE49-F238E27FC236}">
                <a16:creationId xmlns:a16="http://schemas.microsoft.com/office/drawing/2014/main" id="{8CBB0BCD-6093-4027-BD63-FBB139FA1F4A}"/>
              </a:ext>
            </a:extLst>
          </p:cNvPr>
          <p:cNvPicPr>
            <a:picLocks noChangeAspect="1"/>
          </p:cNvPicPr>
          <p:nvPr/>
        </p:nvPicPr>
        <p:blipFill>
          <a:blip r:embed="rId2"/>
          <a:stretch>
            <a:fillRect/>
          </a:stretch>
        </p:blipFill>
        <p:spPr>
          <a:xfrm>
            <a:off x="5487725" y="4592915"/>
            <a:ext cx="1277510" cy="1277510"/>
          </a:xfrm>
          <a:prstGeom prst="rect">
            <a:avLst/>
          </a:prstGeom>
        </p:spPr>
      </p:pic>
    </p:spTree>
    <p:extLst>
      <p:ext uri="{BB962C8B-B14F-4D97-AF65-F5344CB8AC3E}">
        <p14:creationId xmlns:p14="http://schemas.microsoft.com/office/powerpoint/2010/main" val="187857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9113CFA-5C0E-4B12-B318-51B71617EA0D}"/>
              </a:ext>
            </a:extLst>
          </p:cNvPr>
          <p:cNvSpPr>
            <a:spLocks noGrp="1"/>
          </p:cNvSpPr>
          <p:nvPr>
            <p:ph idx="1"/>
          </p:nvPr>
        </p:nvSpPr>
        <p:spPr>
          <a:xfrm>
            <a:off x="1096962" y="2403132"/>
            <a:ext cx="10058400" cy="3193294"/>
          </a:xfrm>
        </p:spPr>
        <p:txBody>
          <a:bodyPr>
            <a:normAutofit/>
          </a:bodyPr>
          <a:lstStyle/>
          <a:p>
            <a:pPr marL="0" indent="0">
              <a:buNone/>
            </a:pPr>
            <a:r>
              <a:rPr lang="en-US" sz="1800" dirty="0">
                <a:latin typeface="Calibri" panose="020F0502020204030204" pitchFamily="34" charset="0"/>
                <a:cs typeface="Calibri" panose="020F0502020204030204" pitchFamily="34" charset="0"/>
              </a:rPr>
              <a:t>A local Hospital is asking me to act as a consultant on a project.</a:t>
            </a:r>
          </a:p>
          <a:p>
            <a:pPr marL="0" indent="0">
              <a:buNone/>
            </a:pPr>
            <a:r>
              <a:rPr lang="en-US" sz="1800" dirty="0">
                <a:latin typeface="Calibri" panose="020F0502020204030204" pitchFamily="34" charset="0"/>
                <a:cs typeface="Calibri" panose="020F0502020204030204" pitchFamily="34" charset="0"/>
              </a:rPr>
              <a:t>They have some questions that they hope I can answer.</a:t>
            </a:r>
            <a:endParaRPr lang="en-CA" sz="1800"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9FECC18E-88A7-4B02-BB4B-760E3ED2A4F2}"/>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sp>
        <p:nvSpPr>
          <p:cNvPr id="13" name="Rectangle 12">
            <a:extLst>
              <a:ext uri="{FF2B5EF4-FFF2-40B4-BE49-F238E27FC236}">
                <a16:creationId xmlns:a16="http://schemas.microsoft.com/office/drawing/2014/main" id="{1B5106C6-4288-431E-A9F4-E3D583F2046A}"/>
              </a:ext>
            </a:extLst>
          </p:cNvPr>
          <p:cNvSpPr/>
          <p:nvPr/>
        </p:nvSpPr>
        <p:spPr>
          <a:xfrm>
            <a:off x="0" y="0"/>
            <a:ext cx="12192000" cy="190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rmAutofit/>
          </a:bodyPr>
          <a:lstStyle/>
          <a:p>
            <a:r>
              <a:rPr lang="en-CA" sz="3600" b="1" dirty="0">
                <a:solidFill>
                  <a:srgbClr val="00B050"/>
                </a:solidFill>
                <a:latin typeface="Calibri" panose="020F0502020204030204" pitchFamily="34" charset="0"/>
                <a:cs typeface="Calibri" panose="020F0502020204030204" pitchFamily="34" charset="0"/>
              </a:rPr>
              <a:t>Introduction</a:t>
            </a:r>
            <a:r>
              <a:rPr lang="en-CA" sz="3600" b="1" dirty="0">
                <a:solidFill>
                  <a:schemeClr val="bg1"/>
                </a:solidFill>
                <a:latin typeface="Calibri" panose="020F0502020204030204" pitchFamily="34" charset="0"/>
                <a:cs typeface="Calibri" panose="020F0502020204030204" pitchFamily="34" charset="0"/>
              </a:rPr>
              <a:t> to Task #2</a:t>
            </a:r>
          </a:p>
        </p:txBody>
      </p:sp>
      <p:sp>
        <p:nvSpPr>
          <p:cNvPr id="5" name="Slide Number Placeholder 4">
            <a:extLst>
              <a:ext uri="{FF2B5EF4-FFF2-40B4-BE49-F238E27FC236}">
                <a16:creationId xmlns:a16="http://schemas.microsoft.com/office/drawing/2014/main" id="{FDFF4C11-9EB8-4C44-964A-0B6424D6233B}"/>
              </a:ext>
            </a:extLst>
          </p:cNvPr>
          <p:cNvSpPr>
            <a:spLocks noGrp="1"/>
          </p:cNvSpPr>
          <p:nvPr>
            <p:ph type="sldNum" sz="quarter" idx="12"/>
          </p:nvPr>
        </p:nvSpPr>
        <p:spPr/>
        <p:txBody>
          <a:bodyPr/>
          <a:lstStyle/>
          <a:p>
            <a:fld id="{3A98EE3D-8CD1-4C3F-BD1C-C98C9596463C}" type="slidenum">
              <a:rPr lang="en-US" smtClean="0"/>
              <a:t>2</a:t>
            </a:fld>
            <a:endParaRPr lang="en-US" dirty="0"/>
          </a:p>
        </p:txBody>
      </p:sp>
      <p:pic>
        <p:nvPicPr>
          <p:cNvPr id="15" name="Picture 14" descr="A picture containing text, computer, indoor, person&#10;&#10;Description automatically generated">
            <a:extLst>
              <a:ext uri="{FF2B5EF4-FFF2-40B4-BE49-F238E27FC236}">
                <a16:creationId xmlns:a16="http://schemas.microsoft.com/office/drawing/2014/main" id="{F7C73DEC-F779-40EA-B67B-92F380B1B031}"/>
              </a:ext>
            </a:extLst>
          </p:cNvPr>
          <p:cNvPicPr>
            <a:picLocks noChangeAspect="1"/>
          </p:cNvPicPr>
          <p:nvPr/>
        </p:nvPicPr>
        <p:blipFill>
          <a:blip r:embed="rId2"/>
          <a:stretch>
            <a:fillRect/>
          </a:stretch>
        </p:blipFill>
        <p:spPr>
          <a:xfrm>
            <a:off x="1096962" y="3449711"/>
            <a:ext cx="4695428" cy="264484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7" name="Picture 16" descr="A picture containing text, person, indoor, wall&#10;&#10;Description automatically generated">
            <a:extLst>
              <a:ext uri="{FF2B5EF4-FFF2-40B4-BE49-F238E27FC236}">
                <a16:creationId xmlns:a16="http://schemas.microsoft.com/office/drawing/2014/main" id="{BB04C941-C2EF-4A01-A5B0-01F71C8A4EA3}"/>
              </a:ext>
            </a:extLst>
          </p:cNvPr>
          <p:cNvPicPr>
            <a:picLocks noChangeAspect="1"/>
          </p:cNvPicPr>
          <p:nvPr/>
        </p:nvPicPr>
        <p:blipFill>
          <a:blip r:embed="rId3"/>
          <a:stretch>
            <a:fillRect/>
          </a:stretch>
        </p:blipFill>
        <p:spPr>
          <a:xfrm>
            <a:off x="6459934" y="3437542"/>
            <a:ext cx="4695428" cy="266193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9539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9113CFA-5C0E-4B12-B318-51B71617EA0D}"/>
              </a:ext>
            </a:extLst>
          </p:cNvPr>
          <p:cNvSpPr>
            <a:spLocks noGrp="1"/>
          </p:cNvSpPr>
          <p:nvPr>
            <p:ph idx="1"/>
          </p:nvPr>
        </p:nvSpPr>
        <p:spPr>
          <a:xfrm>
            <a:off x="4009292" y="2556253"/>
            <a:ext cx="7146388" cy="3193294"/>
          </a:xfrm>
        </p:spPr>
        <p:txBody>
          <a:bodyPr>
            <a:normAutofit lnSpcReduction="10000"/>
          </a:bodyPr>
          <a:lstStyle/>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Daryoush Shabahang</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Located in Toronto, Canada</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Studying Big Data Analytics at Georgian College</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Bachelor of Arts (with Honours) in Communication</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Minor in Digital Media</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Proficient in </a:t>
            </a:r>
            <a:r>
              <a:rPr lang="en-CA" sz="2000" b="1" dirty="0">
                <a:solidFill>
                  <a:srgbClr val="E20059"/>
                </a:solidFill>
                <a:latin typeface="Calibri" panose="020F0502020204030204" pitchFamily="34" charset="0"/>
                <a:cs typeface="Calibri" panose="020F0502020204030204" pitchFamily="34" charset="0"/>
              </a:rPr>
              <a:t>Excel</a:t>
            </a:r>
            <a:r>
              <a:rPr lang="en-CA" sz="2000" dirty="0">
                <a:latin typeface="Calibri" panose="020F0502020204030204" pitchFamily="34" charset="0"/>
                <a:cs typeface="Calibri" panose="020F0502020204030204" pitchFamily="34" charset="0"/>
              </a:rPr>
              <a:t>, </a:t>
            </a:r>
            <a:r>
              <a:rPr lang="en-CA" sz="2000" b="1" dirty="0">
                <a:solidFill>
                  <a:srgbClr val="E20059"/>
                </a:solidFill>
                <a:latin typeface="Calibri" panose="020F0502020204030204" pitchFamily="34" charset="0"/>
                <a:cs typeface="Calibri" panose="020F0502020204030204" pitchFamily="34" charset="0"/>
              </a:rPr>
              <a:t>SQL</a:t>
            </a:r>
            <a:r>
              <a:rPr lang="en-CA" sz="2000" dirty="0">
                <a:latin typeface="Calibri" panose="020F0502020204030204" pitchFamily="34" charset="0"/>
                <a:cs typeface="Calibri" panose="020F0502020204030204" pitchFamily="34" charset="0"/>
              </a:rPr>
              <a:t>, </a:t>
            </a:r>
            <a:r>
              <a:rPr lang="en-CA" sz="2000" b="1" dirty="0">
                <a:solidFill>
                  <a:srgbClr val="E20059"/>
                </a:solidFill>
                <a:latin typeface="Calibri" panose="020F0502020204030204" pitchFamily="34" charset="0"/>
                <a:cs typeface="Calibri" panose="020F0502020204030204" pitchFamily="34" charset="0"/>
              </a:rPr>
              <a:t>MS Office/Google Suite</a:t>
            </a:r>
            <a:r>
              <a:rPr lang="en-CA" sz="2000" dirty="0">
                <a:latin typeface="Calibri" panose="020F0502020204030204" pitchFamily="34" charset="0"/>
                <a:cs typeface="Calibri" panose="020F0502020204030204" pitchFamily="34" charset="0"/>
              </a:rPr>
              <a:t>, </a:t>
            </a:r>
            <a:r>
              <a:rPr lang="en-CA" sz="2000" b="1" dirty="0">
                <a:solidFill>
                  <a:srgbClr val="E20059"/>
                </a:solidFill>
                <a:latin typeface="Calibri" panose="020F0502020204030204" pitchFamily="34" charset="0"/>
                <a:cs typeface="Calibri" panose="020F0502020204030204" pitchFamily="34" charset="0"/>
              </a:rPr>
              <a:t>Tableau</a:t>
            </a:r>
            <a:r>
              <a:rPr lang="en-CA" sz="2000" dirty="0">
                <a:latin typeface="Calibri" panose="020F0502020204030204" pitchFamily="34" charset="0"/>
                <a:cs typeface="Calibri" panose="020F0502020204030204" pitchFamily="34" charset="0"/>
              </a:rPr>
              <a:t>, and </a:t>
            </a:r>
            <a:r>
              <a:rPr lang="en-CA" sz="2000" b="1" dirty="0">
                <a:solidFill>
                  <a:srgbClr val="E20059"/>
                </a:solidFill>
                <a:latin typeface="Calibri" panose="020F0502020204030204" pitchFamily="34" charset="0"/>
                <a:cs typeface="Calibri" panose="020F0502020204030204" pitchFamily="34" charset="0"/>
              </a:rPr>
              <a:t>Power BI</a:t>
            </a:r>
            <a:r>
              <a:rPr lang="en-CA" sz="2000" dirty="0">
                <a:latin typeface="Calibri" panose="020F0502020204030204" pitchFamily="34" charset="0"/>
                <a:cs typeface="Calibri" panose="020F0502020204030204" pitchFamily="34" charset="0"/>
              </a:rPr>
              <a:t> with a bit of knowledge in </a:t>
            </a:r>
            <a:r>
              <a:rPr lang="en-CA" sz="2000" b="1" dirty="0">
                <a:solidFill>
                  <a:srgbClr val="E20059"/>
                </a:solidFill>
                <a:latin typeface="Calibri" panose="020F0502020204030204" pitchFamily="34" charset="0"/>
                <a:cs typeface="Calibri" panose="020F0502020204030204" pitchFamily="34" charset="0"/>
              </a:rPr>
              <a:t>Python</a:t>
            </a:r>
            <a:r>
              <a:rPr lang="en-CA" sz="2000" dirty="0">
                <a:latin typeface="Calibri" panose="020F0502020204030204" pitchFamily="34" charset="0"/>
                <a:cs typeface="Calibri" panose="020F0502020204030204" pitchFamily="34" charset="0"/>
              </a:rPr>
              <a:t> programming.</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rmAutofit/>
          </a:bodyPr>
          <a:lstStyle/>
          <a:p>
            <a:r>
              <a:rPr lang="en-US" sz="3600" b="1" dirty="0">
                <a:solidFill>
                  <a:srgbClr val="00B050"/>
                </a:solidFill>
                <a:latin typeface="Calibri" panose="020F0502020204030204" pitchFamily="34" charset="0"/>
                <a:cs typeface="Calibri" panose="020F0502020204030204" pitchFamily="34" charset="0"/>
              </a:rPr>
              <a:t>About </a:t>
            </a:r>
            <a:r>
              <a:rPr lang="en-US" sz="3600" b="1" dirty="0">
                <a:solidFill>
                  <a:schemeClr val="bg1"/>
                </a:solidFill>
                <a:latin typeface="Calibri" panose="020F0502020204030204" pitchFamily="34" charset="0"/>
                <a:cs typeface="Calibri" panose="020F0502020204030204" pitchFamily="34" charset="0"/>
              </a:rPr>
              <a:t>me</a:t>
            </a:r>
            <a:endParaRPr lang="en-CA" sz="3600" b="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pic>
        <p:nvPicPr>
          <p:cNvPr id="1026" name="Picture 2" descr="Daryoush Shabahang">
            <a:extLst>
              <a:ext uri="{FF2B5EF4-FFF2-40B4-BE49-F238E27FC236}">
                <a16:creationId xmlns:a16="http://schemas.microsoft.com/office/drawing/2014/main" id="{1398A0CF-6F48-48FC-B178-F6D1EA883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2632453"/>
            <a:ext cx="2744372" cy="2744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10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9113CFA-5C0E-4B12-B318-51B71617EA0D}"/>
              </a:ext>
            </a:extLst>
          </p:cNvPr>
          <p:cNvSpPr>
            <a:spLocks noGrp="1"/>
          </p:cNvSpPr>
          <p:nvPr>
            <p:ph idx="1"/>
          </p:nvPr>
        </p:nvSpPr>
        <p:spPr>
          <a:xfrm>
            <a:off x="1097280" y="2556253"/>
            <a:ext cx="10058400" cy="3193294"/>
          </a:xfrm>
        </p:spPr>
        <p:txBody>
          <a:bodyPr>
            <a:normAutofit/>
          </a:bodyPr>
          <a:lstStyle/>
          <a:p>
            <a:pPr>
              <a:buFont typeface="Wingdings" panose="05000000000000000000" pitchFamily="2" charset="2"/>
              <a:buChar char="q"/>
            </a:pPr>
            <a:r>
              <a:rPr lang="en-CA" sz="2000" b="1" dirty="0">
                <a:solidFill>
                  <a:srgbClr val="E20059"/>
                </a:solidFill>
                <a:latin typeface="Calibri" panose="020F0502020204030204" pitchFamily="34" charset="0"/>
                <a:cs typeface="Calibri" panose="020F0502020204030204" pitchFamily="34" charset="0"/>
              </a:rPr>
              <a:t> API </a:t>
            </a:r>
            <a:r>
              <a:rPr lang="en-CA" sz="2000" dirty="0">
                <a:latin typeface="Calibri" panose="020F0502020204030204" pitchFamily="34" charset="0"/>
                <a:cs typeface="Calibri" panose="020F0502020204030204" pitchFamily="34" charset="0"/>
              </a:rPr>
              <a:t>= Application Programming Interface</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A </a:t>
            </a:r>
            <a:r>
              <a:rPr lang="en-CA" sz="2000" b="1" dirty="0">
                <a:solidFill>
                  <a:srgbClr val="E20059"/>
                </a:solidFill>
                <a:latin typeface="Calibri" panose="020F0502020204030204" pitchFamily="34" charset="0"/>
                <a:cs typeface="Calibri" panose="020F0502020204030204" pitchFamily="34" charset="0"/>
              </a:rPr>
              <a:t>Web API</a:t>
            </a:r>
            <a:r>
              <a:rPr lang="en-CA" sz="2000" dirty="0">
                <a:latin typeface="Calibri" panose="020F0502020204030204" pitchFamily="34" charset="0"/>
                <a:cs typeface="Calibri" panose="020F0502020204030204" pitchFamily="34" charset="0"/>
              </a:rPr>
              <a:t> can be for either a web server or a web browser, and with ASP.NET, it’s used to build HTTP services for various platforms. Some of the examples include:</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rmAutofit/>
          </a:bodyPr>
          <a:lstStyle/>
          <a:p>
            <a:r>
              <a:rPr lang="en-US" sz="3600" b="1" dirty="0">
                <a:solidFill>
                  <a:srgbClr val="00B050"/>
                </a:solidFill>
                <a:latin typeface="Calibri" panose="020F0502020204030204" pitchFamily="34" charset="0"/>
                <a:cs typeface="Calibri" panose="020F0502020204030204" pitchFamily="34" charset="0"/>
              </a:rPr>
              <a:t>What </a:t>
            </a:r>
            <a:r>
              <a:rPr lang="en-US" sz="3600" b="1" dirty="0">
                <a:solidFill>
                  <a:schemeClr val="bg1"/>
                </a:solidFill>
                <a:latin typeface="Calibri" panose="020F0502020204030204" pitchFamily="34" charset="0"/>
                <a:cs typeface="Calibri" panose="020F0502020204030204" pitchFamily="34" charset="0"/>
              </a:rPr>
              <a:t>is a Web API ?</a:t>
            </a:r>
            <a:endParaRPr lang="en-CA" sz="3600" b="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pic>
        <p:nvPicPr>
          <p:cNvPr id="6" name="Picture 5" descr="Diagram&#10;&#10;Description automatically generated">
            <a:extLst>
              <a:ext uri="{FF2B5EF4-FFF2-40B4-BE49-F238E27FC236}">
                <a16:creationId xmlns:a16="http://schemas.microsoft.com/office/drawing/2014/main" id="{165E357E-A8F9-40F0-860B-D0AF2DE2BADA}"/>
              </a:ext>
            </a:extLst>
          </p:cNvPr>
          <p:cNvPicPr>
            <a:picLocks noChangeAspect="1"/>
          </p:cNvPicPr>
          <p:nvPr/>
        </p:nvPicPr>
        <p:blipFill>
          <a:blip r:embed="rId2"/>
          <a:stretch>
            <a:fillRect/>
          </a:stretch>
        </p:blipFill>
        <p:spPr>
          <a:xfrm>
            <a:off x="3966892" y="3951068"/>
            <a:ext cx="4258181" cy="2389293"/>
          </a:xfrm>
          <a:prstGeom prst="rect">
            <a:avLst/>
          </a:prstGeom>
        </p:spPr>
      </p:pic>
    </p:spTree>
    <p:extLst>
      <p:ext uri="{BB962C8B-B14F-4D97-AF65-F5344CB8AC3E}">
        <p14:creationId xmlns:p14="http://schemas.microsoft.com/office/powerpoint/2010/main" val="478392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9113CFA-5C0E-4B12-B318-51B71617EA0D}"/>
              </a:ext>
            </a:extLst>
          </p:cNvPr>
          <p:cNvSpPr>
            <a:spLocks noGrp="1"/>
          </p:cNvSpPr>
          <p:nvPr>
            <p:ph idx="1"/>
          </p:nvPr>
        </p:nvSpPr>
        <p:spPr>
          <a:xfrm>
            <a:off x="1097280" y="2556253"/>
            <a:ext cx="10058400" cy="3193294"/>
          </a:xfrm>
        </p:spPr>
        <p:txBody>
          <a:bodyPr>
            <a:normAutofit fontScale="85000" lnSpcReduction="10000"/>
          </a:bodyPr>
          <a:lstStyle/>
          <a:p>
            <a:pPr marL="0" indent="0">
              <a:buNone/>
            </a:pPr>
            <a:r>
              <a:rPr lang="en-CA" sz="2000" dirty="0">
                <a:latin typeface="Calibri" panose="020F0502020204030204" pitchFamily="34" charset="0"/>
                <a:cs typeface="Calibri" panose="020F0502020204030204" pitchFamily="34" charset="0"/>
              </a:rPr>
              <a:t>It is very important to not only be able to share and transfer data, but also to encrypt all personal data within your network in a timely and effective method – safeguarding the privacy of patients needs to be taken seriously.</a:t>
            </a:r>
          </a:p>
          <a:p>
            <a:pPr marL="0" indent="0">
              <a:buNone/>
            </a:pPr>
            <a:r>
              <a:rPr lang="en-CA" sz="2000" b="1" dirty="0">
                <a:solidFill>
                  <a:srgbClr val="E20059"/>
                </a:solidFill>
                <a:latin typeface="Calibri" panose="020F0502020204030204" pitchFamily="34" charset="0"/>
                <a:cs typeface="Calibri" panose="020F0502020204030204" pitchFamily="34" charset="0"/>
              </a:rPr>
              <a:t>There are actually multiple ways to encrypt data:</a:t>
            </a:r>
          </a:p>
          <a:p>
            <a:pPr>
              <a:buFont typeface="Wingdings" panose="05000000000000000000" pitchFamily="2" charset="2"/>
              <a:buChar char="q"/>
            </a:pPr>
            <a:r>
              <a:rPr lang="en-CA" sz="2000" b="1" dirty="0">
                <a:solidFill>
                  <a:srgbClr val="E20059"/>
                </a:solidFill>
                <a:latin typeface="Calibri" panose="020F0502020204030204" pitchFamily="34" charset="0"/>
                <a:cs typeface="Calibri" panose="020F0502020204030204" pitchFamily="34" charset="0"/>
              </a:rPr>
              <a:t> FTP</a:t>
            </a:r>
            <a:r>
              <a:rPr lang="en-CA" sz="2000" dirty="0">
                <a:latin typeface="Calibri" panose="020F0502020204030204" pitchFamily="34" charset="0"/>
                <a:cs typeface="Calibri" panose="020F0502020204030204" pitchFamily="34" charset="0"/>
              </a:rPr>
              <a:t> provides anonymous access with three different modes of data transfer, and mainly used to transfer computer files. It’s not very secure, because it’s possible for anyone to access the data.</a:t>
            </a:r>
          </a:p>
          <a:p>
            <a:pPr>
              <a:buFont typeface="Wingdings" panose="05000000000000000000" pitchFamily="2" charset="2"/>
              <a:buChar char="q"/>
            </a:pPr>
            <a:r>
              <a:rPr lang="en-CA" sz="2000" b="1" dirty="0">
                <a:solidFill>
                  <a:srgbClr val="E20059"/>
                </a:solidFill>
                <a:latin typeface="Calibri" panose="020F0502020204030204" pitchFamily="34" charset="0"/>
                <a:cs typeface="Calibri" panose="020F0502020204030204" pitchFamily="34" charset="0"/>
              </a:rPr>
              <a:t> SFTP</a:t>
            </a:r>
            <a:r>
              <a:rPr lang="en-CA" sz="2000" dirty="0">
                <a:latin typeface="Calibri" panose="020F0502020204030204" pitchFamily="34" charset="0"/>
                <a:cs typeface="Calibri" panose="020F0502020204030204" pitchFamily="34" charset="0"/>
              </a:rPr>
              <a:t> is an encrypted connection that requires an encrypted user ID and password to connect to a network that may have weak security. It transfers files with the </a:t>
            </a:r>
            <a:r>
              <a:rPr lang="en-CA" sz="2000" b="1" dirty="0">
                <a:solidFill>
                  <a:srgbClr val="E20059"/>
                </a:solidFill>
                <a:latin typeface="Calibri" panose="020F0502020204030204" pitchFamily="34" charset="0"/>
                <a:cs typeface="Calibri" panose="020F0502020204030204" pitchFamily="34" charset="0"/>
              </a:rPr>
              <a:t>Secure Shell (SSH) </a:t>
            </a:r>
            <a:r>
              <a:rPr lang="en-CA" sz="2000" dirty="0">
                <a:latin typeface="Calibri" panose="020F0502020204030204" pitchFamily="34" charset="0"/>
                <a:cs typeface="Calibri" panose="020F0502020204030204" pitchFamily="34" charset="0"/>
              </a:rPr>
              <a:t>connection.</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a:t>
            </a:r>
            <a:r>
              <a:rPr lang="en-CA" sz="2000" b="1" dirty="0">
                <a:solidFill>
                  <a:srgbClr val="E20059"/>
                </a:solidFill>
                <a:latin typeface="Calibri" panose="020F0502020204030204" pitchFamily="34" charset="0"/>
                <a:cs typeface="Calibri" panose="020F0502020204030204" pitchFamily="34" charset="0"/>
              </a:rPr>
              <a:t>HTTP/HTTPS</a:t>
            </a:r>
            <a:r>
              <a:rPr lang="en-CA" sz="2000" dirty="0">
                <a:latin typeface="Calibri" panose="020F0502020204030204" pitchFamily="34" charset="0"/>
                <a:cs typeface="Calibri" panose="020F0502020204030204" pitchFamily="34" charset="0"/>
              </a:rPr>
              <a:t> is great for data communication from the internet using the client-server computing model. The data is encrypted using TLS or SSL.</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rmAutofit/>
          </a:bodyPr>
          <a:lstStyle/>
          <a:p>
            <a:r>
              <a:rPr lang="en-US" sz="3600" b="1" dirty="0">
                <a:solidFill>
                  <a:srgbClr val="00B050"/>
                </a:solidFill>
                <a:latin typeface="Calibri" panose="020F0502020204030204" pitchFamily="34" charset="0"/>
                <a:cs typeface="Calibri" panose="020F0502020204030204" pitchFamily="34" charset="0"/>
              </a:rPr>
              <a:t>How</a:t>
            </a:r>
            <a:r>
              <a:rPr lang="en-US" sz="3600" b="1" dirty="0">
                <a:solidFill>
                  <a:srgbClr val="C51C2A"/>
                </a:solidFill>
                <a:latin typeface="Calibri" panose="020F0502020204030204" pitchFamily="34" charset="0"/>
                <a:cs typeface="Calibri" panose="020F0502020204030204" pitchFamily="34" charset="0"/>
              </a:rPr>
              <a:t> </a:t>
            </a:r>
            <a:r>
              <a:rPr lang="en-US" sz="3600" b="1" dirty="0">
                <a:solidFill>
                  <a:schemeClr val="bg1"/>
                </a:solidFill>
                <a:latin typeface="Calibri" panose="020F0502020204030204" pitchFamily="34" charset="0"/>
                <a:cs typeface="Calibri" panose="020F0502020204030204" pitchFamily="34" charset="0"/>
              </a:rPr>
              <a:t>can we transfer personal data securely within their network?</a:t>
            </a:r>
            <a:endParaRPr lang="en-CA" sz="3600" b="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pic>
        <p:nvPicPr>
          <p:cNvPr id="6" name="Picture 5" descr="Logo&#10;&#10;Description automatically generated">
            <a:extLst>
              <a:ext uri="{FF2B5EF4-FFF2-40B4-BE49-F238E27FC236}">
                <a16:creationId xmlns:a16="http://schemas.microsoft.com/office/drawing/2014/main" id="{6F4B9D56-EDB1-4F55-9964-E67DD8D4C080}"/>
              </a:ext>
            </a:extLst>
          </p:cNvPr>
          <p:cNvPicPr>
            <a:picLocks noChangeAspect="1"/>
          </p:cNvPicPr>
          <p:nvPr/>
        </p:nvPicPr>
        <p:blipFill>
          <a:blip r:embed="rId2"/>
          <a:stretch>
            <a:fillRect/>
          </a:stretch>
        </p:blipFill>
        <p:spPr>
          <a:xfrm>
            <a:off x="6805520" y="5538633"/>
            <a:ext cx="702939" cy="704263"/>
          </a:xfrm>
          <a:prstGeom prst="rect">
            <a:avLst/>
          </a:prstGeom>
        </p:spPr>
      </p:pic>
      <p:sp>
        <p:nvSpPr>
          <p:cNvPr id="13" name="TextBox 12">
            <a:extLst>
              <a:ext uri="{FF2B5EF4-FFF2-40B4-BE49-F238E27FC236}">
                <a16:creationId xmlns:a16="http://schemas.microsoft.com/office/drawing/2014/main" id="{F8BD9E3A-1337-4232-87D7-208F6A6BD01B}"/>
              </a:ext>
            </a:extLst>
          </p:cNvPr>
          <p:cNvSpPr txBox="1"/>
          <p:nvPr/>
        </p:nvSpPr>
        <p:spPr>
          <a:xfrm>
            <a:off x="7508459" y="5763806"/>
            <a:ext cx="3485123" cy="253916"/>
          </a:xfrm>
          <a:prstGeom prst="rect">
            <a:avLst/>
          </a:prstGeom>
          <a:noFill/>
        </p:spPr>
        <p:txBody>
          <a:bodyPr wrap="square">
            <a:spAutoFit/>
          </a:bodyPr>
          <a:lstStyle/>
          <a:p>
            <a:r>
              <a:rPr lang="en-CA" sz="1050" b="1" dirty="0">
                <a:solidFill>
                  <a:schemeClr val="tx1">
                    <a:lumMod val="75000"/>
                    <a:lumOff val="25000"/>
                  </a:schemeClr>
                </a:solidFill>
                <a:latin typeface="Calibri" panose="020F0502020204030204" pitchFamily="34" charset="0"/>
                <a:cs typeface="Calibri" panose="020F0502020204030204" pitchFamily="34" charset="0"/>
              </a:rPr>
              <a:t>Try to not send data via email or on any Wi-Fi connections.</a:t>
            </a:r>
            <a:endParaRPr lang="en-CA" sz="1050" b="1" dirty="0">
              <a:solidFill>
                <a:schemeClr val="tx1">
                  <a:lumMod val="75000"/>
                  <a:lumOff val="25000"/>
                </a:schemeClr>
              </a:solidFill>
            </a:endParaRPr>
          </a:p>
        </p:txBody>
      </p:sp>
    </p:spTree>
    <p:extLst>
      <p:ext uri="{BB962C8B-B14F-4D97-AF65-F5344CB8AC3E}">
        <p14:creationId xmlns:p14="http://schemas.microsoft.com/office/powerpoint/2010/main" val="274591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6" descr="Diagram&#10;&#10;Description automatically generated">
            <a:extLst>
              <a:ext uri="{FF2B5EF4-FFF2-40B4-BE49-F238E27FC236}">
                <a16:creationId xmlns:a16="http://schemas.microsoft.com/office/drawing/2014/main" id="{9C98A44F-49B7-40AF-97A3-513F406EA3C4}"/>
              </a:ext>
            </a:extLst>
          </p:cNvPr>
          <p:cNvPicPr>
            <a:picLocks noGrp="1" noChangeAspect="1"/>
          </p:cNvPicPr>
          <p:nvPr>
            <p:ph idx="1"/>
          </p:nvPr>
        </p:nvPicPr>
        <p:blipFill>
          <a:blip r:embed="rId2"/>
          <a:stretch>
            <a:fillRect/>
          </a:stretch>
        </p:blipFill>
        <p:spPr>
          <a:xfrm>
            <a:off x="3776257" y="1737360"/>
            <a:ext cx="4639451" cy="5231480"/>
          </a:xfrm>
        </p:spPr>
      </p:pic>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rmAutofit/>
          </a:bodyPr>
          <a:lstStyle/>
          <a:p>
            <a:r>
              <a:rPr lang="en-US" sz="3600" b="1" dirty="0">
                <a:solidFill>
                  <a:srgbClr val="00B050"/>
                </a:solidFill>
                <a:latin typeface="Calibri" panose="020F0502020204030204" pitchFamily="34" charset="0"/>
                <a:cs typeface="Calibri" panose="020F0502020204030204" pitchFamily="34" charset="0"/>
              </a:rPr>
              <a:t>FTP </a:t>
            </a:r>
            <a:r>
              <a:rPr lang="en-US" sz="3600" b="1" dirty="0">
                <a:solidFill>
                  <a:schemeClr val="bg1"/>
                </a:solidFill>
                <a:latin typeface="Calibri" panose="020F0502020204030204" pitchFamily="34" charset="0"/>
                <a:cs typeface="Calibri" panose="020F0502020204030204" pitchFamily="34" charset="0"/>
              </a:rPr>
              <a:t>vs. SFTP</a:t>
            </a:r>
            <a:endParaRPr lang="en-CA" sz="3600" b="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spTree>
    <p:extLst>
      <p:ext uri="{BB962C8B-B14F-4D97-AF65-F5344CB8AC3E}">
        <p14:creationId xmlns:p14="http://schemas.microsoft.com/office/powerpoint/2010/main" val="858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9113CFA-5C0E-4B12-B318-51B71617EA0D}"/>
              </a:ext>
            </a:extLst>
          </p:cNvPr>
          <p:cNvSpPr>
            <a:spLocks noGrp="1"/>
          </p:cNvSpPr>
          <p:nvPr>
            <p:ph idx="1"/>
          </p:nvPr>
        </p:nvSpPr>
        <p:spPr>
          <a:xfrm>
            <a:off x="1097280" y="2556253"/>
            <a:ext cx="10058400" cy="3193294"/>
          </a:xfrm>
        </p:spPr>
        <p:txBody>
          <a:bodyPr>
            <a:normAutofit fontScale="92500" lnSpcReduction="10000"/>
          </a:bodyPr>
          <a:lstStyle/>
          <a:p>
            <a:pPr marL="0" indent="0">
              <a:buNone/>
            </a:pPr>
            <a:r>
              <a:rPr lang="en-CA" sz="2000" dirty="0">
                <a:latin typeface="Calibri" panose="020F0502020204030204" pitchFamily="34" charset="0"/>
                <a:cs typeface="Calibri" panose="020F0502020204030204" pitchFamily="34" charset="0"/>
              </a:rPr>
              <a:t>There are a few privacy policies to consider and of course being open to </a:t>
            </a:r>
            <a:r>
              <a:rPr lang="en-CA" sz="2000" b="1" dirty="0">
                <a:solidFill>
                  <a:srgbClr val="E20059"/>
                </a:solidFill>
                <a:latin typeface="Calibri" panose="020F0502020204030204" pitchFamily="34" charset="0"/>
                <a:cs typeface="Calibri" panose="020F0502020204030204" pitchFamily="34" charset="0"/>
              </a:rPr>
              <a:t>obtaining user’s consent</a:t>
            </a:r>
            <a:r>
              <a:rPr lang="en-CA" sz="2000" dirty="0">
                <a:latin typeface="Calibri" panose="020F0502020204030204" pitchFamily="34" charset="0"/>
                <a:cs typeface="Calibri" panose="020F0502020204030204" pitchFamily="34" charset="0"/>
              </a:rPr>
              <a:t>:</a:t>
            </a:r>
          </a:p>
          <a:p>
            <a:pPr marL="0" indent="0">
              <a:buNone/>
            </a:pPr>
            <a:r>
              <a:rPr lang="en-CA" sz="2000" b="1" dirty="0">
                <a:solidFill>
                  <a:srgbClr val="E20059"/>
                </a:solidFill>
                <a:latin typeface="Calibri" panose="020F0502020204030204" pitchFamily="34" charset="0"/>
                <a:cs typeface="Calibri" panose="020F0502020204030204" pitchFamily="34" charset="0"/>
              </a:rPr>
              <a:t>The Privacy Act</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This act protects all personal information that the federal government collects, uses, and discloses, in addition to setting rules and limits on who can view and receive health information.</a:t>
            </a:r>
          </a:p>
          <a:p>
            <a:pPr marL="0" indent="0">
              <a:buNone/>
            </a:pPr>
            <a:r>
              <a:rPr lang="en-CA" sz="2000" b="1" dirty="0">
                <a:solidFill>
                  <a:srgbClr val="E20059"/>
                </a:solidFill>
                <a:latin typeface="Calibri" panose="020F0502020204030204" pitchFamily="34" charset="0"/>
                <a:cs typeface="Calibri" panose="020F0502020204030204" pitchFamily="34" charset="0"/>
              </a:rPr>
              <a:t>The Personal Health Information Protection Act (PHIPA)</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This is the Canadian federal legislation and establishes rules to ensure the privacy and confidentiality of personal data while also saving time. PHIPA does not prohibit the transfer of personal information outside of Canada, but it’s very similar to the </a:t>
            </a:r>
            <a:r>
              <a:rPr lang="en-CA" sz="2000" b="1" dirty="0">
                <a:solidFill>
                  <a:srgbClr val="E20059"/>
                </a:solidFill>
                <a:latin typeface="Calibri" panose="020F0502020204030204" pitchFamily="34" charset="0"/>
                <a:cs typeface="Calibri" panose="020F0502020204030204" pitchFamily="34" charset="0"/>
              </a:rPr>
              <a:t>GDPR </a:t>
            </a:r>
            <a:r>
              <a:rPr lang="en-CA" sz="2000" dirty="0">
                <a:latin typeface="Calibri" panose="020F0502020204030204" pitchFamily="34" charset="0"/>
                <a:cs typeface="Calibri" panose="020F0502020204030204" pitchFamily="34" charset="0"/>
              </a:rPr>
              <a:t>law in Europe (2016).</a:t>
            </a:r>
          </a:p>
          <a:p>
            <a:pPr>
              <a:buFont typeface="Wingdings" panose="05000000000000000000" pitchFamily="2" charset="2"/>
              <a:buChar char="q"/>
            </a:pPr>
            <a:endParaRPr lang="en-CA" sz="2000"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Autofit/>
          </a:bodyPr>
          <a:lstStyle/>
          <a:p>
            <a:r>
              <a:rPr lang="en-US" sz="2800" b="1" dirty="0">
                <a:solidFill>
                  <a:srgbClr val="00B050"/>
                </a:solidFill>
                <a:latin typeface="Calibri" panose="020F0502020204030204" pitchFamily="34" charset="0"/>
                <a:cs typeface="Calibri" panose="020F0502020204030204" pitchFamily="34" charset="0"/>
              </a:rPr>
              <a:t>What</a:t>
            </a:r>
            <a:r>
              <a:rPr lang="en-US" sz="2800" b="1" dirty="0">
                <a:solidFill>
                  <a:srgbClr val="C51C2A"/>
                </a:solidFill>
                <a:latin typeface="Calibri" panose="020F0502020204030204" pitchFamily="34" charset="0"/>
                <a:cs typeface="Calibri" panose="020F0502020204030204" pitchFamily="34" charset="0"/>
              </a:rPr>
              <a:t> </a:t>
            </a:r>
            <a:r>
              <a:rPr lang="en-US" sz="2800" b="1" dirty="0">
                <a:solidFill>
                  <a:schemeClr val="bg1"/>
                </a:solidFill>
                <a:latin typeface="Calibri" panose="020F0502020204030204" pitchFamily="34" charset="0"/>
                <a:cs typeface="Calibri" panose="020F0502020204030204" pitchFamily="34" charset="0"/>
              </a:rPr>
              <a:t>Privacy Policies should we be aware of before we get started?</a:t>
            </a:r>
            <a:br>
              <a:rPr lang="en-US" sz="2800" b="1" dirty="0">
                <a:solidFill>
                  <a:schemeClr val="bg1"/>
                </a:solidFill>
                <a:latin typeface="Calibri" panose="020F0502020204030204" pitchFamily="34" charset="0"/>
                <a:cs typeface="Calibri" panose="020F0502020204030204" pitchFamily="34" charset="0"/>
              </a:rPr>
            </a:br>
            <a:r>
              <a:rPr lang="en-US" sz="2800" b="1" dirty="0">
                <a:solidFill>
                  <a:schemeClr val="bg1"/>
                </a:solidFill>
                <a:latin typeface="Calibri" panose="020F0502020204030204" pitchFamily="34" charset="0"/>
                <a:cs typeface="Calibri" panose="020F0502020204030204" pitchFamily="34" charset="0"/>
              </a:rPr>
              <a:t>	○ Can you give us a checklist to follow?</a:t>
            </a:r>
            <a:endParaRPr lang="en-CA" sz="2800" b="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spTree>
    <p:extLst>
      <p:ext uri="{BB962C8B-B14F-4D97-AF65-F5344CB8AC3E}">
        <p14:creationId xmlns:p14="http://schemas.microsoft.com/office/powerpoint/2010/main" val="103339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9113CFA-5C0E-4B12-B318-51B71617EA0D}"/>
              </a:ext>
            </a:extLst>
          </p:cNvPr>
          <p:cNvSpPr>
            <a:spLocks noGrp="1"/>
          </p:cNvSpPr>
          <p:nvPr>
            <p:ph idx="1"/>
          </p:nvPr>
        </p:nvSpPr>
        <p:spPr>
          <a:xfrm>
            <a:off x="1097280" y="2556253"/>
            <a:ext cx="10058400" cy="3193294"/>
          </a:xfrm>
        </p:spPr>
        <p:txBody>
          <a:bodyPr>
            <a:normAutofit/>
          </a:bodyPr>
          <a:lstStyle/>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a:t>
            </a:r>
            <a:r>
              <a:rPr lang="en-CA" sz="2000" b="1" dirty="0">
                <a:solidFill>
                  <a:srgbClr val="E20059"/>
                </a:solidFill>
                <a:latin typeface="Calibri" panose="020F0502020204030204" pitchFamily="34" charset="0"/>
                <a:cs typeface="Calibri" panose="020F0502020204030204" pitchFamily="34" charset="0"/>
              </a:rPr>
              <a:t>SFTP (Secure File Transfer Protocol)</a:t>
            </a:r>
            <a:r>
              <a:rPr lang="en-CA" sz="2000" dirty="0">
                <a:latin typeface="Calibri" panose="020F0502020204030204" pitchFamily="34" charset="0"/>
                <a:cs typeface="Calibri" panose="020F0502020204030204" pitchFamily="34" charset="0"/>
              </a:rPr>
              <a:t> is the best for transferring personal information. It’s an encrypted network protocol that can enable a remote login.</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This type of protocol uses a safe dual authentication process that can protect passwords and sensitive data and prevents accidental transfers to unauthorized networks.</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rmAutofit/>
          </a:bodyPr>
          <a:lstStyle/>
          <a:p>
            <a:r>
              <a:rPr lang="en-US" sz="3200" b="1" dirty="0">
                <a:solidFill>
                  <a:srgbClr val="00B050"/>
                </a:solidFill>
                <a:latin typeface="Calibri" panose="020F0502020204030204" pitchFamily="34" charset="0"/>
                <a:cs typeface="Calibri" panose="020F0502020204030204" pitchFamily="34" charset="0"/>
              </a:rPr>
              <a:t>What</a:t>
            </a:r>
            <a:r>
              <a:rPr lang="en-US" sz="3200" b="1" dirty="0">
                <a:solidFill>
                  <a:srgbClr val="C51C2A"/>
                </a:solidFill>
                <a:latin typeface="Calibri" panose="020F0502020204030204" pitchFamily="34" charset="0"/>
                <a:cs typeface="Calibri" panose="020F0502020204030204" pitchFamily="34" charset="0"/>
              </a:rPr>
              <a:t> </a:t>
            </a:r>
            <a:r>
              <a:rPr lang="en-US" sz="3200" b="1" dirty="0">
                <a:solidFill>
                  <a:schemeClr val="bg1"/>
                </a:solidFill>
                <a:latin typeface="Calibri" panose="020F0502020204030204" pitchFamily="34" charset="0"/>
                <a:cs typeface="Calibri" panose="020F0502020204030204" pitchFamily="34" charset="0"/>
              </a:rPr>
              <a:t>security policy is best for transferring personal information?</a:t>
            </a:r>
            <a:endParaRPr lang="en-CA" sz="3200" b="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pic>
        <p:nvPicPr>
          <p:cNvPr id="1026" name="Picture 2" descr="Sftp Server On The Mac App Store - Free Transparent PNG Download - PNGkey">
            <a:extLst>
              <a:ext uri="{FF2B5EF4-FFF2-40B4-BE49-F238E27FC236}">
                <a16:creationId xmlns:a16="http://schemas.microsoft.com/office/drawing/2014/main" id="{E340DD70-8C3F-46B1-8595-D10475E57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566" y="4185138"/>
            <a:ext cx="2590834" cy="2094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17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9113CFA-5C0E-4B12-B318-51B71617EA0D}"/>
              </a:ext>
            </a:extLst>
          </p:cNvPr>
          <p:cNvSpPr>
            <a:spLocks noGrp="1"/>
          </p:cNvSpPr>
          <p:nvPr>
            <p:ph idx="1"/>
          </p:nvPr>
        </p:nvSpPr>
        <p:spPr>
          <a:xfrm>
            <a:off x="1097280" y="2556253"/>
            <a:ext cx="10058400" cy="3193294"/>
          </a:xfrm>
        </p:spPr>
        <p:txBody>
          <a:bodyPr>
            <a:normAutofit fontScale="92500" lnSpcReduction="10000"/>
          </a:bodyPr>
          <a:lstStyle/>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Yes, we can encode and encrypt images, because text, images, audio, and video all communicate in 0s and 1s with computers – this is essentially data when we think about it. Encoding and encrypting can be used for various reasons i.e. copyrighting images and/or keeping images secured.</a:t>
            </a:r>
          </a:p>
          <a:p>
            <a:pPr marL="0" indent="0">
              <a:buNone/>
            </a:pPr>
            <a:r>
              <a:rPr lang="en-CA" sz="2000" b="1" dirty="0">
                <a:solidFill>
                  <a:srgbClr val="E20059"/>
                </a:solidFill>
                <a:latin typeface="Calibri" panose="020F0502020204030204" pitchFamily="34" charset="0"/>
                <a:cs typeface="Calibri" panose="020F0502020204030204" pitchFamily="34" charset="0"/>
              </a:rPr>
              <a:t>Encoding:</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We can use </a:t>
            </a:r>
            <a:r>
              <a:rPr lang="en-CA" sz="2000" b="1" dirty="0">
                <a:solidFill>
                  <a:srgbClr val="E20059"/>
                </a:solidFill>
                <a:latin typeface="Calibri" panose="020F0502020204030204" pitchFamily="34" charset="0"/>
                <a:cs typeface="Calibri" panose="020F0502020204030204" pitchFamily="34" charset="0"/>
              </a:rPr>
              <a:t>Base64</a:t>
            </a:r>
            <a:r>
              <a:rPr lang="en-CA" sz="2000" dirty="0">
                <a:latin typeface="Calibri" panose="020F0502020204030204" pitchFamily="34" charset="0"/>
                <a:cs typeface="Calibri" panose="020F0502020204030204" pitchFamily="34" charset="0"/>
              </a:rPr>
              <a:t> to encode images into plain text encoding.</a:t>
            </a:r>
          </a:p>
          <a:p>
            <a:pPr marL="0" indent="0">
              <a:buNone/>
            </a:pPr>
            <a:r>
              <a:rPr lang="en-CA" sz="2000" b="1" dirty="0">
                <a:solidFill>
                  <a:srgbClr val="E20059"/>
                </a:solidFill>
                <a:latin typeface="Calibri" panose="020F0502020204030204" pitchFamily="34" charset="0"/>
                <a:cs typeface="Calibri" panose="020F0502020204030204" pitchFamily="34" charset="0"/>
              </a:rPr>
              <a:t>Encryption:</a:t>
            </a:r>
          </a:p>
          <a:p>
            <a:pPr>
              <a:buFont typeface="Wingdings" panose="05000000000000000000" pitchFamily="2" charset="2"/>
              <a:buChar char="q"/>
            </a:pPr>
            <a:r>
              <a:rPr lang="en-CA" sz="2000" dirty="0">
                <a:latin typeface="Calibri" panose="020F0502020204030204" pitchFamily="34" charset="0"/>
                <a:cs typeface="Calibri" panose="020F0502020204030204" pitchFamily="34" charset="0"/>
              </a:rPr>
              <a:t> We can use special algorithm techniques like </a:t>
            </a:r>
            <a:r>
              <a:rPr lang="en-CA" sz="2000" b="1" dirty="0">
                <a:solidFill>
                  <a:srgbClr val="E20059"/>
                </a:solidFill>
                <a:latin typeface="Calibri" panose="020F0502020204030204" pitchFamily="34" charset="0"/>
                <a:cs typeface="Calibri" panose="020F0502020204030204" pitchFamily="34" charset="0"/>
              </a:rPr>
              <a:t>AES (Advance Encryption Standard)</a:t>
            </a:r>
            <a:r>
              <a:rPr lang="en-CA" sz="2000" dirty="0">
                <a:latin typeface="Calibri" panose="020F0502020204030204" pitchFamily="34" charset="0"/>
                <a:cs typeface="Calibri" panose="020F0502020204030204" pitchFamily="34" charset="0"/>
              </a:rPr>
              <a:t> with ECB or CBC versions. Another technique is </a:t>
            </a:r>
            <a:r>
              <a:rPr lang="en-CA" sz="2000" b="1" dirty="0">
                <a:solidFill>
                  <a:srgbClr val="E20059"/>
                </a:solidFill>
                <a:latin typeface="Calibri" panose="020F0502020204030204" pitchFamily="34" charset="0"/>
                <a:cs typeface="Calibri" panose="020F0502020204030204" pitchFamily="34" charset="0"/>
              </a:rPr>
              <a:t>RSA (Rivest-Shamir-Adleman)</a:t>
            </a:r>
            <a:r>
              <a:rPr lang="en-CA" sz="2000" dirty="0">
                <a:latin typeface="Calibri" panose="020F0502020204030204" pitchFamily="34" charset="0"/>
                <a:cs typeface="Calibri" panose="020F0502020204030204" pitchFamily="34" charset="0"/>
              </a:rPr>
              <a:t> to encrypt and even decrypt images.</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F4A7D265-3DDD-4F55-9EE8-8410D472A7C6}"/>
              </a:ext>
            </a:extLst>
          </p:cNvPr>
          <p:cNvSpPr/>
          <p:nvPr/>
        </p:nvSpPr>
        <p:spPr>
          <a:xfrm>
            <a:off x="0" y="0"/>
            <a:ext cx="12192000"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499E5B-73BD-4BCC-96B4-B5EAC7DE8B66}"/>
              </a:ext>
            </a:extLst>
          </p:cNvPr>
          <p:cNvSpPr>
            <a:spLocks noGrp="1"/>
          </p:cNvSpPr>
          <p:nvPr>
            <p:ph type="title"/>
          </p:nvPr>
        </p:nvSpPr>
        <p:spPr>
          <a:xfrm>
            <a:off x="1097280" y="286603"/>
            <a:ext cx="10058400" cy="1450757"/>
          </a:xfrm>
        </p:spPr>
        <p:txBody>
          <a:bodyPr anchor="ctr">
            <a:normAutofit/>
          </a:bodyPr>
          <a:lstStyle/>
          <a:p>
            <a:r>
              <a:rPr lang="en-US" sz="3600" b="1" dirty="0">
                <a:solidFill>
                  <a:srgbClr val="00B050"/>
                </a:solidFill>
                <a:latin typeface="Calibri" panose="020F0502020204030204" pitchFamily="34" charset="0"/>
                <a:cs typeface="Calibri" panose="020F0502020204030204" pitchFamily="34" charset="0"/>
              </a:rPr>
              <a:t>Can</a:t>
            </a:r>
            <a:r>
              <a:rPr lang="en-US" sz="3600" b="1" dirty="0">
                <a:solidFill>
                  <a:srgbClr val="C51C2A"/>
                </a:solidFill>
                <a:latin typeface="Calibri" panose="020F0502020204030204" pitchFamily="34" charset="0"/>
                <a:cs typeface="Calibri" panose="020F0502020204030204" pitchFamily="34" charset="0"/>
              </a:rPr>
              <a:t> </a:t>
            </a:r>
            <a:r>
              <a:rPr lang="en-US" sz="3600" b="1" dirty="0">
                <a:solidFill>
                  <a:schemeClr val="bg1"/>
                </a:solidFill>
                <a:latin typeface="Calibri" panose="020F0502020204030204" pitchFamily="34" charset="0"/>
                <a:cs typeface="Calibri" panose="020F0502020204030204" pitchFamily="34" charset="0"/>
              </a:rPr>
              <a:t>we encode and encrypt images?</a:t>
            </a:r>
            <a:endParaRPr lang="en-CA" sz="3600" b="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724A2A5-E8C9-4EBB-AC05-A8E6523BC58D}"/>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11" name="TextBox 10">
            <a:extLst>
              <a:ext uri="{FF2B5EF4-FFF2-40B4-BE49-F238E27FC236}">
                <a16:creationId xmlns:a16="http://schemas.microsoft.com/office/drawing/2014/main" id="{0F4BA311-1932-4282-92CE-C899EC8880C6}"/>
              </a:ext>
            </a:extLst>
          </p:cNvPr>
          <p:cNvSpPr txBox="1"/>
          <p:nvPr/>
        </p:nvSpPr>
        <p:spPr>
          <a:xfrm>
            <a:off x="4809413" y="6521678"/>
            <a:ext cx="2573140" cy="215444"/>
          </a:xfrm>
          <a:prstGeom prst="rect">
            <a:avLst/>
          </a:prstGeom>
          <a:noFill/>
        </p:spPr>
        <p:txBody>
          <a:bodyPr wrap="none" rtlCol="0">
            <a:spAutoFit/>
          </a:bodyPr>
          <a:lstStyle/>
          <a:p>
            <a:r>
              <a:rPr lang="en-CA" sz="800" b="1" dirty="0">
                <a:solidFill>
                  <a:schemeClr val="bg1"/>
                </a:solidFill>
                <a:latin typeface="Calibri" panose="020F0502020204030204" pitchFamily="34" charset="0"/>
                <a:cs typeface="Calibri" panose="020F0502020204030204" pitchFamily="34" charset="0"/>
              </a:rPr>
              <a:t>Final Project Task #2 (BDAT 1001) – Daryoush Shabahang</a:t>
            </a:r>
          </a:p>
        </p:txBody>
      </p:sp>
      <p:pic>
        <p:nvPicPr>
          <p:cNvPr id="6" name="Picture 5" descr="A picture containing shape&#10;&#10;Description automatically generated">
            <a:extLst>
              <a:ext uri="{FF2B5EF4-FFF2-40B4-BE49-F238E27FC236}">
                <a16:creationId xmlns:a16="http://schemas.microsoft.com/office/drawing/2014/main" id="{3DDCDD84-4DDE-4C8A-B984-828F23F58146}"/>
              </a:ext>
            </a:extLst>
          </p:cNvPr>
          <p:cNvPicPr>
            <a:picLocks noChangeAspect="1"/>
          </p:cNvPicPr>
          <p:nvPr/>
        </p:nvPicPr>
        <p:blipFill>
          <a:blip r:embed="rId2"/>
          <a:stretch>
            <a:fillRect/>
          </a:stretch>
        </p:blipFill>
        <p:spPr>
          <a:xfrm>
            <a:off x="9368551" y="222894"/>
            <a:ext cx="1625031" cy="1459212"/>
          </a:xfrm>
          <a:prstGeom prst="rect">
            <a:avLst/>
          </a:prstGeom>
        </p:spPr>
      </p:pic>
    </p:spTree>
    <p:extLst>
      <p:ext uri="{BB962C8B-B14F-4D97-AF65-F5344CB8AC3E}">
        <p14:creationId xmlns:p14="http://schemas.microsoft.com/office/powerpoint/2010/main" val="99463512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{9C2EB3A9-6AB1-451E-A00C-61D175419858}tf11429527_win32</Template>
  <TotalTime>1321</TotalTime>
  <Words>1643</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Bookman Old Style</vt:lpstr>
      <vt:lpstr>Calibri</vt:lpstr>
      <vt:lpstr>Franklin Gothic Book</vt:lpstr>
      <vt:lpstr>Wingdings</vt:lpstr>
      <vt:lpstr>1_RetrospectVTI</vt:lpstr>
      <vt:lpstr>Final Project (BDAT 1001)</vt:lpstr>
      <vt:lpstr>Introduction to Task #2</vt:lpstr>
      <vt:lpstr>About me</vt:lpstr>
      <vt:lpstr>What is a Web API ?</vt:lpstr>
      <vt:lpstr>How can we transfer personal data securely within their network?</vt:lpstr>
      <vt:lpstr>FTP vs. SFTP</vt:lpstr>
      <vt:lpstr>What Privacy Policies should we be aware of before we get started?  ○ Can you give us a checklist to follow?</vt:lpstr>
      <vt:lpstr>What security policy is best for transferring personal information?</vt:lpstr>
      <vt:lpstr>Can we encode and encrypt images?</vt:lpstr>
      <vt:lpstr>AES encrypted image (examples)</vt:lpstr>
      <vt:lpstr>Our database cannot be moved from the site, and we need to be able to access it externally using a secure API   ○ Can you explain the architecture of a secure API?</vt:lpstr>
      <vt:lpstr>Can you recommend a secure framework for coding an API?</vt:lpstr>
      <vt:lpstr>JWT framework example</vt:lpstr>
      <vt:lpstr>What data interchange format should we use while transferring data between locations?</vt:lpstr>
      <vt:lpstr>JSON example</vt:lpstr>
      <vt:lpstr>How should we store our data in our many locations?</vt:lpstr>
      <vt:lpstr>What are the ethical concerns related to the transmission of personal data?</vt:lpstr>
      <vt:lpstr>Make a recommendation on which choice of Authentication method (OAuth, OpenID, or other) is best for API security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(BDAT 1005)</dc:title>
  <dc:creator>Daryoush Shabahang</dc:creator>
  <cp:lastModifiedBy>Daryoush Shabahang</cp:lastModifiedBy>
  <cp:revision>245</cp:revision>
  <dcterms:created xsi:type="dcterms:W3CDTF">2021-03-07T14:49:53Z</dcterms:created>
  <dcterms:modified xsi:type="dcterms:W3CDTF">2021-08-18T01:42:33Z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